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3801">
          <p15:clr>
            <a:srgbClr val="A4A3A4"/>
          </p15:clr>
        </p15:guide>
        <p15:guide id="3" pos="5174">
          <p15:clr>
            <a:srgbClr val="A4A3A4"/>
          </p15:clr>
        </p15:guide>
        <p15:guide id="4" orient="horz" pos="661">
          <p15:clr>
            <a:srgbClr val="A4A3A4"/>
          </p15:clr>
        </p15:guide>
        <p15:guide id="5" orient="horz" pos="4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84" y="48"/>
      </p:cViewPr>
      <p:guideLst>
        <p:guide orient="horz" pos="4320"/>
        <p:guide pos="3801"/>
        <p:guide pos="5174"/>
        <p:guide orient="horz" pos="661"/>
        <p:guide orient="horz" pos="4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ACTAC-01">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ACTAC-03">
    <p:spTree>
      <p:nvGrpSpPr>
        <p:cNvPr id="1" name=""/>
        <p:cNvGrpSpPr/>
        <p:nvPr/>
      </p:nvGrpSpPr>
      <p:grpSpPr bwMode="auto">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ACTAC-11">
    <p:spTree>
      <p:nvGrpSpPr>
        <p:cNvPr id="1" name=""/>
        <p:cNvGrpSpPr/>
        <p:nvPr/>
      </p:nvGrpSpPr>
      <p:grpSpPr bwMode="auto">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ACTAC-17">
    <p:spTree>
      <p:nvGrpSpPr>
        <p:cNvPr id="1" name=""/>
        <p:cNvGrpSpPr/>
        <p:nvPr/>
      </p:nvGrpSpPr>
      <p:grpSpPr bwMode="auto">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ACTAC-18">
    <p:spTree>
      <p:nvGrpSpPr>
        <p:cNvPr id="1" name=""/>
        <p:cNvGrpSpPr/>
        <p:nvPr/>
      </p:nvGrpSpPr>
      <p:grpSpPr bwMode="auto">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ACTAC-21">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userDrawn="1">
  <p:cSld name="Abschnittsüberschrift">
    <p:spTree>
      <p:nvGrpSpPr>
        <p:cNvPr id="1" name=""/>
        <p:cNvGrpSpPr/>
        <p:nvPr/>
      </p:nvGrpSpPr>
      <p:grpSpPr bwMode="auto">
        <a:xfrm>
          <a:off x="0" y="0"/>
          <a:ext cx="0" cy="0"/>
          <a:chOff x="0" y="0"/>
          <a:chExt cx="0" cy="0"/>
        </a:xfrm>
      </p:grpSpPr>
      <p:sp>
        <p:nvSpPr>
          <p:cNvPr id="9" name="Textplatzhalter 3"/>
          <p:cNvSpPr>
            <a:spLocks noGrp="1"/>
          </p:cNvSpPr>
          <p:nvPr>
            <p:ph type="body" sz="half" idx="2"/>
          </p:nvPr>
        </p:nvSpPr>
        <p:spPr bwMode="auto">
          <a:xfrm>
            <a:off x="285710" y="5715017"/>
            <a:ext cx="11620581" cy="631285"/>
          </a:xfrm>
        </p:spPr>
        <p:txBody>
          <a:bodyPr>
            <a:normAutofit/>
          </a:bodyPr>
          <a:lstStyle>
            <a:lvl1pPr marL="0" indent="0">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10" name="Titelplatzhalter 1"/>
          <p:cNvSpPr>
            <a:spLocks noGrp="1"/>
          </p:cNvSpPr>
          <p:nvPr>
            <p:ph type="title"/>
          </p:nvPr>
        </p:nvSpPr>
        <p:spPr bwMode="auto">
          <a:xfrm>
            <a:off x="285752" y="142876"/>
            <a:ext cx="9620249" cy="428625"/>
          </a:xfrm>
          <a:prstGeom prst="rect">
            <a:avLst/>
          </a:prstGeom>
          <a:noFill/>
          <a:ln w="9525">
            <a:noFill/>
            <a:miter lim="800000"/>
            <a:headEnd/>
            <a:tailEnd/>
          </a:ln>
        </p:spPr>
        <p:txBody>
          <a:bodyPr/>
          <a:lstStyle/>
          <a:p>
            <a:pPr lvl="0">
              <a:defRPr/>
            </a:pPr>
            <a:r>
              <a:rPr lang="de-DE"/>
              <a:t>Titelmasterformat durch Klicken bearbeiten</a:t>
            </a:r>
            <a:endParaRPr/>
          </a:p>
        </p:txBody>
      </p:sp>
      <p:sp>
        <p:nvSpPr>
          <p:cNvPr id="13" name="Inhaltsplatzhalter 2"/>
          <p:cNvSpPr>
            <a:spLocks noGrp="1"/>
          </p:cNvSpPr>
          <p:nvPr>
            <p:ph idx="1"/>
          </p:nvPr>
        </p:nvSpPr>
        <p:spPr bwMode="auto">
          <a:xfrm>
            <a:off x="285600" y="764704"/>
            <a:ext cx="11620800" cy="475252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Foliennummernplatzhalter 5"/>
          <p:cNvSpPr>
            <a:spLocks noGrp="1"/>
          </p:cNvSpPr>
          <p:nvPr>
            <p:ph type="sldNum" sz="quarter" idx="10"/>
          </p:nvPr>
        </p:nvSpPr>
        <p:spPr bwMode="auto"/>
        <p:txBody>
          <a:bodyPr/>
          <a:lstStyle>
            <a:lvl1pPr>
              <a:defRPr/>
            </a:lvl1pPr>
          </a:lstStyle>
          <a:p>
            <a:pPr>
              <a:defRPr/>
            </a:pPr>
            <a:fld id="{B744BCAF-EA3A-4E0A-9F9A-C5565AE944C2}" type="slidenum">
              <a:rPr lang="en-US"/>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4" name="Rectangle 4"/>
          <p:cNvSpPr/>
          <p:nvPr/>
        </p:nvSpPr>
        <p:spPr bwMode="auto">
          <a:xfrm>
            <a:off x="0" y="0"/>
            <a:ext cx="5769596" cy="685800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ea typeface="+mn-ea"/>
              <a:cs typeface="+mn-cs"/>
            </a:endParaRPr>
          </a:p>
        </p:txBody>
      </p:sp>
      <p:sp>
        <p:nvSpPr>
          <p:cNvPr id="6" name="TextBox 8"/>
          <p:cNvSpPr/>
          <p:nvPr/>
        </p:nvSpPr>
        <p:spPr bwMode="auto">
          <a:xfrm>
            <a:off x="5934881" y="1306613"/>
            <a:ext cx="6449933" cy="1234800"/>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en-US" sz="3000" b="1" spc="300">
                <a:solidFill>
                  <a:prstClr val="black">
                    <a:lumMod val="85000"/>
                    <a:lumOff val="15000"/>
                  </a:prstClr>
                </a:solidFill>
                <a:latin typeface="Consolas"/>
                <a:ea typeface="Consolas"/>
                <a:cs typeface="Consolas"/>
              </a:rPr>
              <a:t>Circular Economy</a:t>
            </a:r>
            <a:endParaRPr sz="3000" b="1" spc="299">
              <a:solidFill>
                <a:prstClr val="black">
                  <a:lumMod val="85000"/>
                  <a:lumOff val="15000"/>
                </a:prstClr>
              </a:solidFill>
              <a:latin typeface="Consolas"/>
              <a:ea typeface="Consolas"/>
              <a:cs typeface="Consolas"/>
            </a:endParaRPr>
          </a:p>
          <a:p>
            <a:pPr marL="0" marR="0" lvl="0" indent="0" algn="l" defTabSz="914400">
              <a:lnSpc>
                <a:spcPct val="100000"/>
              </a:lnSpc>
              <a:spcBef>
                <a:spcPts val="0"/>
              </a:spcBef>
              <a:spcAft>
                <a:spcPts val="0"/>
              </a:spcAft>
              <a:buClrTx/>
              <a:buSzTx/>
              <a:buFontTx/>
              <a:buNone/>
              <a:defRPr/>
            </a:pPr>
            <a:r>
              <a:rPr lang="en-US" sz="3000" b="0" spc="299">
                <a:solidFill>
                  <a:prstClr val="black">
                    <a:lumMod val="85000"/>
                    <a:lumOff val="15000"/>
                  </a:prstClr>
                </a:solidFill>
                <a:latin typeface="Consolas"/>
                <a:ea typeface="Consolas"/>
                <a:cs typeface="Consolas"/>
              </a:rPr>
              <a:t> </a:t>
            </a:r>
            <a:endParaRPr sz="3000" b="0" spc="299">
              <a:solidFill>
                <a:prstClr val="black">
                  <a:lumMod val="85000"/>
                  <a:lumOff val="15000"/>
                </a:prstClr>
              </a:solidFill>
              <a:latin typeface="Consolas"/>
              <a:cs typeface="Consolas"/>
            </a:endParaRPr>
          </a:p>
          <a:p>
            <a:pPr marL="0" marR="0" lvl="0" indent="0" algn="l" defTabSz="914400">
              <a:lnSpc>
                <a:spcPct val="100000"/>
              </a:lnSpc>
              <a:spcBef>
                <a:spcPts val="0"/>
              </a:spcBef>
              <a:spcAft>
                <a:spcPts val="0"/>
              </a:spcAft>
              <a:buClrTx/>
              <a:buSzTx/>
              <a:buFontTx/>
              <a:buNone/>
              <a:defRPr/>
            </a:pPr>
            <a:endParaRPr lang="en-US" sz="1500" b="1" spc="299">
              <a:solidFill>
                <a:prstClr val="black">
                  <a:lumMod val="85000"/>
                  <a:lumOff val="15000"/>
                </a:prstClr>
              </a:solidFill>
              <a:latin typeface="Consolas"/>
              <a:cs typeface="Consolas"/>
            </a:endParaRPr>
          </a:p>
        </p:txBody>
      </p:sp>
      <p:sp>
        <p:nvSpPr>
          <p:cNvPr id="7" name="Rectangle 10"/>
          <p:cNvSpPr/>
          <p:nvPr/>
        </p:nvSpPr>
        <p:spPr bwMode="auto">
          <a:xfrm>
            <a:off x="5991624" y="4920657"/>
            <a:ext cx="6071776" cy="1289520"/>
          </a:xfrm>
          <a:prstGeom prst="rect">
            <a:avLst/>
          </a:prstGeom>
        </p:spPr>
        <p:txBody>
          <a:bodyPr wrap="square">
            <a:spAutoFit/>
          </a:bodyPr>
          <a:lstStyle/>
          <a:p>
            <a:pPr marL="0" marR="0" lvl="0" indent="0" algn="l" defTabSz="914400">
              <a:lnSpc>
                <a:spcPct val="150000"/>
              </a:lnSpc>
              <a:spcBef>
                <a:spcPts val="0"/>
              </a:spcBef>
              <a:spcAft>
                <a:spcPts val="0"/>
              </a:spcAft>
              <a:buClrTx/>
              <a:buSzTx/>
              <a:buFontTx/>
              <a:buNone/>
              <a:defRPr/>
            </a:pPr>
            <a:r>
              <a:rPr lang="de-DE" sz="2000" b="1" spc="100" dirty="0">
                <a:solidFill>
                  <a:prstClr val="black">
                    <a:lumMod val="85000"/>
                    <a:lumOff val="15000"/>
                  </a:prstClr>
                </a:solidFill>
                <a:latin typeface="Consolas"/>
                <a:ea typeface="Consolas"/>
                <a:cs typeface="Consolas"/>
              </a:rPr>
              <a:t>Prof. Dr. Christian Schultz</a:t>
            </a:r>
            <a:endParaRPr sz="2000" b="1" spc="100" dirty="0">
              <a:solidFill>
                <a:prstClr val="black">
                  <a:lumMod val="85000"/>
                  <a:lumOff val="15000"/>
                </a:prstClr>
              </a:solidFill>
              <a:latin typeface="Consolas"/>
              <a:cs typeface="Consolas"/>
            </a:endParaRPr>
          </a:p>
          <a:p>
            <a:pPr marL="0" marR="0" lvl="0" indent="0" algn="l" defTabSz="914400">
              <a:lnSpc>
                <a:spcPct val="150000"/>
              </a:lnSpc>
              <a:spcBef>
                <a:spcPts val="0"/>
              </a:spcBef>
              <a:spcAft>
                <a:spcPts val="0"/>
              </a:spcAft>
              <a:buClrTx/>
              <a:buSzTx/>
              <a:buFontTx/>
              <a:buNone/>
              <a:defRPr/>
            </a:pPr>
            <a:r>
              <a:rPr lang="de-DE" sz="1100" spc="100" dirty="0">
                <a:solidFill>
                  <a:prstClr val="black">
                    <a:lumMod val="85000"/>
                    <a:lumOff val="15000"/>
                  </a:prstClr>
                </a:solidFill>
                <a:latin typeface="Consolas"/>
                <a:ea typeface="Consolas"/>
                <a:cs typeface="Consolas"/>
              </a:rPr>
              <a:t>Professur für Entrepreneurship</a:t>
            </a:r>
          </a:p>
          <a:p>
            <a:pPr marL="0" marR="0" lvl="0" indent="0" algn="l" defTabSz="914400">
              <a:lnSpc>
                <a:spcPct val="150000"/>
              </a:lnSpc>
              <a:spcBef>
                <a:spcPts val="0"/>
              </a:spcBef>
              <a:spcAft>
                <a:spcPts val="0"/>
              </a:spcAft>
              <a:buClrTx/>
              <a:buSzTx/>
              <a:buFontTx/>
              <a:buNone/>
              <a:defRPr/>
            </a:pPr>
            <a:r>
              <a:rPr lang="de-DE" sz="1100" spc="100" dirty="0">
                <a:solidFill>
                  <a:prstClr val="black">
                    <a:lumMod val="85000"/>
                    <a:lumOff val="15000"/>
                  </a:prstClr>
                </a:solidFill>
                <a:latin typeface="Consolas"/>
                <a:ea typeface="Consolas"/>
                <a:cs typeface="Consolas"/>
              </a:rPr>
              <a:t>an der Technischen Hochschule Wildau</a:t>
            </a:r>
            <a:endParaRPr dirty="0"/>
          </a:p>
          <a:p>
            <a:pPr marL="0" marR="0" lvl="0" indent="0" algn="l" defTabSz="914400">
              <a:lnSpc>
                <a:spcPct val="150000"/>
              </a:lnSpc>
              <a:spcBef>
                <a:spcPts val="0"/>
              </a:spcBef>
              <a:spcAft>
                <a:spcPts val="0"/>
              </a:spcAft>
              <a:buClrTx/>
              <a:buSzTx/>
              <a:buFontTx/>
              <a:buNone/>
              <a:defRPr/>
            </a:pPr>
            <a:r>
              <a:rPr lang="de-DE" sz="1100" spc="100" dirty="0">
                <a:solidFill>
                  <a:prstClr val="black">
                    <a:lumMod val="85000"/>
                    <a:lumOff val="15000"/>
                  </a:prstClr>
                </a:solidFill>
                <a:ea typeface="Source Sans Pro"/>
                <a:cs typeface="Open Sans"/>
              </a:rPr>
              <a:t> </a:t>
            </a:r>
            <a:endParaRPr dirty="0"/>
          </a:p>
        </p:txBody>
      </p:sp>
      <p:sp>
        <p:nvSpPr>
          <p:cNvPr id="8" name="TextBox 14"/>
          <p:cNvSpPr/>
          <p:nvPr/>
        </p:nvSpPr>
        <p:spPr bwMode="auto">
          <a:xfrm>
            <a:off x="263523" y="355438"/>
            <a:ext cx="183636" cy="36611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endParaRPr/>
          </a:p>
        </p:txBody>
      </p:sp>
      <p:sp>
        <p:nvSpPr>
          <p:cNvPr id="9" name="TextBox 16"/>
          <p:cNvSpPr/>
          <p:nvPr/>
        </p:nvSpPr>
        <p:spPr bwMode="auto">
          <a:xfrm>
            <a:off x="263523" y="80993"/>
            <a:ext cx="183636" cy="30515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endParaRPr lang="de-DE" sz="1400"/>
          </a:p>
        </p:txBody>
      </p:sp>
      <p:sp>
        <p:nvSpPr>
          <p:cNvPr id="10" name="TextBox 20"/>
          <p:cNvSpPr/>
          <p:nvPr/>
        </p:nvSpPr>
        <p:spPr bwMode="auto">
          <a:xfrm>
            <a:off x="263524" y="628484"/>
            <a:ext cx="183636" cy="30515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endParaRPr lang="de-DE" sz="1400"/>
          </a:p>
        </p:txBody>
      </p:sp>
      <p:sp>
        <p:nvSpPr>
          <p:cNvPr id="14" name="TextBox 31"/>
          <p:cNvSpPr/>
          <p:nvPr/>
        </p:nvSpPr>
        <p:spPr bwMode="auto">
          <a:xfrm>
            <a:off x="225157" y="6053806"/>
            <a:ext cx="2130711" cy="40011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endParaRPr lang="de-DE" sz="1000" spc="300" dirty="0">
              <a:solidFill>
                <a:schemeClr val="bg1"/>
              </a:solidFill>
              <a:ea typeface="Source Sans Pro"/>
            </a:endParaRPr>
          </a:p>
          <a:p>
            <a:pPr lvl="0">
              <a:defRPr/>
            </a:pPr>
            <a:r>
              <a:rPr lang="de-DE" sz="1000" spc="300" dirty="0">
                <a:solidFill>
                  <a:schemeClr val="bg1"/>
                </a:solidFill>
                <a:ea typeface="Source Sans Pro"/>
              </a:rPr>
              <a:t>Sommersemester 2024</a:t>
            </a:r>
            <a:endParaRPr sz="1000" spc="300" dirty="0">
              <a:solidFill>
                <a:schemeClr val="bg1"/>
              </a:solidFill>
              <a:ea typeface="Source Sans Pro"/>
            </a:endParaRPr>
          </a:p>
        </p:txBody>
      </p:sp>
      <p:sp>
        <p:nvSpPr>
          <p:cNvPr id="21" name="Rechteck 20"/>
          <p:cNvSpPr/>
          <p:nvPr/>
        </p:nvSpPr>
        <p:spPr bwMode="auto">
          <a:xfrm>
            <a:off x="10731253" y="172648"/>
            <a:ext cx="1460748" cy="650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1" name="Straight Connector 22"/>
          <p:cNvCxnSpPr>
            <a:cxnSpLocks/>
          </p:cNvCxnSpPr>
          <p:nvPr/>
        </p:nvCxnSpPr>
        <p:spPr bwMode="auto">
          <a:xfrm>
            <a:off x="263525" y="936262"/>
            <a:ext cx="11928475" cy="5018"/>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TH Wildau – Technische Hochschule Wildau"/>
          <p:cNvPicPr>
            <a:picLocks noChangeAspect="1" noChangeArrowheads="1"/>
          </p:cNvPicPr>
          <p:nvPr/>
        </p:nvPicPr>
        <p:blipFill>
          <a:blip r:embed="rId2"/>
          <a:stretch/>
        </p:blipFill>
        <p:spPr bwMode="auto">
          <a:xfrm>
            <a:off x="9399105" y="113484"/>
            <a:ext cx="2664295" cy="764870"/>
          </a:xfrm>
          <a:prstGeom prst="rect">
            <a:avLst/>
          </a:prstGeom>
          <a:noFill/>
        </p:spPr>
      </p:pic>
      <p:sp>
        <p:nvSpPr>
          <p:cNvPr id="620346791" name="Textfeld 620346790"/>
          <p:cNvSpPr txBox="1"/>
          <p:nvPr/>
        </p:nvSpPr>
        <p:spPr bwMode="auto">
          <a:xfrm>
            <a:off x="6055677" y="1953432"/>
            <a:ext cx="4352474"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a:latin typeface="Consolas"/>
                <a:ea typeface="Consolas"/>
                <a:cs typeface="Consolas"/>
              </a:rPr>
              <a:t>From Linear to Circular </a:t>
            </a:r>
            <a:endParaRPr/>
          </a:p>
        </p:txBody>
      </p:sp>
      <p:pic>
        <p:nvPicPr>
          <p:cNvPr id="1040967379" name="Grafik 1040967378"/>
          <p:cNvPicPr>
            <a:picLocks noChangeAspect="1"/>
          </p:cNvPicPr>
          <p:nvPr/>
        </p:nvPicPr>
        <p:blipFill>
          <a:blip r:embed="rId3"/>
          <a:srcRect l="20217" r="18216"/>
          <a:stretch/>
        </p:blipFill>
        <p:spPr bwMode="auto">
          <a:xfrm>
            <a:off x="427766" y="1197724"/>
            <a:ext cx="4914062" cy="4454632"/>
          </a:xfrm>
          <a:prstGeom prst="rect">
            <a:avLst/>
          </a:prstGeom>
        </p:spPr>
      </p:pic>
      <p:pic>
        <p:nvPicPr>
          <p:cNvPr id="1642592708" name="Grafik 1642592707"/>
          <p:cNvPicPr>
            <a:picLocks noChangeAspect="1"/>
          </p:cNvPicPr>
          <p:nvPr/>
        </p:nvPicPr>
        <p:blipFill>
          <a:blip r:embed="rId4"/>
          <a:stretch/>
        </p:blipFill>
        <p:spPr bwMode="auto">
          <a:xfrm>
            <a:off x="5991624" y="2661505"/>
            <a:ext cx="2207135" cy="933509"/>
          </a:xfrm>
          <a:prstGeom prst="rect">
            <a:avLst/>
          </a:prstGeom>
        </p:spPr>
      </p:pic>
      <p:sp>
        <p:nvSpPr>
          <p:cNvPr id="476979625" name="Textfeld 476979624"/>
          <p:cNvSpPr txBox="1"/>
          <p:nvPr/>
        </p:nvSpPr>
        <p:spPr bwMode="auto">
          <a:xfrm>
            <a:off x="417253" y="5661337"/>
            <a:ext cx="2313224" cy="244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000">
                <a:solidFill>
                  <a:schemeClr val="bg1"/>
                </a:solidFill>
                <a:latin typeface="Consolas"/>
                <a:ea typeface="Consolas"/>
                <a:cs typeface="Consolas"/>
              </a:rPr>
              <a:t>Image Ref:1</a:t>
            </a:r>
            <a:endParaRPr sz="1000">
              <a:solidFill>
                <a:schemeClr val="bg1"/>
              </a:solidFill>
              <a:latin typeface="Consolas"/>
              <a:cs typeface="Consola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32731966" name="Grafik 632731965"/>
          <p:cNvPicPr>
            <a:picLocks noChangeAspect="1"/>
          </p:cNvPicPr>
          <p:nvPr/>
        </p:nvPicPr>
        <p:blipFill>
          <a:blip r:embed="rId2"/>
          <a:stretch/>
        </p:blipFill>
        <p:spPr bwMode="auto">
          <a:xfrm>
            <a:off x="7916153" y="1158874"/>
            <a:ext cx="4315343" cy="3538581"/>
          </a:xfrm>
          <a:prstGeom prst="rect">
            <a:avLst/>
          </a:prstGeom>
        </p:spPr>
      </p:pic>
      <p:sp>
        <p:nvSpPr>
          <p:cNvPr id="1128467338" name="TextBox 10"/>
          <p:cNvSpPr/>
          <p:nvPr/>
        </p:nvSpPr>
        <p:spPr bwMode="auto">
          <a:xfrm>
            <a:off x="1412217" y="589058"/>
            <a:ext cx="3331802"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8">
                <a:ln>
                  <a:noFill/>
                </a:ln>
                <a:solidFill>
                  <a:schemeClr val="bg2">
                    <a:lumMod val="75000"/>
                  </a:schemeClr>
                </a:solidFill>
                <a:latin typeface="Space Grotesk"/>
                <a:ea typeface="Arial"/>
                <a:cs typeface="Space Grotesk"/>
              </a:rPr>
              <a:t>Linear Economy</a:t>
            </a:r>
            <a:r>
              <a:rPr lang="en-US" sz="2400" b="1" i="0" u="none" strike="noStrike" cap="none" spc="298">
                <a:ln>
                  <a:noFill/>
                </a:ln>
                <a:solidFill>
                  <a:prstClr val="black">
                    <a:lumMod val="85000"/>
                    <a:lumOff val="15000"/>
                  </a:prstClr>
                </a:solidFill>
                <a:latin typeface="Space Grotesk"/>
                <a:ea typeface="Arial"/>
                <a:cs typeface="Space Grotesk"/>
              </a:rPr>
              <a:t> </a:t>
            </a:r>
            <a:r>
              <a:rPr lang="en-US" sz="2400" b="1" i="0" u="none" strike="noStrike" cap="none" spc="298">
                <a:ln>
                  <a:noFill/>
                </a:ln>
                <a:solidFill>
                  <a:srgbClr val="005BAE"/>
                </a:solidFill>
                <a:latin typeface="Space Grotesk"/>
                <a:ea typeface="Arial"/>
                <a:cs typeface="Space Grotesk"/>
              </a:rPr>
              <a:t>I</a:t>
            </a:r>
            <a:endParaRPr sz="2400"/>
          </a:p>
          <a:p>
            <a:pPr>
              <a:defRPr/>
            </a:pPr>
            <a:endParaRPr/>
          </a:p>
        </p:txBody>
      </p:sp>
      <p:sp>
        <p:nvSpPr>
          <p:cNvPr id="1415556095" name="Rectangle 22"/>
          <p:cNvSpPr/>
          <p:nvPr/>
        </p:nvSpPr>
        <p:spPr bwMode="auto">
          <a:xfrm>
            <a:off x="-7638" y="720351"/>
            <a:ext cx="1184233"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243335292" name="Grafik 243335291"/>
          <p:cNvPicPr>
            <a:picLocks noChangeAspect="1"/>
          </p:cNvPicPr>
          <p:nvPr/>
        </p:nvPicPr>
        <p:blipFill>
          <a:blip r:embed="rId3"/>
          <a:stretch/>
        </p:blipFill>
        <p:spPr bwMode="auto">
          <a:xfrm>
            <a:off x="9992612" y="5924489"/>
            <a:ext cx="2207133" cy="933507"/>
          </a:xfrm>
          <a:prstGeom prst="rect">
            <a:avLst/>
          </a:prstGeom>
        </p:spPr>
      </p:pic>
      <p:sp>
        <p:nvSpPr>
          <p:cNvPr id="1504972516" name="Textfeld 1504972515"/>
          <p:cNvSpPr txBox="1"/>
          <p:nvPr/>
        </p:nvSpPr>
        <p:spPr bwMode="auto">
          <a:xfrm>
            <a:off x="1470762" y="2098728"/>
            <a:ext cx="914400" cy="366118"/>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789840947" name="Textfeld 789840946"/>
          <p:cNvSpPr txBox="1"/>
          <p:nvPr/>
        </p:nvSpPr>
        <p:spPr bwMode="auto">
          <a:xfrm>
            <a:off x="1208880" y="1066707"/>
            <a:ext cx="7039052" cy="44961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600" b="1" i="0" u="none">
                <a:solidFill>
                  <a:srgbClr val="000000"/>
                </a:solidFill>
                <a:latin typeface="Consolas"/>
                <a:ea typeface="Consolas"/>
                <a:cs typeface="Consolas"/>
              </a:rPr>
              <a:t>1. Linear Consumption Limits.</a:t>
            </a:r>
          </a:p>
          <a:p>
            <a:pPr>
              <a:defRPr/>
            </a:pPr>
            <a:endParaRPr sz="1600">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Industrial economy primarily follows a 'take-make-dispose' pattern.</a:t>
            </a:r>
          </a:p>
          <a:p>
            <a:pPr marL="261850" indent="-261850">
              <a:buFont typeface="Arial"/>
              <a:buChar char="–"/>
              <a:defRPr/>
            </a:pPr>
            <a:r>
              <a:rPr sz="1400" b="0" i="0" u="none">
                <a:solidFill>
                  <a:schemeClr val="bg2">
                    <a:lumMod val="50000"/>
                  </a:schemeClr>
                </a:solidFill>
                <a:latin typeface="Consolas"/>
                <a:ea typeface="Consolas"/>
                <a:cs typeface="Consolas"/>
              </a:rPr>
              <a:t>In 2010, about 65 billion tonnes of raw materials entered the economic system, expected to rise to approximately 82 billion tonnes in 2020.</a:t>
            </a:r>
          </a:p>
          <a:p>
            <a:pPr marL="261850" indent="-261850">
              <a:buFont typeface="Arial"/>
              <a:buChar char="–"/>
              <a:defRPr/>
            </a:pPr>
            <a:r>
              <a:rPr sz="1400" b="0" i="0" u="none">
                <a:solidFill>
                  <a:schemeClr val="bg2">
                    <a:lumMod val="50000"/>
                  </a:schemeClr>
                </a:solidFill>
                <a:latin typeface="Consolas"/>
                <a:ea typeface="Consolas"/>
                <a:cs typeface="Consolas"/>
              </a:rPr>
              <a:t>Despite improvements in resource efficiency, the linear model lacks systematic approaches to eliminate material leakage and disposal.</a:t>
            </a:r>
            <a:br>
              <a:rPr sz="1600" b="0" i="0" u="none">
                <a:solidFill>
                  <a:srgbClr val="000000"/>
                </a:solidFill>
                <a:latin typeface="Consolas"/>
                <a:ea typeface="Consolas"/>
                <a:cs typeface="Consolas"/>
              </a:rPr>
            </a:br>
            <a:br>
              <a:rPr sz="1600" b="0" i="0" u="none">
                <a:solidFill>
                  <a:srgbClr val="000000"/>
                </a:solidFill>
                <a:latin typeface="Consolas"/>
                <a:ea typeface="Consolas"/>
                <a:cs typeface="Consolas"/>
              </a:rPr>
            </a:br>
            <a:r>
              <a:rPr sz="1600" b="1" i="0" u="none">
                <a:solidFill>
                  <a:srgbClr val="000000"/>
                </a:solidFill>
                <a:latin typeface="Consolas"/>
                <a:ea typeface="Consolas"/>
                <a:cs typeface="Consolas"/>
              </a:rPr>
              <a:t>2. Business Risks in the Linear System.</a:t>
            </a:r>
            <a:br>
              <a:rPr sz="1600" b="1" i="0" u="none">
                <a:solidFill>
                  <a:srgbClr val="000000"/>
                </a:solidFill>
                <a:latin typeface="Consolas"/>
                <a:ea typeface="Consolas"/>
                <a:cs typeface="Consolas"/>
              </a:rPr>
            </a:br>
            <a:endParaRPr sz="1400">
              <a:solidFill>
                <a:schemeClr val="bg2">
                  <a:lumMod val="50000"/>
                </a:schemeClr>
              </a:solidFill>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Companies face increased exposure to risks, including higher resource prices and supply disruptions.</a:t>
            </a:r>
          </a:p>
          <a:p>
            <a:pPr marL="261850" indent="-261850">
              <a:buFont typeface="Arial"/>
              <a:buChar char="–"/>
              <a:defRPr/>
            </a:pPr>
            <a:r>
              <a:rPr sz="1400" b="0" i="0" u="none">
                <a:solidFill>
                  <a:schemeClr val="bg2">
                    <a:lumMod val="50000"/>
                  </a:schemeClr>
                </a:solidFill>
                <a:latin typeface="Consolas"/>
                <a:ea typeface="Consolas"/>
                <a:cs typeface="Consolas"/>
              </a:rPr>
              <a:t>Rising and unpredictable resource prices coupled with competition and stagnating demand pose challenges.</a:t>
            </a:r>
          </a:p>
          <a:p>
            <a:pPr marL="261850" indent="-261850">
              <a:buFont typeface="Arial"/>
              <a:buChar char="–"/>
              <a:defRPr/>
            </a:pPr>
            <a:r>
              <a:rPr sz="1400" b="0" i="0" u="none">
                <a:solidFill>
                  <a:schemeClr val="bg2">
                    <a:lumMod val="50000"/>
                  </a:schemeClr>
                </a:solidFill>
                <a:latin typeface="Consolas"/>
                <a:ea typeface="Consolas"/>
                <a:cs typeface="Consolas"/>
              </a:rPr>
              <a:t>Real prices of natural resources have risen since the turn of the millennium, erasing a century's worth of declines.</a:t>
            </a:r>
            <a:br>
              <a:rPr sz="1600" b="0" i="0" u="none">
                <a:solidFill>
                  <a:srgbClr val="000000"/>
                </a:solidFill>
                <a:latin typeface="Consolas"/>
                <a:ea typeface="Consolas"/>
                <a:cs typeface="Consolas"/>
              </a:rPr>
            </a:br>
            <a:br>
              <a:rPr sz="1600" b="0" i="0" u="none">
                <a:solidFill>
                  <a:srgbClr val="000000"/>
                </a:solidFill>
                <a:latin typeface="Consolas"/>
                <a:ea typeface="Consolas"/>
                <a:cs typeface="Consolas"/>
              </a:rPr>
            </a:br>
            <a:br>
              <a:rPr sz="1100" b="0" i="0" u="none">
                <a:solidFill>
                  <a:srgbClr val="000000"/>
                </a:solidFill>
                <a:latin typeface="Arial"/>
                <a:ea typeface="Arial"/>
                <a:cs typeface="Arial"/>
              </a:rPr>
            </a:br>
            <a:endParaRPr sz="1600">
              <a:solidFill>
                <a:schemeClr val="tx1">
                  <a:lumMod val="65000"/>
                  <a:lumOff val="35000"/>
                </a:schemeClr>
              </a:solidFill>
              <a:latin typeface="Consolas"/>
              <a:cs typeface="Consolas"/>
            </a:endParaRPr>
          </a:p>
        </p:txBody>
      </p:sp>
      <p:sp>
        <p:nvSpPr>
          <p:cNvPr id="1748051891" name="Textfeld 1748051890"/>
          <p:cNvSpPr txBox="1"/>
          <p:nvPr/>
        </p:nvSpPr>
        <p:spPr bwMode="auto">
          <a:xfrm>
            <a:off x="8231734" y="4754712"/>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Ref:8</a:t>
            </a:r>
            <a:endParaRPr sz="1100">
              <a:solidFill>
                <a:schemeClr val="tx1">
                  <a:lumMod val="50000"/>
                  <a:lumOff val="50000"/>
                </a:schemeClr>
              </a:solidFill>
              <a:latin typeface="Consolas"/>
              <a:cs typeface="Consolas"/>
            </a:endParaRPr>
          </a:p>
        </p:txBody>
      </p:sp>
      <p:sp>
        <p:nvSpPr>
          <p:cNvPr id="1671102783" name="Textfeld 1671102782"/>
          <p:cNvSpPr txBox="1"/>
          <p:nvPr/>
        </p:nvSpPr>
        <p:spPr bwMode="auto">
          <a:xfrm>
            <a:off x="8186735"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831629481" name="Textfeld 831629480"/>
          <p:cNvSpPr txBox="1"/>
          <p:nvPr/>
        </p:nvSpPr>
        <p:spPr bwMode="auto">
          <a:xfrm>
            <a:off x="-7636" y="6318544"/>
            <a:ext cx="6220371" cy="548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de-DE" sz="1000" b="0" i="0" u="none" strike="noStrike" cap="none" spc="0">
                <a:solidFill>
                  <a:schemeClr val="bg2">
                    <a:lumMod val="50000"/>
                  </a:schemeClr>
                </a:solidFill>
                <a:latin typeface="Consolas"/>
                <a:ea typeface="Consolas"/>
                <a:cs typeface="Consolas"/>
              </a:rPr>
              <a:t>Ref 3: The limits of linear consumption https://www.ellenmacarthurfoundation.org/towards-the-circular-economy-vol-1-an-economic-and-business-rationale-for-an</a:t>
            </a:r>
            <a:endParaRPr lang="de-DE" sz="1200" b="0" i="0" u="none" strike="noStrike" cap="none" spc="0">
              <a:solidFill>
                <a:schemeClr val="tx1"/>
              </a:solidFill>
              <a:latin typeface="Calibri"/>
              <a:ea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52798562" name="Grafik 752798561"/>
          <p:cNvPicPr>
            <a:picLocks noChangeAspect="1"/>
          </p:cNvPicPr>
          <p:nvPr/>
        </p:nvPicPr>
        <p:blipFill>
          <a:blip r:embed="rId2"/>
          <a:stretch/>
        </p:blipFill>
        <p:spPr bwMode="auto">
          <a:xfrm>
            <a:off x="7916153" y="1158874"/>
            <a:ext cx="4315343" cy="3538581"/>
          </a:xfrm>
          <a:prstGeom prst="rect">
            <a:avLst/>
          </a:prstGeom>
        </p:spPr>
      </p:pic>
      <p:sp>
        <p:nvSpPr>
          <p:cNvPr id="1562161691" name="TextBox 10"/>
          <p:cNvSpPr/>
          <p:nvPr/>
        </p:nvSpPr>
        <p:spPr bwMode="auto">
          <a:xfrm>
            <a:off x="1412217" y="589058"/>
            <a:ext cx="3331802"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8">
                <a:ln>
                  <a:noFill/>
                </a:ln>
                <a:solidFill>
                  <a:schemeClr val="bg2">
                    <a:lumMod val="75000"/>
                  </a:schemeClr>
                </a:solidFill>
                <a:latin typeface="Space Grotesk"/>
                <a:ea typeface="Arial"/>
                <a:cs typeface="Space Grotesk"/>
              </a:rPr>
              <a:t>Linear Economy</a:t>
            </a:r>
            <a:r>
              <a:rPr lang="en-US" sz="2400" b="1" i="0" u="none" strike="noStrike" cap="none" spc="298">
                <a:ln>
                  <a:noFill/>
                </a:ln>
                <a:solidFill>
                  <a:prstClr val="black">
                    <a:lumMod val="85000"/>
                    <a:lumOff val="15000"/>
                  </a:prstClr>
                </a:solidFill>
                <a:latin typeface="Space Grotesk"/>
                <a:ea typeface="Arial"/>
                <a:cs typeface="Space Grotesk"/>
              </a:rPr>
              <a:t> </a:t>
            </a:r>
            <a:r>
              <a:rPr lang="en-US" sz="2400" b="1" i="0" u="none" strike="noStrike" cap="none" spc="298">
                <a:ln>
                  <a:noFill/>
                </a:ln>
                <a:solidFill>
                  <a:srgbClr val="005BAE"/>
                </a:solidFill>
                <a:latin typeface="Space Grotesk"/>
                <a:ea typeface="Arial"/>
                <a:cs typeface="Space Grotesk"/>
              </a:rPr>
              <a:t>I</a:t>
            </a:r>
            <a:endParaRPr sz="2400"/>
          </a:p>
          <a:p>
            <a:pPr>
              <a:defRPr/>
            </a:pPr>
            <a:endParaRPr/>
          </a:p>
        </p:txBody>
      </p:sp>
      <p:sp>
        <p:nvSpPr>
          <p:cNvPr id="599707591" name="Rectangle 22"/>
          <p:cNvSpPr/>
          <p:nvPr/>
        </p:nvSpPr>
        <p:spPr bwMode="auto">
          <a:xfrm>
            <a:off x="-7638" y="720351"/>
            <a:ext cx="1184233"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939028769" name="Grafik 939028768"/>
          <p:cNvPicPr>
            <a:picLocks noChangeAspect="1"/>
          </p:cNvPicPr>
          <p:nvPr/>
        </p:nvPicPr>
        <p:blipFill>
          <a:blip r:embed="rId3"/>
          <a:stretch/>
        </p:blipFill>
        <p:spPr bwMode="auto">
          <a:xfrm>
            <a:off x="9992612" y="5924489"/>
            <a:ext cx="2207133" cy="933507"/>
          </a:xfrm>
          <a:prstGeom prst="rect">
            <a:avLst/>
          </a:prstGeom>
        </p:spPr>
      </p:pic>
      <p:sp>
        <p:nvSpPr>
          <p:cNvPr id="1165577431" name="Textfeld 1165577430"/>
          <p:cNvSpPr txBox="1"/>
          <p:nvPr/>
        </p:nvSpPr>
        <p:spPr bwMode="auto">
          <a:xfrm>
            <a:off x="1470762" y="2098728"/>
            <a:ext cx="914400" cy="366118"/>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594890757" name="Textfeld 594890756"/>
          <p:cNvSpPr txBox="1"/>
          <p:nvPr/>
        </p:nvSpPr>
        <p:spPr bwMode="auto">
          <a:xfrm>
            <a:off x="1208880" y="1066707"/>
            <a:ext cx="7042291" cy="409991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600" b="1" i="0" u="none">
                <a:solidFill>
                  <a:srgbClr val="B7B7B7"/>
                </a:solidFill>
                <a:latin typeface="Consolas"/>
                <a:ea typeface="Consolas"/>
                <a:cs typeface="Consolas"/>
              </a:rPr>
              <a:t>1. Linear Consumption Limits.</a:t>
            </a:r>
            <a:br>
              <a:rPr sz="1600" b="1" i="0" u="none">
                <a:solidFill>
                  <a:srgbClr val="B7B7B7"/>
                </a:solidFill>
                <a:latin typeface="Consolas"/>
                <a:ea typeface="Consolas"/>
                <a:cs typeface="Consolas"/>
              </a:rPr>
            </a:br>
            <a:endParaRPr sz="1600">
              <a:latin typeface="Consolas"/>
              <a:cs typeface="Consolas"/>
            </a:endParaRPr>
          </a:p>
          <a:p>
            <a:pPr>
              <a:defRPr/>
            </a:pPr>
            <a:r>
              <a:rPr sz="1600" b="1" i="0" u="none">
                <a:solidFill>
                  <a:srgbClr val="B7B7B7"/>
                </a:solidFill>
                <a:latin typeface="Consolas"/>
                <a:ea typeface="Consolas"/>
                <a:cs typeface="Consolas"/>
              </a:rPr>
              <a:t>2. Business Risks in the Linear System.</a:t>
            </a:r>
            <a:br>
              <a:rPr sz="1600" b="1" i="0" u="none">
                <a:solidFill>
                  <a:srgbClr val="B7B7B7"/>
                </a:solidFill>
                <a:latin typeface="Consolas"/>
                <a:ea typeface="Consolas"/>
                <a:cs typeface="Consolas"/>
              </a:rPr>
            </a:br>
            <a:endParaRPr sz="1600">
              <a:latin typeface="Consolas"/>
              <a:cs typeface="Consolas"/>
            </a:endParaRPr>
          </a:p>
          <a:p>
            <a:pPr>
              <a:defRPr/>
            </a:pPr>
            <a:r>
              <a:rPr sz="1600" b="1" i="0" u="none">
                <a:solidFill>
                  <a:srgbClr val="000000"/>
                </a:solidFill>
                <a:latin typeface="Consolas"/>
                <a:ea typeface="Consolas"/>
                <a:cs typeface="Consolas"/>
              </a:rPr>
              <a:t>3. Price Volatility and Future Concerns:</a:t>
            </a:r>
            <a:endParaRPr sz="1600">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The first decade of the 21st century saw unprecedented price volatility for metals, food, and non-food agricultural output.</a:t>
            </a:r>
            <a:br>
              <a:rPr sz="1400" b="0" i="0" u="none">
                <a:solidFill>
                  <a:schemeClr val="bg2">
                    <a:lumMod val="50000"/>
                  </a:schemeClr>
                </a:solidFill>
                <a:latin typeface="Consolas"/>
                <a:ea typeface="Consolas"/>
                <a:cs typeface="Consolas"/>
              </a:rPr>
            </a:br>
            <a:endParaRPr sz="1400">
              <a:solidFill>
                <a:schemeClr val="bg2">
                  <a:lumMod val="50000"/>
                </a:schemeClr>
              </a:solidFill>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Anticipation of sustained high prices and volatility due to robust growth, population increase, urbanization, and rising resource extraction costs.</a:t>
            </a:r>
            <a:br>
              <a:rPr sz="1400" b="0" i="0" u="none">
                <a:solidFill>
                  <a:schemeClr val="bg2">
                    <a:lumMod val="50000"/>
                  </a:schemeClr>
                </a:solidFill>
                <a:latin typeface="Consolas"/>
                <a:ea typeface="Consolas"/>
                <a:cs typeface="Consolas"/>
              </a:rPr>
            </a:br>
            <a:endParaRPr sz="1400">
              <a:solidFill>
                <a:schemeClr val="bg2">
                  <a:lumMod val="50000"/>
                </a:schemeClr>
              </a:solidFill>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With three billion new middle-class consumers expected by 2030, addressing these challenges becomes crucial for meeting growth requirements.</a:t>
            </a:r>
            <a:br>
              <a:rPr sz="1600" b="0" i="0" u="none">
                <a:solidFill>
                  <a:srgbClr val="000000"/>
                </a:solidFill>
                <a:latin typeface="Consolas"/>
                <a:ea typeface="Consolas"/>
                <a:cs typeface="Consolas"/>
              </a:rPr>
            </a:br>
            <a:br>
              <a:rPr sz="1600" b="0" i="0" u="none">
                <a:solidFill>
                  <a:srgbClr val="000000"/>
                </a:solidFill>
                <a:latin typeface="Consolas"/>
                <a:ea typeface="Consolas"/>
                <a:cs typeface="Consolas"/>
              </a:rPr>
            </a:br>
            <a:br>
              <a:rPr sz="1100" b="0" i="0" u="none">
                <a:solidFill>
                  <a:srgbClr val="000000"/>
                </a:solidFill>
                <a:latin typeface="Arial"/>
                <a:ea typeface="Arial"/>
                <a:cs typeface="Arial"/>
              </a:rPr>
            </a:br>
            <a:endParaRPr sz="1600">
              <a:solidFill>
                <a:schemeClr val="tx1">
                  <a:lumMod val="65000"/>
                  <a:lumOff val="35000"/>
                </a:schemeClr>
              </a:solidFill>
              <a:latin typeface="Consolas"/>
              <a:cs typeface="Consolas"/>
            </a:endParaRPr>
          </a:p>
        </p:txBody>
      </p:sp>
      <p:sp>
        <p:nvSpPr>
          <p:cNvPr id="134469315" name="Textfeld 134469314"/>
          <p:cNvSpPr txBox="1"/>
          <p:nvPr/>
        </p:nvSpPr>
        <p:spPr bwMode="auto">
          <a:xfrm>
            <a:off x="8231734" y="4754711"/>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Ref:8</a:t>
            </a:r>
            <a:endParaRPr sz="1100">
              <a:solidFill>
                <a:schemeClr val="tx1">
                  <a:lumMod val="50000"/>
                  <a:lumOff val="50000"/>
                </a:schemeClr>
              </a:solidFill>
              <a:latin typeface="Consolas"/>
              <a:cs typeface="Consolas"/>
            </a:endParaRPr>
          </a:p>
        </p:txBody>
      </p:sp>
      <p:sp>
        <p:nvSpPr>
          <p:cNvPr id="1575198282" name="Textfeld 1575198281"/>
          <p:cNvSpPr txBox="1"/>
          <p:nvPr/>
        </p:nvSpPr>
        <p:spPr bwMode="auto">
          <a:xfrm>
            <a:off x="8186735"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929175486" name="Textfeld 929175485"/>
          <p:cNvSpPr txBox="1"/>
          <p:nvPr/>
        </p:nvSpPr>
        <p:spPr bwMode="auto">
          <a:xfrm>
            <a:off x="-7636" y="6318544"/>
            <a:ext cx="6220371" cy="548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de-DE" sz="1000" b="0" i="0" u="none" strike="noStrike" cap="none" spc="0">
                <a:solidFill>
                  <a:schemeClr val="bg2">
                    <a:lumMod val="50000"/>
                  </a:schemeClr>
                </a:solidFill>
                <a:latin typeface="Consolas"/>
                <a:ea typeface="Consolas"/>
                <a:cs typeface="Consolas"/>
              </a:rPr>
              <a:t>Ref 3: The limits of linear consumption https://www.ellenmacarthurfoundation.org/towards-the-circular-economy-vol-1-an-economic-and-business-rationale-for-an</a:t>
            </a:r>
            <a:endParaRPr lang="de-DE" sz="1200" b="0" i="0" u="none" strike="noStrike" cap="none" spc="0">
              <a:solidFill>
                <a:schemeClr val="tx1"/>
              </a:solidFill>
              <a:latin typeface="Calibri"/>
              <a:ea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79589406" name="TextBox 10"/>
          <p:cNvSpPr/>
          <p:nvPr/>
        </p:nvSpPr>
        <p:spPr bwMode="auto">
          <a:xfrm>
            <a:off x="1412217" y="589058"/>
            <a:ext cx="3329763"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sng" strike="noStrike" cap="none" spc="297">
                <a:ln>
                  <a:noFill/>
                </a:ln>
                <a:solidFill>
                  <a:schemeClr val="tx1">
                    <a:lumMod val="65000"/>
                    <a:lumOff val="35000"/>
                  </a:schemeClr>
                </a:solidFill>
                <a:latin typeface="Space Grotesk"/>
                <a:ea typeface="Arial"/>
                <a:cs typeface="Space Grotesk"/>
              </a:rPr>
              <a:t>Linear Economy</a:t>
            </a:r>
            <a:r>
              <a:rPr lang="en-US" sz="2400" b="1" i="0" u="none" strike="noStrike" cap="none" spc="297">
                <a:ln>
                  <a:noFill/>
                </a:ln>
                <a:solidFill>
                  <a:schemeClr val="tx1">
                    <a:lumMod val="65000"/>
                    <a:lumOff val="35000"/>
                  </a:scheme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endParaRPr sz="2400"/>
          </a:p>
          <a:p>
            <a:pPr>
              <a:defRPr/>
            </a:pPr>
            <a:endParaRPr/>
          </a:p>
        </p:txBody>
      </p:sp>
      <p:sp>
        <p:nvSpPr>
          <p:cNvPr id="784509198"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766546077" name="Grafik 766546076"/>
          <p:cNvPicPr>
            <a:picLocks noChangeAspect="1"/>
          </p:cNvPicPr>
          <p:nvPr/>
        </p:nvPicPr>
        <p:blipFill>
          <a:blip r:embed="rId2"/>
          <a:stretch/>
        </p:blipFill>
        <p:spPr bwMode="auto">
          <a:xfrm>
            <a:off x="9992611" y="5924488"/>
            <a:ext cx="2207133" cy="933507"/>
          </a:xfrm>
          <a:prstGeom prst="rect">
            <a:avLst/>
          </a:prstGeom>
        </p:spPr>
      </p:pic>
      <p:sp>
        <p:nvSpPr>
          <p:cNvPr id="1808389332" name="Textfeld 1808389331"/>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1905545633" name="Textfeld 1905545632"/>
          <p:cNvSpPr txBox="1"/>
          <p:nvPr/>
        </p:nvSpPr>
        <p:spPr bwMode="auto">
          <a:xfrm>
            <a:off x="1208880" y="1066707"/>
            <a:ext cx="4832406" cy="52733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800" b="0" i="0" u="none" strike="noStrike" cap="none" spc="0">
              <a:solidFill>
                <a:srgbClr val="000000"/>
              </a:solidFill>
              <a:latin typeface="Consolas"/>
              <a:cs typeface="Consolas"/>
            </a:endParaRPr>
          </a:p>
          <a:p>
            <a:pPr>
              <a:defRPr/>
            </a:pPr>
            <a:r>
              <a:rPr lang="de-DE" sz="1800" b="1" i="0" u="none" strike="noStrike" cap="none" spc="0">
                <a:solidFill>
                  <a:srgbClr val="000000"/>
                </a:solidFill>
                <a:latin typeface="Consolas"/>
                <a:ea typeface="Consolas"/>
                <a:cs typeface="Consolas"/>
              </a:rPr>
              <a:t>Pros:</a:t>
            </a:r>
            <a:endParaRPr lang="de-DE" sz="1800" b="0" i="0" u="none" strike="noStrike" cap="none" spc="0">
              <a:solidFill>
                <a:srgbClr val="000000"/>
              </a:solidFill>
              <a:latin typeface="Consolas"/>
              <a:ea typeface="Consolas"/>
              <a:cs typeface="Consolas"/>
            </a:endParaRPr>
          </a:p>
          <a:p>
            <a:pPr>
              <a:defRPr/>
            </a:pPr>
            <a:endParaRPr lang="de-DE" sz="1800" b="0" i="0" u="none" strike="noStrike" cap="none" spc="0">
              <a:solidFill>
                <a:srgbClr val="000000"/>
              </a:solidFill>
              <a:latin typeface="Consolas"/>
              <a:ea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Familiarity</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Simplicity</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Established Processes</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Immediate Returns</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Lower Initial Costs</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Clear Supply Chains</a:t>
            </a:r>
            <a:endParaRPr sz="1800" b="0" i="0" u="none" strike="noStrike" cap="none" spc="0">
              <a:solidFill>
                <a:schemeClr val="tx1">
                  <a:lumMod val="65000"/>
                  <a:lumOff val="35000"/>
                </a:schemeClr>
              </a:solidFill>
              <a:latin typeface="Consolas"/>
              <a:cs typeface="Consolas"/>
            </a:endParaRPr>
          </a:p>
          <a:p>
            <a:pPr>
              <a:defRPr/>
            </a:pPr>
            <a:endParaRPr sz="1800" b="0" i="0" u="none" strike="noStrike" cap="none" spc="0">
              <a:solidFill>
                <a:srgbClr val="000000"/>
              </a:solidFill>
              <a:latin typeface="Consolas"/>
              <a:cs typeface="Consolas"/>
            </a:endParaRPr>
          </a:p>
          <a:p>
            <a:pPr>
              <a:defRPr/>
            </a:pPr>
            <a:r>
              <a:rPr lang="de-DE" sz="1800" b="1" i="0" u="none" strike="noStrike" cap="none" spc="0">
                <a:solidFill>
                  <a:srgbClr val="000000"/>
                </a:solidFill>
                <a:latin typeface="Consolas"/>
                <a:ea typeface="Consolas"/>
                <a:cs typeface="Consolas"/>
              </a:rPr>
              <a:t>Cons:</a:t>
            </a:r>
            <a:endParaRPr lang="de-DE" sz="1800" b="0" i="0" u="none" strike="noStrike" cap="none" spc="0">
              <a:solidFill>
                <a:srgbClr val="000000"/>
              </a:solidFill>
              <a:latin typeface="Consolas"/>
              <a:ea typeface="Consolas"/>
              <a:cs typeface="Consolas"/>
            </a:endParaRPr>
          </a:p>
          <a:p>
            <a:pPr>
              <a:defRPr/>
            </a:pPr>
            <a:endParaRPr lang="de-DE" sz="1800" b="0" i="0" u="none" strike="noStrike" cap="none" spc="0">
              <a:solidFill>
                <a:srgbClr val="000000"/>
              </a:solidFill>
              <a:latin typeface="Consolas"/>
              <a:ea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Resource Depletion</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Environmental Impact</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Waste Generation</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Vulnerability to Disruptions</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Dependence on Scarce Resources</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Limited Long-Term Sustainability</a:t>
            </a:r>
            <a:br>
              <a:rPr sz="1100" b="0" i="0" u="none">
                <a:solidFill>
                  <a:schemeClr val="bg2">
                    <a:lumMod val="50000"/>
                  </a:schemeClr>
                </a:solidFill>
                <a:latin typeface="Arial"/>
                <a:ea typeface="Arial"/>
                <a:cs typeface="Arial"/>
              </a:rPr>
            </a:br>
            <a:endParaRPr sz="1600">
              <a:solidFill>
                <a:schemeClr val="tx1">
                  <a:lumMod val="65000"/>
                  <a:lumOff val="35000"/>
                </a:schemeClr>
              </a:solidFill>
              <a:latin typeface="Consolas"/>
              <a:cs typeface="Consola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9284317" name="TextBox 10"/>
          <p:cNvSpPr/>
          <p:nvPr/>
        </p:nvSpPr>
        <p:spPr bwMode="auto">
          <a:xfrm>
            <a:off x="1412217" y="589058"/>
            <a:ext cx="8381716"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sng" strike="noStrike" cap="none" spc="297">
                <a:ln>
                  <a:noFill/>
                </a:ln>
                <a:solidFill>
                  <a:schemeClr val="tx1">
                    <a:lumMod val="65000"/>
                    <a:lumOff val="35000"/>
                  </a:schemeClr>
                </a:solidFill>
                <a:latin typeface="Space Grotesk"/>
                <a:ea typeface="Arial"/>
                <a:cs typeface="Space Grotesk"/>
              </a:rPr>
              <a:t>Linear Economy</a:t>
            </a:r>
            <a:r>
              <a:rPr lang="en-US" sz="2400" b="1" i="0" u="none" strike="noStrike" cap="none" spc="297">
                <a:ln>
                  <a:noFill/>
                </a:ln>
                <a:solidFill>
                  <a:schemeClr val="tx1">
                    <a:lumMod val="65000"/>
                    <a:lumOff val="35000"/>
                  </a:schemeClr>
                </a:solidFill>
                <a:latin typeface="Space Grotesk"/>
                <a:ea typeface="Arial"/>
                <a:cs typeface="Space Grotesk"/>
              </a:rPr>
              <a:t> </a:t>
            </a:r>
            <a:r>
              <a:rPr lang="en-US" sz="2400" b="1" i="0" u="none" strike="noStrike" cap="none" spc="297">
                <a:ln>
                  <a:noFill/>
                </a:ln>
                <a:solidFill>
                  <a:prstClr val="black">
                    <a:lumMod val="85000"/>
                    <a:lumOff val="15000"/>
                  </a:prstClr>
                </a:solidFill>
                <a:latin typeface="Space Grotesk"/>
                <a:ea typeface="Arial"/>
                <a:cs typeface="Space Grotesk"/>
              </a:rPr>
              <a:t>              </a:t>
            </a:r>
            <a:r>
              <a:rPr lang="en-US" sz="2400" b="1" i="0" u="sng" strike="noStrike" cap="none" spc="297">
                <a:ln>
                  <a:noFill/>
                </a:ln>
                <a:solidFill>
                  <a:schemeClr val="tx1">
                    <a:lumMod val="65000"/>
                    <a:lumOff val="35000"/>
                  </a:schemeClr>
                </a:solidFill>
                <a:latin typeface="Space Grotesk"/>
                <a:ea typeface="Arial"/>
                <a:cs typeface="Space Grotesk"/>
              </a:rPr>
              <a:t>Circular Economy</a:t>
            </a:r>
            <a:r>
              <a:rPr lang="en-US" sz="2400" b="1" i="0" u="none" strike="noStrike" cap="none" spc="297">
                <a:ln>
                  <a:noFill/>
                </a:ln>
                <a:solidFill>
                  <a:prstClr val="black">
                    <a:lumMod val="85000"/>
                    <a:lumOff val="15000"/>
                  </a:prst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endParaRPr sz="2400"/>
          </a:p>
          <a:p>
            <a:pPr>
              <a:defRPr/>
            </a:pPr>
            <a:endParaRPr/>
          </a:p>
        </p:txBody>
      </p:sp>
      <p:sp>
        <p:nvSpPr>
          <p:cNvPr id="1016148675"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2142147791" name="Grafik 2142147790"/>
          <p:cNvPicPr>
            <a:picLocks noChangeAspect="1"/>
          </p:cNvPicPr>
          <p:nvPr/>
        </p:nvPicPr>
        <p:blipFill>
          <a:blip r:embed="rId2"/>
          <a:stretch/>
        </p:blipFill>
        <p:spPr bwMode="auto">
          <a:xfrm>
            <a:off x="9992611" y="5924488"/>
            <a:ext cx="2207133" cy="933507"/>
          </a:xfrm>
          <a:prstGeom prst="rect">
            <a:avLst/>
          </a:prstGeom>
        </p:spPr>
      </p:pic>
      <p:sp>
        <p:nvSpPr>
          <p:cNvPr id="2038009860" name="Textfeld 2038009859"/>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887923252" name="Textfeld 887923251"/>
          <p:cNvSpPr txBox="1"/>
          <p:nvPr/>
        </p:nvSpPr>
        <p:spPr bwMode="auto">
          <a:xfrm>
            <a:off x="1208880" y="1066707"/>
            <a:ext cx="4832406" cy="52733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800" b="0" i="0" u="none" strike="noStrike" cap="none" spc="0">
              <a:solidFill>
                <a:srgbClr val="000000"/>
              </a:solidFill>
              <a:latin typeface="Consolas"/>
              <a:cs typeface="Consolas"/>
            </a:endParaRPr>
          </a:p>
          <a:p>
            <a:pPr>
              <a:defRPr/>
            </a:pPr>
            <a:r>
              <a:rPr lang="de-DE" sz="1800" b="1" i="0" u="none" strike="noStrike" cap="none" spc="0">
                <a:solidFill>
                  <a:srgbClr val="000000"/>
                </a:solidFill>
                <a:latin typeface="Consolas"/>
                <a:ea typeface="Consolas"/>
                <a:cs typeface="Consolas"/>
              </a:rPr>
              <a:t>Pros:</a:t>
            </a:r>
            <a:endParaRPr lang="de-DE" sz="1800" b="0" i="0" u="none" strike="noStrike" cap="none" spc="0">
              <a:solidFill>
                <a:srgbClr val="000000"/>
              </a:solidFill>
              <a:latin typeface="Consolas"/>
              <a:ea typeface="Consolas"/>
              <a:cs typeface="Consolas"/>
            </a:endParaRPr>
          </a:p>
          <a:p>
            <a:pPr>
              <a:defRPr/>
            </a:pPr>
            <a:endParaRPr lang="de-DE" sz="1800" b="0" i="0" u="none" strike="noStrike" cap="none" spc="0">
              <a:solidFill>
                <a:srgbClr val="000000"/>
              </a:solidFill>
              <a:latin typeface="Consolas"/>
              <a:ea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Familiarity</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Simplicity</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Established Processes</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Immediate Returns</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Lower Initial Costs</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Clear Supply Chains</a:t>
            </a:r>
            <a:endParaRPr sz="1800" b="0" i="0" u="none" strike="noStrike" cap="none" spc="0">
              <a:solidFill>
                <a:schemeClr val="tx1">
                  <a:lumMod val="65000"/>
                  <a:lumOff val="35000"/>
                </a:schemeClr>
              </a:solidFill>
              <a:latin typeface="Consolas"/>
              <a:cs typeface="Consolas"/>
            </a:endParaRPr>
          </a:p>
          <a:p>
            <a:pPr>
              <a:defRPr/>
            </a:pPr>
            <a:endParaRPr sz="1800" b="0" i="0" u="none" strike="noStrike" cap="none" spc="0">
              <a:solidFill>
                <a:srgbClr val="000000"/>
              </a:solidFill>
              <a:latin typeface="Consolas"/>
              <a:cs typeface="Consolas"/>
            </a:endParaRPr>
          </a:p>
          <a:p>
            <a:pPr>
              <a:defRPr/>
            </a:pPr>
            <a:r>
              <a:rPr lang="de-DE" sz="1800" b="1" i="0" u="none" strike="noStrike" cap="none" spc="0">
                <a:solidFill>
                  <a:srgbClr val="000000"/>
                </a:solidFill>
                <a:latin typeface="Consolas"/>
                <a:ea typeface="Consolas"/>
                <a:cs typeface="Consolas"/>
              </a:rPr>
              <a:t>Cons:</a:t>
            </a:r>
            <a:endParaRPr lang="de-DE" sz="1800" b="0" i="0" u="none" strike="noStrike" cap="none" spc="0">
              <a:solidFill>
                <a:srgbClr val="000000"/>
              </a:solidFill>
              <a:latin typeface="Consolas"/>
              <a:ea typeface="Consolas"/>
              <a:cs typeface="Consolas"/>
            </a:endParaRPr>
          </a:p>
          <a:p>
            <a:pPr>
              <a:defRPr/>
            </a:pPr>
            <a:endParaRPr lang="de-DE" sz="1800" b="0" i="0" u="none" strike="noStrike" cap="none" spc="0">
              <a:solidFill>
                <a:srgbClr val="000000"/>
              </a:solidFill>
              <a:latin typeface="Consolas"/>
              <a:ea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Resource Depletion</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Environmental Impact</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Waste Generation</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Vulnerability to Disruptions</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Dependence on Scarce Resources</a:t>
            </a:r>
            <a:endParaRPr sz="1800" b="0" i="0" u="none" strike="noStrike" cap="none" spc="0">
              <a:solidFill>
                <a:schemeClr val="bg2">
                  <a:lumMod val="50000"/>
                </a:schemeClr>
              </a:solidFill>
              <a:latin typeface="Consolas"/>
              <a:cs typeface="Consolas"/>
            </a:endParaRPr>
          </a:p>
          <a:p>
            <a:pPr marL="283879" indent="-283879">
              <a:buFont typeface="Arial"/>
              <a:buChar char="•"/>
              <a:defRPr/>
            </a:pPr>
            <a:r>
              <a:rPr lang="de-DE" sz="1800" b="0" i="0" u="none" strike="noStrike" cap="none" spc="0">
                <a:solidFill>
                  <a:schemeClr val="bg2">
                    <a:lumMod val="50000"/>
                  </a:schemeClr>
                </a:solidFill>
                <a:latin typeface="Consolas"/>
                <a:ea typeface="Consolas"/>
                <a:cs typeface="Consolas"/>
              </a:rPr>
              <a:t>Limited Long-Term Sustainability</a:t>
            </a:r>
            <a:br>
              <a:rPr sz="1100" b="0" i="0" u="none">
                <a:solidFill>
                  <a:srgbClr val="000000"/>
                </a:solidFill>
                <a:latin typeface="Arial"/>
                <a:ea typeface="Arial"/>
                <a:cs typeface="Arial"/>
              </a:rPr>
            </a:br>
            <a:endParaRPr sz="1600">
              <a:solidFill>
                <a:schemeClr val="tx1">
                  <a:lumMod val="65000"/>
                  <a:lumOff val="35000"/>
                </a:schemeClr>
              </a:solidFill>
              <a:latin typeface="Consolas"/>
              <a:cs typeface="Consolas"/>
            </a:endParaRPr>
          </a:p>
        </p:txBody>
      </p:sp>
      <p:sp>
        <p:nvSpPr>
          <p:cNvPr id="1952602987" name=" 1952602986"/>
          <p:cNvSpPr/>
          <p:nvPr/>
        </p:nvSpPr>
        <p:spPr bwMode="auto">
          <a:xfrm>
            <a:off x="6096178" y="1077824"/>
            <a:ext cx="5248843" cy="502955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sz="1800">
              <a:latin typeface="Consolas"/>
              <a:cs typeface="Consolas"/>
            </a:endParaRPr>
          </a:p>
          <a:p>
            <a:pPr>
              <a:defRPr/>
            </a:pPr>
            <a:r>
              <a:rPr sz="1800" b="1" i="0" u="none">
                <a:solidFill>
                  <a:schemeClr val="tx1"/>
                </a:solidFill>
                <a:latin typeface="Consolas"/>
                <a:ea typeface="Consolas"/>
                <a:cs typeface="Consolas"/>
              </a:rPr>
              <a:t>Pros:</a:t>
            </a:r>
            <a:endParaRPr sz="1800" b="1" i="0" u="none">
              <a:solidFill>
                <a:srgbClr val="595959"/>
              </a:solidFill>
              <a:latin typeface="Consolas"/>
              <a:ea typeface="Consolas"/>
              <a:cs typeface="Consolas"/>
            </a:endParaRPr>
          </a:p>
          <a:p>
            <a:pPr>
              <a:defRPr/>
            </a:pPr>
            <a:endParaRPr sz="1800" b="1" i="0" u="none">
              <a:solidFill>
                <a:srgbClr val="595959"/>
              </a:solidFill>
              <a:latin typeface="Consolas"/>
              <a:ea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Resource Efficiency</a:t>
            </a:r>
            <a:endParaRPr sz="1800">
              <a:solidFill>
                <a:schemeClr val="bg2">
                  <a:lumMod val="50000"/>
                </a:schemeClr>
              </a:solidFill>
              <a:latin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Environmental Benefits</a:t>
            </a:r>
            <a:endParaRPr sz="1800">
              <a:solidFill>
                <a:schemeClr val="bg2">
                  <a:lumMod val="50000"/>
                </a:schemeClr>
              </a:solidFill>
              <a:latin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Innovation, Job Creation</a:t>
            </a:r>
            <a:endParaRPr sz="1800">
              <a:solidFill>
                <a:schemeClr val="bg2">
                  <a:lumMod val="50000"/>
                </a:schemeClr>
              </a:solidFill>
              <a:latin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Cost Savings</a:t>
            </a:r>
            <a:endParaRPr sz="1800">
              <a:solidFill>
                <a:schemeClr val="bg2">
                  <a:lumMod val="50000"/>
                </a:schemeClr>
              </a:solidFill>
              <a:latin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Resilience to Disruptions</a:t>
            </a:r>
            <a:br>
              <a:rPr sz="1800" b="0" i="0" u="none">
                <a:solidFill>
                  <a:srgbClr val="595959"/>
                </a:solidFill>
                <a:latin typeface="Consolas"/>
                <a:ea typeface="Consolas"/>
                <a:cs typeface="Consolas"/>
              </a:rPr>
            </a:br>
            <a:endParaRPr sz="1800">
              <a:latin typeface="Consolas"/>
              <a:cs typeface="Consolas"/>
            </a:endParaRPr>
          </a:p>
          <a:p>
            <a:pPr>
              <a:defRPr/>
            </a:pPr>
            <a:endParaRPr sz="1800">
              <a:latin typeface="Consolas"/>
              <a:cs typeface="Consolas"/>
            </a:endParaRPr>
          </a:p>
          <a:p>
            <a:pPr>
              <a:defRPr/>
            </a:pPr>
            <a:r>
              <a:rPr sz="1800" b="1" i="0" u="none">
                <a:solidFill>
                  <a:srgbClr val="595959"/>
                </a:solidFill>
                <a:latin typeface="Consolas"/>
                <a:ea typeface="Consolas"/>
                <a:cs typeface="Consolas"/>
              </a:rPr>
              <a:t>Cons:</a:t>
            </a:r>
          </a:p>
          <a:p>
            <a:pPr>
              <a:defRPr/>
            </a:pPr>
            <a:endParaRPr sz="1800" b="1" i="0" u="none">
              <a:solidFill>
                <a:srgbClr val="595959"/>
              </a:solidFill>
              <a:latin typeface="Consolas"/>
              <a:ea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Initial Costs</a:t>
            </a:r>
            <a:endParaRPr sz="1800">
              <a:solidFill>
                <a:schemeClr val="bg2">
                  <a:lumMod val="50000"/>
                </a:schemeClr>
              </a:solidFill>
              <a:latin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Resistance to Change</a:t>
            </a:r>
            <a:endParaRPr sz="1800">
              <a:solidFill>
                <a:schemeClr val="bg2">
                  <a:lumMod val="50000"/>
                </a:schemeClr>
              </a:solidFill>
              <a:latin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Complexity, Coordination</a:t>
            </a:r>
            <a:endParaRPr sz="1800">
              <a:solidFill>
                <a:schemeClr val="bg2">
                  <a:lumMod val="50000"/>
                </a:schemeClr>
              </a:solidFill>
              <a:latin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Job Displacement</a:t>
            </a:r>
            <a:endParaRPr sz="1800">
              <a:solidFill>
                <a:schemeClr val="bg2">
                  <a:lumMod val="50000"/>
                </a:schemeClr>
              </a:solidFill>
              <a:latin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Consumer Behavior</a:t>
            </a:r>
            <a:endParaRPr sz="1800">
              <a:solidFill>
                <a:schemeClr val="bg2">
                  <a:lumMod val="50000"/>
                </a:schemeClr>
              </a:solidFill>
              <a:latin typeface="Consolas"/>
              <a:cs typeface="Consolas"/>
            </a:endParaRPr>
          </a:p>
          <a:p>
            <a:pPr marL="283879" indent="-283879">
              <a:buFont typeface="Arial"/>
              <a:buChar char="•"/>
              <a:defRPr/>
            </a:pPr>
            <a:r>
              <a:rPr sz="1800" b="0" i="0" u="none">
                <a:solidFill>
                  <a:schemeClr val="bg2">
                    <a:lumMod val="50000"/>
                  </a:schemeClr>
                </a:solidFill>
                <a:latin typeface="Consolas"/>
                <a:ea typeface="Consolas"/>
                <a:cs typeface="Consolas"/>
              </a:rPr>
              <a:t>Limited Applicability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2118958" name="TextBox 10"/>
          <p:cNvSpPr/>
          <p:nvPr/>
        </p:nvSpPr>
        <p:spPr bwMode="auto">
          <a:xfrm>
            <a:off x="1412217" y="589058"/>
            <a:ext cx="3823419" cy="738664"/>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dirty="0">
                <a:ln>
                  <a:noFill/>
                </a:ln>
                <a:solidFill>
                  <a:prstClr val="black">
                    <a:lumMod val="85000"/>
                    <a:lumOff val="15000"/>
                  </a:prstClr>
                </a:solidFill>
                <a:latin typeface="Space Grotesk"/>
                <a:ea typeface="Arial"/>
                <a:cs typeface="Space Grotesk"/>
              </a:rPr>
              <a:t>Planned </a:t>
            </a:r>
            <a:r>
              <a:rPr lang="en-US" sz="2400" b="1" i="0" u="none" strike="noStrike" cap="none" spc="297" dirty="0" err="1">
                <a:ln>
                  <a:noFill/>
                </a:ln>
                <a:solidFill>
                  <a:prstClr val="black">
                    <a:lumMod val="85000"/>
                    <a:lumOff val="15000"/>
                  </a:prstClr>
                </a:solidFill>
                <a:latin typeface="Space Grotesk"/>
                <a:ea typeface="Arial"/>
                <a:cs typeface="Space Grotesk"/>
              </a:rPr>
              <a:t>obsolescene</a:t>
            </a:r>
            <a:r>
              <a:rPr lang="en-US" sz="2400" b="1" i="0" u="none" strike="noStrike" cap="none" spc="297" dirty="0">
                <a:ln>
                  <a:noFill/>
                </a:ln>
                <a:solidFill>
                  <a:prstClr val="black">
                    <a:lumMod val="85000"/>
                    <a:lumOff val="15000"/>
                  </a:prstClr>
                </a:solidFill>
                <a:latin typeface="Space Grotesk"/>
                <a:ea typeface="Arial"/>
                <a:cs typeface="Space Grotesk"/>
              </a:rPr>
              <a:t> </a:t>
            </a:r>
            <a:r>
              <a:rPr lang="en-US" sz="2400" b="1" i="0" u="none" strike="noStrike" cap="none" spc="297" dirty="0">
                <a:ln>
                  <a:noFill/>
                </a:ln>
                <a:solidFill>
                  <a:srgbClr val="005BAE"/>
                </a:solidFill>
                <a:latin typeface="Space Grotesk"/>
                <a:ea typeface="Arial"/>
                <a:cs typeface="Space Grotesk"/>
              </a:rPr>
              <a:t>I</a:t>
            </a:r>
            <a:endParaRPr sz="2400" dirty="0"/>
          </a:p>
          <a:p>
            <a:pPr>
              <a:defRPr/>
            </a:pPr>
            <a:endParaRPr dirty="0"/>
          </a:p>
        </p:txBody>
      </p:sp>
      <p:sp>
        <p:nvSpPr>
          <p:cNvPr id="747341465"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708111498" name="Grafik 708111497"/>
          <p:cNvPicPr>
            <a:picLocks noChangeAspect="1"/>
          </p:cNvPicPr>
          <p:nvPr/>
        </p:nvPicPr>
        <p:blipFill>
          <a:blip r:embed="rId2"/>
          <a:stretch/>
        </p:blipFill>
        <p:spPr bwMode="auto">
          <a:xfrm>
            <a:off x="9992611" y="5924488"/>
            <a:ext cx="2207133" cy="933507"/>
          </a:xfrm>
          <a:prstGeom prst="rect">
            <a:avLst/>
          </a:prstGeom>
        </p:spPr>
      </p:pic>
      <p:sp>
        <p:nvSpPr>
          <p:cNvPr id="1709823131" name="Textfeld 1709823130"/>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pic>
        <p:nvPicPr>
          <p:cNvPr id="1362089312" name="Grafik 1362089311"/>
          <p:cNvPicPr>
            <a:picLocks noChangeAspect="1"/>
          </p:cNvPicPr>
          <p:nvPr/>
        </p:nvPicPr>
        <p:blipFill>
          <a:blip r:embed="rId3"/>
          <a:srcRect t="6455" b="66728"/>
          <a:stretch/>
        </p:blipFill>
        <p:spPr bwMode="auto">
          <a:xfrm>
            <a:off x="229037" y="2186725"/>
            <a:ext cx="11750493" cy="2603758"/>
          </a:xfrm>
          <a:prstGeom prst="rect">
            <a:avLst/>
          </a:prstGeom>
        </p:spPr>
      </p:pic>
      <p:sp>
        <p:nvSpPr>
          <p:cNvPr id="358737647" name="Textfeld 358737646"/>
          <p:cNvSpPr txBox="1"/>
          <p:nvPr/>
        </p:nvSpPr>
        <p:spPr bwMode="auto">
          <a:xfrm>
            <a:off x="70237" y="4884431"/>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Ref:9</a:t>
            </a:r>
            <a:endParaRPr sz="1100">
              <a:solidFill>
                <a:schemeClr val="tx1">
                  <a:lumMod val="50000"/>
                  <a:lumOff val="50000"/>
                </a:schemeClr>
              </a:solidFill>
              <a:latin typeface="Consolas"/>
              <a:cs typeface="Consolas"/>
            </a:endParaRPr>
          </a:p>
        </p:txBody>
      </p:sp>
      <p:sp>
        <p:nvSpPr>
          <p:cNvPr id="915611135" name="Textfeld 915611134"/>
          <p:cNvSpPr txBox="1"/>
          <p:nvPr/>
        </p:nvSpPr>
        <p:spPr bwMode="auto">
          <a:xfrm>
            <a:off x="8186735"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82213577" name="Grafik 1082213576"/>
          <p:cNvPicPr>
            <a:picLocks noChangeAspect="1"/>
          </p:cNvPicPr>
          <p:nvPr/>
        </p:nvPicPr>
        <p:blipFill>
          <a:blip r:embed="rId2"/>
          <a:srcRect r="16745"/>
          <a:stretch/>
        </p:blipFill>
        <p:spPr bwMode="auto">
          <a:xfrm>
            <a:off x="7366478" y="954998"/>
            <a:ext cx="4833266" cy="4608703"/>
          </a:xfrm>
          <a:prstGeom prst="rect">
            <a:avLst/>
          </a:prstGeom>
        </p:spPr>
      </p:pic>
      <p:sp>
        <p:nvSpPr>
          <p:cNvPr id="1153989216" name="TextBox 10"/>
          <p:cNvSpPr/>
          <p:nvPr/>
        </p:nvSpPr>
        <p:spPr bwMode="auto">
          <a:xfrm>
            <a:off x="1412217" y="589058"/>
            <a:ext cx="3823419" cy="738664"/>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dirty="0">
                <a:ln>
                  <a:noFill/>
                </a:ln>
                <a:solidFill>
                  <a:schemeClr val="bg2">
                    <a:lumMod val="75000"/>
                  </a:schemeClr>
                </a:solidFill>
                <a:latin typeface="Space Grotesk"/>
                <a:ea typeface="Arial"/>
                <a:cs typeface="Space Grotesk"/>
              </a:rPr>
              <a:t>Planned </a:t>
            </a:r>
            <a:r>
              <a:rPr lang="en-US" sz="2400" b="1" i="0" u="none" strike="noStrike" cap="none" spc="297" dirty="0" err="1">
                <a:ln>
                  <a:noFill/>
                </a:ln>
                <a:solidFill>
                  <a:schemeClr val="bg2">
                    <a:lumMod val="75000"/>
                  </a:schemeClr>
                </a:solidFill>
                <a:latin typeface="Space Grotesk"/>
                <a:ea typeface="Arial"/>
                <a:cs typeface="Space Grotesk"/>
              </a:rPr>
              <a:t>obsolescene</a:t>
            </a:r>
            <a:r>
              <a:rPr lang="en-US" sz="2400" b="1" i="0" u="none" strike="noStrike" cap="none" spc="297" dirty="0">
                <a:ln>
                  <a:noFill/>
                </a:ln>
                <a:solidFill>
                  <a:schemeClr val="bg2">
                    <a:lumMod val="75000"/>
                  </a:schemeClr>
                </a:solidFill>
                <a:latin typeface="Space Grotesk"/>
                <a:ea typeface="Arial"/>
                <a:cs typeface="Space Grotesk"/>
              </a:rPr>
              <a:t> </a:t>
            </a:r>
            <a:r>
              <a:rPr lang="en-US" sz="2400" b="1" i="0" u="none" strike="noStrike" cap="none" spc="297" dirty="0">
                <a:ln>
                  <a:noFill/>
                </a:ln>
                <a:solidFill>
                  <a:srgbClr val="005BAE"/>
                </a:solidFill>
                <a:latin typeface="Space Grotesk"/>
                <a:ea typeface="Arial"/>
                <a:cs typeface="Space Grotesk"/>
              </a:rPr>
              <a:t>I</a:t>
            </a:r>
            <a:endParaRPr sz="2400" dirty="0"/>
          </a:p>
          <a:p>
            <a:pPr>
              <a:defRPr/>
            </a:pPr>
            <a:endParaRPr dirty="0"/>
          </a:p>
        </p:txBody>
      </p:sp>
      <p:sp>
        <p:nvSpPr>
          <p:cNvPr id="1167609154"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2121592491" name="Grafik 2121592490"/>
          <p:cNvPicPr>
            <a:picLocks noChangeAspect="1"/>
          </p:cNvPicPr>
          <p:nvPr/>
        </p:nvPicPr>
        <p:blipFill>
          <a:blip r:embed="rId3"/>
          <a:stretch/>
        </p:blipFill>
        <p:spPr bwMode="auto">
          <a:xfrm>
            <a:off x="9992611" y="5924488"/>
            <a:ext cx="2207133" cy="933507"/>
          </a:xfrm>
          <a:prstGeom prst="rect">
            <a:avLst/>
          </a:prstGeom>
        </p:spPr>
      </p:pic>
      <p:sp>
        <p:nvSpPr>
          <p:cNvPr id="1236703083" name="Textfeld 1236703082"/>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1100518252" name=" 1100518251"/>
          <p:cNvSpPr/>
          <p:nvPr/>
        </p:nvSpPr>
        <p:spPr bwMode="auto">
          <a:xfrm>
            <a:off x="1176594" y="1109620"/>
            <a:ext cx="7072689" cy="4999078"/>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1850" indent="-261850">
              <a:buFont typeface="Arial"/>
              <a:buChar char="•"/>
              <a:defRPr/>
            </a:pPr>
            <a:r>
              <a:rPr sz="1600" b="1" i="0" u="none">
                <a:solidFill>
                  <a:srgbClr val="000000"/>
                </a:solidFill>
                <a:latin typeface="Consolas"/>
                <a:ea typeface="Consolas"/>
                <a:cs typeface="Consolas"/>
              </a:rPr>
              <a:t>Definition </a:t>
            </a:r>
          </a:p>
          <a:p>
            <a:pPr>
              <a:defRPr/>
            </a:pPr>
            <a:endParaRPr sz="1600">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Planned obsolescence is a strategy where products are intentionally designed to have a limited lifespan, encouraging consumers to replace them with newer models, thus driving continuous demand and sales.</a:t>
            </a:r>
            <a:br>
              <a:rPr sz="1600" b="0" i="0" u="none">
                <a:solidFill>
                  <a:srgbClr val="000000"/>
                </a:solidFill>
                <a:latin typeface="Consolas"/>
                <a:ea typeface="Consolas"/>
                <a:cs typeface="Consolas"/>
              </a:rPr>
            </a:br>
            <a:endParaRPr sz="1600">
              <a:latin typeface="Consolas"/>
              <a:cs typeface="Consolas"/>
            </a:endParaRPr>
          </a:p>
          <a:p>
            <a:pPr marL="261850" indent="-261850">
              <a:buFont typeface="Arial"/>
              <a:buChar char="•"/>
              <a:defRPr/>
            </a:pPr>
            <a:r>
              <a:rPr sz="1600" b="1" i="0" u="none">
                <a:solidFill>
                  <a:srgbClr val="000000"/>
                </a:solidFill>
                <a:latin typeface="Consolas"/>
                <a:ea typeface="Consolas"/>
                <a:cs typeface="Consolas"/>
              </a:rPr>
              <a:t>Reconvert</a:t>
            </a:r>
            <a:r>
              <a:rPr sz="1600" b="0" i="0" u="none">
                <a:solidFill>
                  <a:srgbClr val="000000"/>
                </a:solidFill>
                <a:latin typeface="Consolas"/>
                <a:ea typeface="Consolas"/>
                <a:cs typeface="Consolas"/>
              </a:rPr>
              <a:t> </a:t>
            </a:r>
            <a:br>
              <a:rPr sz="1600" b="0" i="0" u="none">
                <a:solidFill>
                  <a:srgbClr val="000000"/>
                </a:solidFill>
                <a:latin typeface="Consolas"/>
                <a:ea typeface="Consolas"/>
                <a:cs typeface="Consolas"/>
              </a:rPr>
            </a:br>
            <a:endParaRPr sz="1600">
              <a:latin typeface="Consolas"/>
              <a:cs typeface="Consolas"/>
            </a:endParaRPr>
          </a:p>
          <a:p>
            <a:pPr marL="261850" indent="-261850">
              <a:buAutoNum type="arabicPeriod"/>
              <a:defRPr/>
            </a:pPr>
            <a:r>
              <a:rPr sz="1400" b="0" i="0" u="none">
                <a:solidFill>
                  <a:schemeClr val="bg2">
                    <a:lumMod val="50000"/>
                  </a:schemeClr>
                </a:solidFill>
                <a:latin typeface="Consolas"/>
                <a:ea typeface="Consolas"/>
                <a:cs typeface="Consolas"/>
              </a:rPr>
              <a:t>Factors Driving Premature Obsolescence.</a:t>
            </a:r>
            <a:endParaRPr sz="1400">
              <a:solidFill>
                <a:schemeClr val="bg2">
                  <a:lumMod val="50000"/>
                </a:schemeClr>
              </a:solidFill>
              <a:latin typeface="Consolas"/>
              <a:cs typeface="Consolas"/>
            </a:endParaRPr>
          </a:p>
          <a:p>
            <a:pPr marL="261850" indent="-261850">
              <a:buAutoNum type="arabicPeriod"/>
              <a:defRPr/>
            </a:pPr>
            <a:r>
              <a:rPr sz="1400" b="0" i="0" u="none">
                <a:solidFill>
                  <a:schemeClr val="bg2">
                    <a:lumMod val="50000"/>
                  </a:schemeClr>
                </a:solidFill>
                <a:latin typeface="Consolas"/>
                <a:ea typeface="Consolas"/>
                <a:cs typeface="Consolas"/>
              </a:rPr>
              <a:t>Real limits of Circularity.</a:t>
            </a:r>
            <a:endParaRPr sz="1400">
              <a:solidFill>
                <a:schemeClr val="bg2">
                  <a:lumMod val="50000"/>
                </a:schemeClr>
              </a:solidFill>
              <a:latin typeface="Consolas"/>
              <a:cs typeface="Consolas"/>
            </a:endParaRPr>
          </a:p>
          <a:p>
            <a:pPr marL="261850" indent="-261850">
              <a:buAutoNum type="arabicPeriod"/>
              <a:defRPr/>
            </a:pPr>
            <a:r>
              <a:rPr sz="1400" b="0" i="0" u="none">
                <a:solidFill>
                  <a:schemeClr val="bg2">
                    <a:lumMod val="50000"/>
                  </a:schemeClr>
                </a:solidFill>
                <a:latin typeface="Consolas"/>
                <a:ea typeface="Consolas"/>
                <a:cs typeface="Consolas"/>
              </a:rPr>
              <a:t>Mitigating Premature Obsolescence.</a:t>
            </a:r>
            <a:endParaRPr sz="1400">
              <a:solidFill>
                <a:schemeClr val="bg2">
                  <a:lumMod val="50000"/>
                </a:schemeClr>
              </a:solidFill>
              <a:latin typeface="Consolas"/>
              <a:cs typeface="Consolas"/>
            </a:endParaRPr>
          </a:p>
          <a:p>
            <a:pPr marL="261850" indent="-261850">
              <a:buAutoNum type="arabicPeriod"/>
              <a:defRPr/>
            </a:pPr>
            <a:r>
              <a:rPr sz="1400" b="0" i="0" u="none">
                <a:solidFill>
                  <a:schemeClr val="bg2">
                    <a:lumMod val="50000"/>
                  </a:schemeClr>
                </a:solidFill>
                <a:latin typeface="Consolas"/>
                <a:ea typeface="Consolas"/>
                <a:cs typeface="Consolas"/>
              </a:rPr>
              <a:t>Specific Types of Premature obsolescence  </a:t>
            </a:r>
            <a:endParaRPr sz="1400">
              <a:solidFill>
                <a:schemeClr val="bg2">
                  <a:lumMod val="50000"/>
                </a:schemeClr>
              </a:solidFill>
              <a:latin typeface="Consolas"/>
              <a:cs typeface="Consolas"/>
            </a:endParaRPr>
          </a:p>
          <a:p>
            <a:pPr>
              <a:defRPr/>
            </a:pPr>
            <a:r>
              <a:rPr sz="1400" b="0" i="0" u="none">
                <a:solidFill>
                  <a:schemeClr val="bg2">
                    <a:lumMod val="50000"/>
                  </a:schemeClr>
                </a:solidFill>
                <a:latin typeface="Consolas"/>
                <a:ea typeface="Consolas"/>
                <a:cs typeface="Consolas"/>
              </a:rPr>
              <a:t>  -The “Weakest Link” Component </a:t>
            </a:r>
            <a:endParaRPr sz="1400">
              <a:solidFill>
                <a:schemeClr val="bg2">
                  <a:lumMod val="50000"/>
                </a:schemeClr>
              </a:solidFill>
              <a:latin typeface="Consolas"/>
              <a:cs typeface="Consolas"/>
            </a:endParaRPr>
          </a:p>
          <a:p>
            <a:pPr>
              <a:defRPr/>
            </a:pPr>
            <a:r>
              <a:rPr sz="1400">
                <a:solidFill>
                  <a:schemeClr val="bg2">
                    <a:lumMod val="50000"/>
                  </a:schemeClr>
                </a:solidFill>
                <a:latin typeface="Consolas"/>
                <a:ea typeface="Consolas"/>
                <a:cs typeface="Consolas"/>
              </a:rPr>
              <a:t>  </a:t>
            </a:r>
            <a:r>
              <a:rPr sz="1400" b="0" i="0" u="none">
                <a:solidFill>
                  <a:schemeClr val="bg2">
                    <a:lumMod val="50000"/>
                  </a:schemeClr>
                </a:solidFill>
                <a:latin typeface="Consolas"/>
                <a:ea typeface="Consolas"/>
                <a:cs typeface="Consolas"/>
              </a:rPr>
              <a:t>-Fashion Obsolescence</a:t>
            </a:r>
            <a:endParaRPr sz="1400">
              <a:solidFill>
                <a:schemeClr val="bg2">
                  <a:lumMod val="50000"/>
                </a:schemeClr>
              </a:solidFill>
              <a:latin typeface="Consolas"/>
              <a:cs typeface="Consolas"/>
            </a:endParaRPr>
          </a:p>
          <a:p>
            <a:pPr>
              <a:defRPr/>
            </a:pPr>
            <a:r>
              <a:rPr sz="1400">
                <a:solidFill>
                  <a:schemeClr val="bg2">
                    <a:lumMod val="50000"/>
                  </a:schemeClr>
                </a:solidFill>
                <a:latin typeface="Consolas"/>
                <a:ea typeface="Consolas"/>
                <a:cs typeface="Consolas"/>
              </a:rPr>
              <a:t>  </a:t>
            </a:r>
            <a:r>
              <a:rPr sz="1400" b="0" i="0" u="none">
                <a:solidFill>
                  <a:schemeClr val="bg2">
                    <a:lumMod val="50000"/>
                  </a:schemeClr>
                </a:solidFill>
                <a:latin typeface="Consolas"/>
                <a:ea typeface="Consolas"/>
                <a:cs typeface="Consolas"/>
              </a:rPr>
              <a:t>-Economic Obsolescence  </a:t>
            </a:r>
            <a:br>
              <a:rPr sz="1400" b="0" i="0" u="none">
                <a:solidFill>
                  <a:schemeClr val="bg2">
                    <a:lumMod val="50000"/>
                  </a:schemeClr>
                </a:solidFill>
                <a:latin typeface="Consolas"/>
                <a:ea typeface="Consolas"/>
                <a:cs typeface="Consolas"/>
              </a:rPr>
            </a:br>
            <a:endParaRPr sz="1400">
              <a:solidFill>
                <a:schemeClr val="bg2">
                  <a:lumMod val="50000"/>
                </a:schemeClr>
              </a:solidFill>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Transitioning to circular design involves resilient product design, modular production, and a shift in ownership dynamics. Addressing specific obsolescence types—planned, fashion, and economic—is key for sustainability and circularity.</a:t>
            </a:r>
            <a:br>
              <a:rPr sz="1600" b="0" i="0" u="none">
                <a:solidFill>
                  <a:srgbClr val="000000"/>
                </a:solidFill>
                <a:latin typeface="Consolas"/>
                <a:ea typeface="Consolas"/>
                <a:cs typeface="Consolas"/>
              </a:rPr>
            </a:br>
            <a:endParaRPr/>
          </a:p>
        </p:txBody>
      </p:sp>
      <p:sp>
        <p:nvSpPr>
          <p:cNvPr id="1913683535" name="Textfeld 1913683534"/>
          <p:cNvSpPr txBox="1"/>
          <p:nvPr/>
        </p:nvSpPr>
        <p:spPr bwMode="auto">
          <a:xfrm>
            <a:off x="8186735" y="5157176"/>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Ref:10</a:t>
            </a:r>
            <a:endParaRPr sz="1100">
              <a:solidFill>
                <a:schemeClr val="tx1">
                  <a:lumMod val="50000"/>
                  <a:lumOff val="50000"/>
                </a:schemeClr>
              </a:solidFill>
              <a:latin typeface="Consolas"/>
              <a:cs typeface="Consolas"/>
            </a:endParaRPr>
          </a:p>
        </p:txBody>
      </p:sp>
      <p:sp>
        <p:nvSpPr>
          <p:cNvPr id="2124232837" name="Textfeld 2124232836"/>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673277504" name="Textfeld 1673277503"/>
          <p:cNvSpPr txBox="1"/>
          <p:nvPr/>
        </p:nvSpPr>
        <p:spPr bwMode="auto">
          <a:xfrm>
            <a:off x="-7636" y="6108698"/>
            <a:ext cx="8130590" cy="777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de-DE" sz="900" b="0" i="0" u="none" strike="noStrike" cap="none" spc="0">
                <a:solidFill>
                  <a:schemeClr val="bg2">
                    <a:lumMod val="75000"/>
                  </a:schemeClr>
                </a:solidFill>
                <a:latin typeface="Consolas"/>
                <a:ea typeface="Consolas"/>
                <a:cs typeface="Consolas"/>
              </a:rPr>
              <a:t>Ref 3: The limits of linear consumption h</a:t>
            </a:r>
            <a:r>
              <a:rPr lang="de-DE" sz="900" b="0" i="0" strike="noStrike" cap="none" spc="0">
                <a:solidFill>
                  <a:schemeClr val="bg2">
                    <a:lumMod val="75000"/>
                  </a:schemeClr>
                </a:solidFill>
                <a:latin typeface="Consolas"/>
                <a:ea typeface="Consolas"/>
                <a:cs typeface="Consolas"/>
              </a:rPr>
              <a:t>ttps://www.ellenmacarthurfoundation.org/towards-the-circular-economy-vol-1-an-economic-and-business-rationale-for-an</a:t>
            </a:r>
            <a:endParaRPr sz="900" b="0" i="0" u="none" strike="noStrike" cap="none" spc="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Ref 4 : Empowering Sustainable Consumption by Giving Back to Consumers the ‘Right to Repair’</a:t>
            </a:r>
            <a:endParaRPr sz="900" b="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Ricardo J Hernandez 1,2,* , Constanza Miranda 1 and Julian Goñi DILAB School of Engineering, Pontificia Universidad Católica de Chile,</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80462028" name="TextBox 10"/>
          <p:cNvSpPr/>
          <p:nvPr/>
        </p:nvSpPr>
        <p:spPr bwMode="auto">
          <a:xfrm>
            <a:off x="1412217" y="589058"/>
            <a:ext cx="3823419" cy="738664"/>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dirty="0">
                <a:ln>
                  <a:noFill/>
                </a:ln>
                <a:solidFill>
                  <a:schemeClr val="bg2">
                    <a:lumMod val="75000"/>
                  </a:schemeClr>
                </a:solidFill>
                <a:latin typeface="Space Grotesk"/>
                <a:ea typeface="Arial"/>
                <a:cs typeface="Space Grotesk"/>
              </a:rPr>
              <a:t>Planned </a:t>
            </a:r>
            <a:r>
              <a:rPr lang="en-US" sz="2400" b="1" i="0" u="none" strike="noStrike" cap="none" spc="297" dirty="0" err="1">
                <a:ln>
                  <a:noFill/>
                </a:ln>
                <a:solidFill>
                  <a:schemeClr val="bg2">
                    <a:lumMod val="75000"/>
                  </a:schemeClr>
                </a:solidFill>
                <a:latin typeface="Space Grotesk"/>
                <a:ea typeface="Arial"/>
                <a:cs typeface="Space Grotesk"/>
              </a:rPr>
              <a:t>obsolescene</a:t>
            </a:r>
            <a:r>
              <a:rPr lang="en-US" sz="2400" b="1" i="0" u="none" strike="noStrike" cap="none" spc="297" dirty="0">
                <a:ln>
                  <a:noFill/>
                </a:ln>
                <a:solidFill>
                  <a:prstClr val="black">
                    <a:lumMod val="85000"/>
                    <a:lumOff val="15000"/>
                  </a:prstClr>
                </a:solidFill>
                <a:latin typeface="Space Grotesk"/>
                <a:ea typeface="Arial"/>
                <a:cs typeface="Space Grotesk"/>
              </a:rPr>
              <a:t> </a:t>
            </a:r>
            <a:r>
              <a:rPr lang="en-US" sz="2400" b="1" i="0" u="none" strike="noStrike" cap="none" spc="297" dirty="0">
                <a:ln>
                  <a:noFill/>
                </a:ln>
                <a:solidFill>
                  <a:srgbClr val="005BAE"/>
                </a:solidFill>
                <a:latin typeface="Space Grotesk"/>
                <a:ea typeface="Arial"/>
                <a:cs typeface="Space Grotesk"/>
              </a:rPr>
              <a:t>I</a:t>
            </a:r>
            <a:endParaRPr sz="2400" dirty="0"/>
          </a:p>
          <a:p>
            <a:pPr>
              <a:defRPr/>
            </a:pPr>
            <a:endParaRPr dirty="0"/>
          </a:p>
        </p:txBody>
      </p:sp>
      <p:sp>
        <p:nvSpPr>
          <p:cNvPr id="2128456759"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2093527739" name="Grafik 2093527738"/>
          <p:cNvPicPr>
            <a:picLocks noChangeAspect="1"/>
          </p:cNvPicPr>
          <p:nvPr/>
        </p:nvPicPr>
        <p:blipFill>
          <a:blip r:embed="rId2"/>
          <a:stretch/>
        </p:blipFill>
        <p:spPr bwMode="auto">
          <a:xfrm>
            <a:off x="9992611" y="5924488"/>
            <a:ext cx="2207133" cy="933507"/>
          </a:xfrm>
          <a:prstGeom prst="rect">
            <a:avLst/>
          </a:prstGeom>
        </p:spPr>
      </p:pic>
      <p:sp>
        <p:nvSpPr>
          <p:cNvPr id="453481214" name="Textfeld 453481213"/>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1061542924" name=" 1061542923"/>
          <p:cNvSpPr/>
          <p:nvPr/>
        </p:nvSpPr>
        <p:spPr bwMode="auto">
          <a:xfrm>
            <a:off x="1176593" y="1109621"/>
            <a:ext cx="7095369" cy="472475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1850" indent="-261850">
              <a:buFont typeface="Arial"/>
              <a:buChar char="•"/>
              <a:defRPr/>
            </a:pPr>
            <a:r>
              <a:rPr sz="1600" b="1" i="0" u="none">
                <a:solidFill>
                  <a:srgbClr val="000000"/>
                </a:solidFill>
                <a:latin typeface="Consolas"/>
                <a:ea typeface="Consolas"/>
                <a:cs typeface="Consolas"/>
              </a:rPr>
              <a:t>Factors driving premature obsolescence</a:t>
            </a:r>
            <a:endParaRPr sz="1600">
              <a:latin typeface="Consolas"/>
              <a:ea typeface="Consolas"/>
              <a:cs typeface="Consolas"/>
            </a:endParaRPr>
          </a:p>
          <a:p>
            <a:pPr>
              <a:defRPr/>
            </a:pPr>
            <a:endParaRPr sz="1600" b="1" i="0" u="sng">
              <a:solidFill>
                <a:srgbClr val="000000"/>
              </a:solidFill>
              <a:latin typeface="Consolas"/>
              <a:ea typeface="Consolas"/>
              <a:cs typeface="Consolas"/>
            </a:endParaRPr>
          </a:p>
          <a:p>
            <a:pPr marL="261850" indent="-261850">
              <a:buFont typeface="Arial"/>
              <a:buChar char="–"/>
              <a:defRPr/>
            </a:pPr>
            <a:r>
              <a:rPr sz="1600" b="1" i="0" u="sng">
                <a:solidFill>
                  <a:srgbClr val="000000"/>
                </a:solidFill>
                <a:latin typeface="Consolas"/>
                <a:ea typeface="Consolas"/>
                <a:cs typeface="Consolas"/>
              </a:rPr>
              <a:t>Technical Weaknesses:</a:t>
            </a:r>
          </a:p>
          <a:p>
            <a:pPr>
              <a:defRPr/>
            </a:pPr>
            <a:r>
              <a:rPr sz="1400" b="0" i="0" u="none">
                <a:solidFill>
                  <a:schemeClr val="bg2">
                    <a:lumMod val="50000"/>
                  </a:schemeClr>
                </a:solidFill>
                <a:latin typeface="Consolas"/>
                <a:ea typeface="Consolas"/>
                <a:cs typeface="Consolas"/>
              </a:rPr>
              <a:t>Products prone to technical failures may be discarded prematurely, contributing to unnecessary waste.</a:t>
            </a:r>
            <a:endParaRPr sz="1400" b="1" i="0" u="sng">
              <a:solidFill>
                <a:schemeClr val="bg2">
                  <a:lumMod val="50000"/>
                </a:schemeClr>
              </a:solidFill>
              <a:latin typeface="Consolas"/>
              <a:ea typeface="Consolas"/>
              <a:cs typeface="Consolas"/>
            </a:endParaRPr>
          </a:p>
          <a:p>
            <a:pPr>
              <a:defRPr/>
            </a:pPr>
            <a:endParaRPr sz="1600" b="1" i="0" u="sng">
              <a:solidFill>
                <a:srgbClr val="000000"/>
              </a:solidFill>
              <a:latin typeface="Consolas"/>
              <a:ea typeface="Consolas"/>
              <a:cs typeface="Consolas"/>
            </a:endParaRPr>
          </a:p>
          <a:p>
            <a:pPr marL="261850" indent="-261850">
              <a:buFont typeface="Arial"/>
              <a:buChar char="–"/>
              <a:defRPr/>
            </a:pPr>
            <a:r>
              <a:rPr sz="1600" b="1" i="0" u="sng">
                <a:solidFill>
                  <a:srgbClr val="000000"/>
                </a:solidFill>
                <a:latin typeface="Consolas"/>
                <a:ea typeface="Consolas"/>
                <a:cs typeface="Consolas"/>
              </a:rPr>
              <a:t>Fashion Trends.:</a:t>
            </a:r>
            <a:endParaRPr sz="1600">
              <a:latin typeface="Consolas"/>
              <a:cs typeface="Consolas"/>
            </a:endParaRPr>
          </a:p>
          <a:p>
            <a:pPr>
              <a:defRPr/>
            </a:pPr>
            <a:r>
              <a:rPr sz="1400" b="0" i="0" u="none">
                <a:solidFill>
                  <a:schemeClr val="bg2">
                    <a:lumMod val="50000"/>
                  </a:schemeClr>
                </a:solidFill>
                <a:latin typeface="Consolas"/>
                <a:ea typeface="Consolas"/>
                <a:cs typeface="Consolas"/>
              </a:rPr>
              <a:t>Rapidly changing styles and trends can lead to the premature retirement of functional products for aesthetic reasons.</a:t>
            </a:r>
            <a:endParaRPr sz="1600" b="0" i="0" u="none">
              <a:solidFill>
                <a:srgbClr val="000000"/>
              </a:solidFill>
              <a:latin typeface="Consolas"/>
              <a:ea typeface="Consolas"/>
              <a:cs typeface="Consolas"/>
            </a:endParaRPr>
          </a:p>
          <a:p>
            <a:pPr>
              <a:defRPr/>
            </a:pPr>
            <a:endParaRPr sz="1600">
              <a:latin typeface="Consolas"/>
              <a:cs typeface="Consolas"/>
            </a:endParaRPr>
          </a:p>
          <a:p>
            <a:pPr marL="261850" indent="-261850">
              <a:buFont typeface="Arial"/>
              <a:buChar char="–"/>
              <a:defRPr/>
            </a:pPr>
            <a:r>
              <a:rPr sz="1600" b="1" i="0" u="sng">
                <a:solidFill>
                  <a:srgbClr val="000000"/>
                </a:solidFill>
                <a:latin typeface="Consolas"/>
                <a:ea typeface="Consolas"/>
                <a:cs typeface="Consolas"/>
              </a:rPr>
              <a:t>Economic Considerations:</a:t>
            </a:r>
          </a:p>
          <a:p>
            <a:pPr>
              <a:defRPr/>
            </a:pPr>
            <a:r>
              <a:rPr sz="1400" b="0" i="0" u="none">
                <a:solidFill>
                  <a:schemeClr val="bg2">
                    <a:lumMod val="50000"/>
                  </a:schemeClr>
                </a:solidFill>
                <a:latin typeface="Consolas"/>
                <a:ea typeface="Consolas"/>
                <a:cs typeface="Consolas"/>
              </a:rPr>
              <a:t>High maintenance costs or perceived inefficiencies may render products economically obsolete, encouraging early disposal.</a:t>
            </a:r>
            <a:endParaRPr sz="1600">
              <a:latin typeface="Consolas"/>
              <a:ea typeface="Consolas"/>
              <a:cs typeface="Consolas"/>
            </a:endParaRPr>
          </a:p>
          <a:p>
            <a:pPr>
              <a:defRPr/>
            </a:pPr>
            <a:endParaRPr sz="1600">
              <a:latin typeface="Consolas"/>
              <a:cs typeface="Consolas"/>
            </a:endParaRPr>
          </a:p>
          <a:p>
            <a:pPr>
              <a:defRPr/>
            </a:pPr>
            <a:r>
              <a:rPr sz="1600" b="1" i="0" u="sng">
                <a:solidFill>
                  <a:srgbClr val="000000"/>
                </a:solidFill>
                <a:latin typeface="Consolas"/>
                <a:ea typeface="Consolas"/>
                <a:cs typeface="Consolas"/>
              </a:rPr>
              <a:t>Regulatory Factors</a:t>
            </a:r>
            <a:r>
              <a:rPr sz="1600" b="0" i="0" u="sng">
                <a:solidFill>
                  <a:srgbClr val="000000"/>
                </a:solidFill>
                <a:latin typeface="Consolas"/>
                <a:ea typeface="Consolas"/>
                <a:cs typeface="Consolas"/>
              </a:rPr>
              <a:t>:</a:t>
            </a:r>
            <a:endParaRPr sz="1600">
              <a:latin typeface="Consolas"/>
              <a:cs typeface="Consolas"/>
            </a:endParaRPr>
          </a:p>
          <a:p>
            <a:pPr>
              <a:defRPr/>
            </a:pPr>
            <a:r>
              <a:rPr sz="1400" b="0" i="0" u="none">
                <a:solidFill>
                  <a:schemeClr val="bg2">
                    <a:lumMod val="50000"/>
                  </a:schemeClr>
                </a:solidFill>
                <a:latin typeface="Consolas"/>
                <a:ea typeface="Consolas"/>
                <a:cs typeface="Consolas"/>
              </a:rPr>
              <a:t>Regulations or policies may influence product lifecycles, potentially leading to premature obsolescence based on compliance requirements or incentives.</a:t>
            </a:r>
            <a:br>
              <a:rPr sz="1200" b="0" i="0" u="none">
                <a:solidFill>
                  <a:srgbClr val="000000"/>
                </a:solidFill>
                <a:latin typeface="Arial"/>
                <a:ea typeface="Arial"/>
                <a:cs typeface="Arial"/>
              </a:rPr>
            </a:br>
            <a:br>
              <a:rPr sz="1600" b="0" i="0" u="none">
                <a:solidFill>
                  <a:srgbClr val="000000"/>
                </a:solidFill>
                <a:latin typeface="Consolas"/>
                <a:ea typeface="Consolas"/>
                <a:cs typeface="Consolas"/>
              </a:rPr>
            </a:br>
            <a:endParaRPr/>
          </a:p>
        </p:txBody>
      </p:sp>
      <p:pic>
        <p:nvPicPr>
          <p:cNvPr id="40838456" name="Grafik 40838455"/>
          <p:cNvPicPr>
            <a:picLocks noChangeAspect="1"/>
          </p:cNvPicPr>
          <p:nvPr/>
        </p:nvPicPr>
        <p:blipFill>
          <a:blip r:embed="rId3"/>
          <a:stretch/>
        </p:blipFill>
        <p:spPr bwMode="auto">
          <a:xfrm>
            <a:off x="8186737" y="1109622"/>
            <a:ext cx="4013007" cy="2941826"/>
          </a:xfrm>
          <a:prstGeom prst="rect">
            <a:avLst/>
          </a:prstGeom>
        </p:spPr>
      </p:pic>
      <p:sp>
        <p:nvSpPr>
          <p:cNvPr id="1686220575" name="Textfeld 1686220574"/>
          <p:cNvSpPr txBox="1"/>
          <p:nvPr/>
        </p:nvSpPr>
        <p:spPr bwMode="auto">
          <a:xfrm>
            <a:off x="8141736" y="3792007"/>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Ref:11</a:t>
            </a:r>
            <a:endParaRPr sz="1100">
              <a:solidFill>
                <a:schemeClr val="tx1">
                  <a:lumMod val="50000"/>
                  <a:lumOff val="50000"/>
                </a:schemeClr>
              </a:solidFill>
              <a:latin typeface="Consolas"/>
              <a:cs typeface="Consolas"/>
            </a:endParaRPr>
          </a:p>
        </p:txBody>
      </p:sp>
      <p:sp>
        <p:nvSpPr>
          <p:cNvPr id="591474239" name="Textfeld 591474238"/>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207016051" name="Textfeld 207016050"/>
          <p:cNvSpPr txBox="1"/>
          <p:nvPr/>
        </p:nvSpPr>
        <p:spPr bwMode="auto">
          <a:xfrm>
            <a:off x="-7635" y="6108698"/>
            <a:ext cx="8130949" cy="777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de-DE" sz="900" b="0" i="0" u="none" strike="noStrike" cap="none" spc="0">
                <a:solidFill>
                  <a:schemeClr val="bg2">
                    <a:lumMod val="75000"/>
                  </a:schemeClr>
                </a:solidFill>
                <a:latin typeface="Consolas"/>
                <a:ea typeface="Consolas"/>
                <a:cs typeface="Consolas"/>
              </a:rPr>
              <a:t>Ref 3: The limits of linear consumption h</a:t>
            </a:r>
            <a:r>
              <a:rPr lang="de-DE" sz="900" b="0" i="0" strike="noStrike" cap="none" spc="0">
                <a:solidFill>
                  <a:schemeClr val="bg2">
                    <a:lumMod val="75000"/>
                  </a:schemeClr>
                </a:solidFill>
                <a:latin typeface="Consolas"/>
                <a:ea typeface="Consolas"/>
                <a:cs typeface="Consolas"/>
              </a:rPr>
              <a:t>ttps://www.ellenmacarthurfoundation.org/towards-the-circular-economy-vol-1-an-economic-and-business-rationale-for-an</a:t>
            </a:r>
            <a:endParaRPr sz="900" b="0" i="0" u="none" strike="noStrike" cap="none" spc="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Ref 4 : Empowering Sustainable Consumption by Giving Back to Consumers the ‘Right to Repair’</a:t>
            </a:r>
            <a:endParaRPr sz="900" b="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Ricardo J Hernandez 1,2,* , Constanza Miranda 1 and Julian Goñi DILAB School of Engineering, Pontificia Universidad Católica de Chile,</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72827694" name="TextBox 10"/>
          <p:cNvSpPr/>
          <p:nvPr/>
        </p:nvSpPr>
        <p:spPr bwMode="auto">
          <a:xfrm>
            <a:off x="1412217" y="589058"/>
            <a:ext cx="3823419" cy="738664"/>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dirty="0">
                <a:ln>
                  <a:noFill/>
                </a:ln>
                <a:solidFill>
                  <a:schemeClr val="bg2">
                    <a:lumMod val="75000"/>
                  </a:schemeClr>
                </a:solidFill>
                <a:latin typeface="Space Grotesk"/>
                <a:ea typeface="Arial"/>
                <a:cs typeface="Space Grotesk"/>
              </a:rPr>
              <a:t>Planned </a:t>
            </a:r>
            <a:r>
              <a:rPr lang="en-US" sz="2400" b="1" i="0" u="none" strike="noStrike" cap="none" spc="297" dirty="0" err="1">
                <a:ln>
                  <a:noFill/>
                </a:ln>
                <a:solidFill>
                  <a:schemeClr val="bg2">
                    <a:lumMod val="75000"/>
                  </a:schemeClr>
                </a:solidFill>
                <a:latin typeface="Space Grotesk"/>
                <a:ea typeface="Arial"/>
                <a:cs typeface="Space Grotesk"/>
              </a:rPr>
              <a:t>obsolescene</a:t>
            </a:r>
            <a:r>
              <a:rPr lang="en-US" sz="2400" b="1" i="0" u="none" strike="noStrike" cap="none" spc="297" dirty="0">
                <a:ln>
                  <a:noFill/>
                </a:ln>
                <a:solidFill>
                  <a:prstClr val="black">
                    <a:lumMod val="85000"/>
                    <a:lumOff val="15000"/>
                  </a:prstClr>
                </a:solidFill>
                <a:latin typeface="Space Grotesk"/>
                <a:ea typeface="Arial"/>
                <a:cs typeface="Space Grotesk"/>
              </a:rPr>
              <a:t> </a:t>
            </a:r>
            <a:r>
              <a:rPr lang="en-US" sz="2400" b="1" i="0" u="none" strike="noStrike" cap="none" spc="297" dirty="0">
                <a:ln>
                  <a:noFill/>
                </a:ln>
                <a:solidFill>
                  <a:srgbClr val="005BAE"/>
                </a:solidFill>
                <a:latin typeface="Space Grotesk"/>
                <a:ea typeface="Arial"/>
                <a:cs typeface="Space Grotesk"/>
              </a:rPr>
              <a:t>I</a:t>
            </a:r>
            <a:endParaRPr sz="2400" dirty="0"/>
          </a:p>
          <a:p>
            <a:pPr>
              <a:defRPr/>
            </a:pPr>
            <a:endParaRPr dirty="0"/>
          </a:p>
        </p:txBody>
      </p:sp>
      <p:sp>
        <p:nvSpPr>
          <p:cNvPr id="246734342"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577159516" name="Grafik 1577159515"/>
          <p:cNvPicPr>
            <a:picLocks noChangeAspect="1"/>
          </p:cNvPicPr>
          <p:nvPr/>
        </p:nvPicPr>
        <p:blipFill>
          <a:blip r:embed="rId2"/>
          <a:stretch/>
        </p:blipFill>
        <p:spPr bwMode="auto">
          <a:xfrm>
            <a:off x="9992611" y="5924488"/>
            <a:ext cx="2207133" cy="933507"/>
          </a:xfrm>
          <a:prstGeom prst="rect">
            <a:avLst/>
          </a:prstGeom>
        </p:spPr>
      </p:pic>
      <p:sp>
        <p:nvSpPr>
          <p:cNvPr id="1808812467" name="Textfeld 1808812466"/>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733738069" name=" 733738068"/>
          <p:cNvSpPr/>
          <p:nvPr/>
        </p:nvSpPr>
        <p:spPr bwMode="auto">
          <a:xfrm>
            <a:off x="1176593" y="1109621"/>
            <a:ext cx="7084209" cy="268259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1850" indent="-261850">
              <a:buFont typeface="Arial"/>
              <a:buChar char="•"/>
              <a:defRPr/>
            </a:pPr>
            <a:r>
              <a:rPr sz="1600" b="1" i="0" u="none">
                <a:solidFill>
                  <a:srgbClr val="000000"/>
                </a:solidFill>
                <a:latin typeface="Consolas"/>
                <a:ea typeface="Consolas"/>
                <a:cs typeface="Consolas"/>
              </a:rPr>
              <a:t>Real limits to circularity</a:t>
            </a:r>
            <a:endParaRPr sz="1600">
              <a:latin typeface="Consolas"/>
              <a:ea typeface="Consolas"/>
              <a:cs typeface="Consolas"/>
            </a:endParaRPr>
          </a:p>
          <a:p>
            <a:pPr>
              <a:defRPr/>
            </a:pPr>
            <a:endParaRPr sz="1600">
              <a:latin typeface="Consolas"/>
              <a:cs typeface="Consolas"/>
            </a:endParaRPr>
          </a:p>
          <a:p>
            <a:pPr>
              <a:defRPr/>
            </a:pPr>
            <a:r>
              <a:rPr sz="1600" b="1" i="0" u="sng">
                <a:solidFill>
                  <a:srgbClr val="000000"/>
                </a:solidFill>
                <a:latin typeface="Consolas"/>
                <a:ea typeface="Consolas"/>
                <a:cs typeface="Consolas"/>
              </a:rPr>
              <a:t>1. Physical Constraints (Second Law of Thermodynamics).</a:t>
            </a:r>
            <a:endParaRPr sz="1600">
              <a:latin typeface="Consolas"/>
              <a:ea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The natural tendency for systems to move towards disorder, imposing limits on the perpetual reuse of materials and energy.</a:t>
            </a:r>
            <a:endParaRPr sz="1600">
              <a:latin typeface="Consolas"/>
              <a:ea typeface="Consolas"/>
              <a:cs typeface="Consolas"/>
            </a:endParaRPr>
          </a:p>
          <a:p>
            <a:pPr>
              <a:defRPr/>
            </a:pPr>
            <a:endParaRPr sz="1600">
              <a:latin typeface="Consolas"/>
              <a:cs typeface="Consolas"/>
            </a:endParaRPr>
          </a:p>
          <a:p>
            <a:pPr>
              <a:defRPr/>
            </a:pPr>
            <a:r>
              <a:rPr sz="1600" b="1" i="0" u="sng">
                <a:solidFill>
                  <a:srgbClr val="000000"/>
                </a:solidFill>
                <a:latin typeface="Consolas"/>
                <a:ea typeface="Consolas"/>
                <a:cs typeface="Consolas"/>
              </a:rPr>
              <a:t>2. Exception rather than the rule today.</a:t>
            </a:r>
            <a:endParaRPr sz="1600">
              <a:latin typeface="Consolas"/>
              <a:cs typeface="Consolas"/>
            </a:endParaRPr>
          </a:p>
          <a:p>
            <a:pPr marL="261850" indent="-261850">
              <a:buFont typeface="Arial"/>
              <a:buChar char="–"/>
              <a:defRPr/>
            </a:pPr>
            <a:r>
              <a:rPr sz="1400" b="0" i="0" u="none">
                <a:solidFill>
                  <a:schemeClr val="tx1">
                    <a:lumMod val="65000"/>
                    <a:lumOff val="35000"/>
                  </a:schemeClr>
                </a:solidFill>
                <a:latin typeface="Consolas"/>
                <a:ea typeface="Consolas"/>
                <a:cs typeface="Consolas"/>
              </a:rPr>
              <a:t>Achieving complete circularity is currently uncommon, with most systems falling short due to various challenges and constraints.</a:t>
            </a:r>
            <a:br>
              <a:rPr sz="1600" b="0" i="0" u="none">
                <a:solidFill>
                  <a:srgbClr val="000000"/>
                </a:solidFill>
                <a:latin typeface="Consolas"/>
                <a:ea typeface="Consolas"/>
                <a:cs typeface="Consolas"/>
              </a:rPr>
            </a:br>
            <a:br>
              <a:rPr sz="1600" b="0" i="0" u="none">
                <a:solidFill>
                  <a:srgbClr val="000000"/>
                </a:solidFill>
                <a:latin typeface="Consolas"/>
                <a:ea typeface="Consolas"/>
                <a:cs typeface="Consolas"/>
              </a:rPr>
            </a:br>
            <a:endParaRPr/>
          </a:p>
        </p:txBody>
      </p:sp>
      <p:pic>
        <p:nvPicPr>
          <p:cNvPr id="1130492869" name="Grafik 1130492868"/>
          <p:cNvPicPr>
            <a:picLocks noChangeAspect="1"/>
          </p:cNvPicPr>
          <p:nvPr/>
        </p:nvPicPr>
        <p:blipFill>
          <a:blip r:embed="rId3"/>
          <a:stretch/>
        </p:blipFill>
        <p:spPr bwMode="auto">
          <a:xfrm>
            <a:off x="8186737" y="1109622"/>
            <a:ext cx="4013007" cy="2941826"/>
          </a:xfrm>
          <a:prstGeom prst="rect">
            <a:avLst/>
          </a:prstGeom>
        </p:spPr>
      </p:pic>
      <p:sp>
        <p:nvSpPr>
          <p:cNvPr id="43192825" name=" 43192824"/>
          <p:cNvSpPr/>
          <p:nvPr/>
        </p:nvSpPr>
        <p:spPr bwMode="auto">
          <a:xfrm>
            <a:off x="8186737" y="4134942"/>
            <a:ext cx="4015887" cy="54899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200" b="1" i="0" u="none">
                <a:solidFill>
                  <a:schemeClr val="bg2">
                    <a:lumMod val="75000"/>
                  </a:schemeClr>
                </a:solidFill>
                <a:latin typeface="Consolas"/>
                <a:ea typeface="Consolas"/>
                <a:cs typeface="Consolas"/>
              </a:rPr>
              <a:t>-Factors driving premature obsolescence</a:t>
            </a:r>
            <a:br>
              <a:rPr sz="1100" b="0" i="0" u="none">
                <a:solidFill>
                  <a:srgbClr val="595959"/>
                </a:solidFill>
                <a:latin typeface="Arial"/>
                <a:ea typeface="Arial"/>
                <a:cs typeface="Arial"/>
              </a:rPr>
            </a:br>
            <a:endParaRPr/>
          </a:p>
        </p:txBody>
      </p:sp>
      <p:sp>
        <p:nvSpPr>
          <p:cNvPr id="1110771557" name="Textfeld 1110771556"/>
          <p:cNvSpPr txBox="1"/>
          <p:nvPr/>
        </p:nvSpPr>
        <p:spPr bwMode="auto">
          <a:xfrm>
            <a:off x="8141736" y="3792006"/>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Ref:11</a:t>
            </a:r>
            <a:endParaRPr sz="1100">
              <a:solidFill>
                <a:schemeClr val="tx1">
                  <a:lumMod val="50000"/>
                  <a:lumOff val="50000"/>
                </a:schemeClr>
              </a:solidFill>
              <a:latin typeface="Consolas"/>
              <a:cs typeface="Consolas"/>
            </a:endParaRPr>
          </a:p>
        </p:txBody>
      </p:sp>
      <p:sp>
        <p:nvSpPr>
          <p:cNvPr id="502844232" name="Textfeld 502844231"/>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84716252" name="Textfeld 184716251"/>
          <p:cNvSpPr txBox="1"/>
          <p:nvPr/>
        </p:nvSpPr>
        <p:spPr bwMode="auto">
          <a:xfrm>
            <a:off x="-7635" y="6108698"/>
            <a:ext cx="8130949" cy="777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de-DE" sz="900" b="0" i="0" u="none" strike="noStrike" cap="none" spc="0">
                <a:solidFill>
                  <a:schemeClr val="bg2">
                    <a:lumMod val="75000"/>
                  </a:schemeClr>
                </a:solidFill>
                <a:latin typeface="Consolas"/>
                <a:ea typeface="Consolas"/>
                <a:cs typeface="Consolas"/>
              </a:rPr>
              <a:t>Ref 3: The limits of linear consumption h</a:t>
            </a:r>
            <a:r>
              <a:rPr lang="de-DE" sz="900" b="0" i="0" strike="noStrike" cap="none" spc="0">
                <a:solidFill>
                  <a:schemeClr val="bg2">
                    <a:lumMod val="75000"/>
                  </a:schemeClr>
                </a:solidFill>
                <a:latin typeface="Consolas"/>
                <a:ea typeface="Consolas"/>
                <a:cs typeface="Consolas"/>
              </a:rPr>
              <a:t>ttps://www.ellenmacarthurfoundation.org/towards-the-circular-economy-vol-1-an-economic-and-business-rationale-for-an</a:t>
            </a:r>
            <a:endParaRPr sz="900" b="0" i="0" u="none" strike="noStrike" cap="none" spc="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Ref 4 : Empowering Sustainable Consumption by Giving Back to Consumers the ‘Right to Repair’</a:t>
            </a:r>
            <a:endParaRPr sz="900" b="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Ricardo J Hernandez 1,2,* , Constanza Miranda 1 and Julian Goñi DILAB School of Engineering, Pontificia Universidad Católica de Chile,</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3483365" name="TextBox 10"/>
          <p:cNvSpPr/>
          <p:nvPr/>
        </p:nvSpPr>
        <p:spPr bwMode="auto">
          <a:xfrm>
            <a:off x="1412217" y="589058"/>
            <a:ext cx="3823419" cy="738664"/>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dirty="0">
                <a:ln>
                  <a:noFill/>
                </a:ln>
                <a:solidFill>
                  <a:schemeClr val="bg2">
                    <a:lumMod val="75000"/>
                  </a:schemeClr>
                </a:solidFill>
                <a:latin typeface="Space Grotesk"/>
                <a:ea typeface="Arial"/>
                <a:cs typeface="Space Grotesk"/>
              </a:rPr>
              <a:t>Planned </a:t>
            </a:r>
            <a:r>
              <a:rPr lang="en-US" sz="2400" b="1" i="0" u="none" strike="noStrike" cap="none" spc="297" dirty="0" err="1">
                <a:ln>
                  <a:noFill/>
                </a:ln>
                <a:solidFill>
                  <a:schemeClr val="bg2">
                    <a:lumMod val="75000"/>
                  </a:schemeClr>
                </a:solidFill>
                <a:latin typeface="Space Grotesk"/>
                <a:ea typeface="Arial"/>
                <a:cs typeface="Space Grotesk"/>
              </a:rPr>
              <a:t>obsolescene</a:t>
            </a:r>
            <a:r>
              <a:rPr lang="en-US" sz="2400" b="1" i="0" u="none" strike="noStrike" cap="none" spc="297" dirty="0">
                <a:ln>
                  <a:noFill/>
                </a:ln>
                <a:solidFill>
                  <a:prstClr val="black">
                    <a:lumMod val="85000"/>
                    <a:lumOff val="15000"/>
                  </a:prstClr>
                </a:solidFill>
                <a:latin typeface="Space Grotesk"/>
                <a:ea typeface="Arial"/>
                <a:cs typeface="Space Grotesk"/>
              </a:rPr>
              <a:t> </a:t>
            </a:r>
            <a:r>
              <a:rPr lang="en-US" sz="2400" b="1" i="0" u="none" strike="noStrike" cap="none" spc="297" dirty="0">
                <a:ln>
                  <a:noFill/>
                </a:ln>
                <a:solidFill>
                  <a:srgbClr val="005BAE"/>
                </a:solidFill>
                <a:latin typeface="Space Grotesk"/>
                <a:ea typeface="Arial"/>
                <a:cs typeface="Space Grotesk"/>
              </a:rPr>
              <a:t>I</a:t>
            </a:r>
            <a:endParaRPr sz="2400" dirty="0"/>
          </a:p>
          <a:p>
            <a:pPr>
              <a:defRPr/>
            </a:pPr>
            <a:endParaRPr dirty="0"/>
          </a:p>
        </p:txBody>
      </p:sp>
      <p:sp>
        <p:nvSpPr>
          <p:cNvPr id="1255368770"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854792469" name="Grafik 854792468"/>
          <p:cNvPicPr>
            <a:picLocks noChangeAspect="1"/>
          </p:cNvPicPr>
          <p:nvPr/>
        </p:nvPicPr>
        <p:blipFill>
          <a:blip r:embed="rId2"/>
          <a:stretch/>
        </p:blipFill>
        <p:spPr bwMode="auto">
          <a:xfrm>
            <a:off x="9992611" y="5924488"/>
            <a:ext cx="2207133" cy="933507"/>
          </a:xfrm>
          <a:prstGeom prst="rect">
            <a:avLst/>
          </a:prstGeom>
        </p:spPr>
      </p:pic>
      <p:sp>
        <p:nvSpPr>
          <p:cNvPr id="441128820" name="Textfeld 441128819"/>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1230476825" name=" 1230476824"/>
          <p:cNvSpPr/>
          <p:nvPr/>
        </p:nvSpPr>
        <p:spPr bwMode="auto">
          <a:xfrm>
            <a:off x="886795" y="1109622"/>
            <a:ext cx="7300661" cy="5486760"/>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r>
              <a:rPr sz="1600" b="1" i="0" u="none">
                <a:solidFill>
                  <a:srgbClr val="000000"/>
                </a:solidFill>
                <a:latin typeface="Consolas"/>
                <a:ea typeface="Consolas"/>
                <a:cs typeface="Consolas"/>
              </a:rPr>
              <a:t>  Mitigating Premature Obsolescence:</a:t>
            </a:r>
            <a:br>
              <a:rPr sz="1600" b="1" i="0" u="none">
                <a:solidFill>
                  <a:srgbClr val="000000"/>
                </a:solidFill>
                <a:latin typeface="Consolas"/>
                <a:ea typeface="Consolas"/>
                <a:cs typeface="Consolas"/>
              </a:rPr>
            </a:br>
            <a:endParaRPr sz="1600">
              <a:latin typeface="Consolas"/>
              <a:cs typeface="Consolas"/>
            </a:endParaRPr>
          </a:p>
          <a:p>
            <a:pPr marL="261850" indent="-261850" algn="l">
              <a:buFont typeface="Arial"/>
              <a:buChar char="•"/>
              <a:defRPr/>
            </a:pPr>
            <a:r>
              <a:rPr sz="1600" b="1" i="0" u="sng">
                <a:solidFill>
                  <a:srgbClr val="000000"/>
                </a:solidFill>
                <a:latin typeface="Consolas"/>
                <a:ea typeface="Consolas"/>
                <a:cs typeface="Consolas"/>
              </a:rPr>
              <a:t>The 'Weakest Link' Component:</a:t>
            </a:r>
            <a:endParaRPr sz="1600">
              <a:latin typeface="Consolas"/>
              <a:cs typeface="Consolas"/>
            </a:endParaRPr>
          </a:p>
          <a:p>
            <a:pPr marL="261850" indent="-261850" algn="l">
              <a:buFont typeface="Arial"/>
              <a:buChar char="–"/>
              <a:defRPr/>
            </a:pPr>
            <a:r>
              <a:rPr sz="1400" b="0" i="0" u="none">
                <a:solidFill>
                  <a:schemeClr val="tx1">
                    <a:lumMod val="65000"/>
                    <a:lumOff val="35000"/>
                  </a:schemeClr>
                </a:solidFill>
                <a:latin typeface="Consolas"/>
                <a:ea typeface="Consolas"/>
                <a:cs typeface="Consolas"/>
              </a:rPr>
              <a:t>Planned obsolescence often results from the failure of a single component, leading to the discarding of the entire product. To counteract this, mitigation strategies include designing for even wear, promoting individual component sales, and reconsidering business models to encourage ownership retention.</a:t>
            </a:r>
            <a:endParaRPr sz="1400">
              <a:latin typeface="Consolas"/>
              <a:ea typeface="Consolas"/>
              <a:cs typeface="Consolas"/>
            </a:endParaRPr>
          </a:p>
          <a:p>
            <a:pPr marL="261850" indent="-261850" algn="l">
              <a:buFont typeface="Arial"/>
              <a:buChar char="–"/>
              <a:defRPr/>
            </a:pPr>
            <a:endParaRPr sz="1600">
              <a:latin typeface="Consolas"/>
              <a:cs typeface="Consolas"/>
            </a:endParaRPr>
          </a:p>
          <a:p>
            <a:pPr marL="261850" indent="-261850" algn="l">
              <a:buFont typeface="Arial"/>
              <a:buChar char="•"/>
              <a:defRPr/>
            </a:pPr>
            <a:r>
              <a:rPr sz="1600" b="1" i="0" u="sng">
                <a:solidFill>
                  <a:srgbClr val="000000"/>
                </a:solidFill>
                <a:latin typeface="Consolas"/>
                <a:ea typeface="Consolas"/>
                <a:cs typeface="Consolas"/>
              </a:rPr>
              <a:t>Fashion Obsolescence:</a:t>
            </a:r>
            <a:endParaRPr sz="1600">
              <a:latin typeface="Consolas"/>
              <a:cs typeface="Consolas"/>
            </a:endParaRPr>
          </a:p>
          <a:p>
            <a:pPr marL="261850" indent="-261850" algn="l">
              <a:buFont typeface="Arial"/>
              <a:buChar char="–"/>
              <a:defRPr/>
            </a:pPr>
            <a:r>
              <a:rPr sz="1400" b="0" i="0" u="none">
                <a:solidFill>
                  <a:schemeClr val="tx1">
                    <a:lumMod val="65000"/>
                    <a:lumOff val="35000"/>
                  </a:schemeClr>
                </a:solidFill>
                <a:latin typeface="Consolas"/>
                <a:ea typeface="Consolas"/>
                <a:cs typeface="Consolas"/>
              </a:rPr>
              <a:t>To combat premature product retirement due to evolving fashion trends, consider refreshing products through cosmetic redesign. This approach provides consumers with a renewed sense of novelty and added value without the need for new material inputs.</a:t>
            </a:r>
            <a:endParaRPr sz="1400">
              <a:latin typeface="Consolas"/>
              <a:ea typeface="Consolas"/>
              <a:cs typeface="Consolas"/>
            </a:endParaRPr>
          </a:p>
          <a:p>
            <a:pPr marL="261850" indent="-261850" algn="l">
              <a:buFont typeface="Arial"/>
              <a:buChar char="–"/>
              <a:defRPr/>
            </a:pPr>
            <a:endParaRPr sz="1600">
              <a:latin typeface="Consolas"/>
              <a:cs typeface="Consolas"/>
            </a:endParaRPr>
          </a:p>
          <a:p>
            <a:pPr marL="261850" indent="-261850" algn="l">
              <a:buFont typeface="Arial"/>
              <a:buChar char="•"/>
              <a:defRPr/>
            </a:pPr>
            <a:r>
              <a:rPr sz="1600" b="1" i="0" u="sng">
                <a:solidFill>
                  <a:srgbClr val="000000"/>
                </a:solidFill>
                <a:latin typeface="Consolas"/>
                <a:ea typeface="Consolas"/>
                <a:cs typeface="Consolas"/>
              </a:rPr>
              <a:t>Economic Obsolescence:</a:t>
            </a:r>
          </a:p>
          <a:p>
            <a:pPr marL="261850" indent="-261850" algn="l">
              <a:buFont typeface="Arial"/>
              <a:buChar char="–"/>
              <a:defRPr/>
            </a:pPr>
            <a:r>
              <a:rPr sz="1400" b="0" i="0" u="none">
                <a:solidFill>
                  <a:schemeClr val="tx1">
                    <a:lumMod val="65000"/>
                    <a:lumOff val="35000"/>
                  </a:schemeClr>
                </a:solidFill>
                <a:latin typeface="Consolas"/>
                <a:ea typeface="Consolas"/>
                <a:cs typeface="Consolas"/>
              </a:rPr>
              <a:t>When the cost of ownership surpasses that of purchasing a new item, economic obsolescence occurs. Mitigation involves designing products for easy disassembly and strategic part replacement. Additionally, creating infrastructure to facilitate the return of products to manufacturers can support the reuse of components and simplify exchanges or upgrades, aligning with technological progress.</a:t>
            </a:r>
            <a:br>
              <a:rPr sz="1200" b="0" i="0" u="none">
                <a:solidFill>
                  <a:srgbClr val="000000"/>
                </a:solidFill>
                <a:latin typeface="Arial"/>
                <a:ea typeface="Arial"/>
                <a:cs typeface="Arial"/>
              </a:rPr>
            </a:br>
            <a:br>
              <a:rPr sz="1600" b="0" i="0" u="none">
                <a:solidFill>
                  <a:srgbClr val="000000"/>
                </a:solidFill>
                <a:latin typeface="Consolas"/>
                <a:ea typeface="Consolas"/>
                <a:cs typeface="Consolas"/>
              </a:rPr>
            </a:br>
            <a:endParaRPr sz="1600">
              <a:latin typeface="Consolas"/>
              <a:cs typeface="Consolas"/>
            </a:endParaRPr>
          </a:p>
        </p:txBody>
      </p:sp>
      <p:pic>
        <p:nvPicPr>
          <p:cNvPr id="1251434095" name="Grafik 1251434094"/>
          <p:cNvPicPr>
            <a:picLocks noChangeAspect="1"/>
          </p:cNvPicPr>
          <p:nvPr/>
        </p:nvPicPr>
        <p:blipFill>
          <a:blip r:embed="rId3"/>
          <a:stretch/>
        </p:blipFill>
        <p:spPr bwMode="auto">
          <a:xfrm>
            <a:off x="8186737" y="1109622"/>
            <a:ext cx="4013007" cy="2941826"/>
          </a:xfrm>
          <a:prstGeom prst="rect">
            <a:avLst/>
          </a:prstGeom>
        </p:spPr>
      </p:pic>
      <p:sp>
        <p:nvSpPr>
          <p:cNvPr id="698943850" name=" 698943849"/>
          <p:cNvSpPr/>
          <p:nvPr/>
        </p:nvSpPr>
        <p:spPr bwMode="auto">
          <a:xfrm>
            <a:off x="8186737" y="4134942"/>
            <a:ext cx="4020207" cy="149387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200" b="1" i="0" u="none">
                <a:solidFill>
                  <a:schemeClr val="bg2">
                    <a:lumMod val="75000"/>
                  </a:schemeClr>
                </a:solidFill>
                <a:latin typeface="Consolas"/>
                <a:ea typeface="Consolas"/>
                <a:cs typeface="Consolas"/>
              </a:rPr>
              <a:t>-Factors driving premature obsolescence</a:t>
            </a:r>
            <a:endParaRPr sz="1200" b="1" i="0" u="none">
              <a:solidFill>
                <a:srgbClr val="595959"/>
              </a:solidFill>
              <a:latin typeface="Consolas"/>
              <a:cs typeface="Consolas"/>
            </a:endParaRPr>
          </a:p>
          <a:p>
            <a:pPr>
              <a:defRPr/>
            </a:pPr>
            <a:endParaRPr sz="1200" b="1">
              <a:latin typeface="Consolas"/>
              <a:cs typeface="Consolas"/>
            </a:endParaRPr>
          </a:p>
          <a:p>
            <a:pPr>
              <a:defRPr/>
            </a:pPr>
            <a:r>
              <a:rPr sz="1200" b="1" i="0" u="none">
                <a:solidFill>
                  <a:schemeClr val="bg2">
                    <a:lumMod val="75000"/>
                  </a:schemeClr>
                </a:solidFill>
                <a:latin typeface="Consolas"/>
                <a:ea typeface="Consolas"/>
                <a:cs typeface="Consolas"/>
              </a:rPr>
              <a:t>-Real limits to circularity </a:t>
            </a:r>
            <a:endParaRPr sz="1200" b="1" i="0" u="none">
              <a:solidFill>
                <a:schemeClr val="bg2">
                  <a:lumMod val="75000"/>
                </a:schemeClr>
              </a:solidFill>
              <a:latin typeface="Consolas"/>
              <a:cs typeface="Consolas"/>
            </a:endParaRPr>
          </a:p>
          <a:p>
            <a:pPr>
              <a:defRPr/>
            </a:pPr>
            <a:endParaRPr sz="1200" b="1" i="0" u="none">
              <a:solidFill>
                <a:srgbClr val="595959"/>
              </a:solidFill>
              <a:latin typeface="Consolas"/>
              <a:cs typeface="Consolas"/>
            </a:endParaRPr>
          </a:p>
          <a:p>
            <a:pPr>
              <a:defRPr/>
            </a:pPr>
            <a:br>
              <a:rPr sz="1100" b="0" i="0" u="none">
                <a:solidFill>
                  <a:schemeClr val="bg2">
                    <a:lumMod val="75000"/>
                  </a:schemeClr>
                </a:solidFill>
                <a:latin typeface="Arial"/>
                <a:ea typeface="Arial"/>
                <a:cs typeface="Arial"/>
              </a:rPr>
            </a:br>
            <a:br>
              <a:rPr sz="1100" b="0" i="0" u="none">
                <a:solidFill>
                  <a:schemeClr val="bg2">
                    <a:lumMod val="75000"/>
                  </a:schemeClr>
                </a:solidFill>
                <a:latin typeface="Consolas"/>
                <a:ea typeface="Consolas"/>
                <a:cs typeface="Consolas"/>
              </a:rPr>
            </a:br>
            <a:br>
              <a:rPr sz="1100" b="0" i="0" u="none">
                <a:solidFill>
                  <a:srgbClr val="595959"/>
                </a:solidFill>
                <a:latin typeface="Arial"/>
                <a:ea typeface="Arial"/>
                <a:cs typeface="Arial"/>
              </a:rPr>
            </a:br>
            <a:endParaRPr sz="1100" b="0" i="0" u="none">
              <a:solidFill>
                <a:srgbClr val="595959"/>
              </a:solidFill>
              <a:latin typeface="Arial"/>
              <a:ea typeface="Arial"/>
              <a:cs typeface="Arial"/>
            </a:endParaRPr>
          </a:p>
        </p:txBody>
      </p:sp>
      <p:sp>
        <p:nvSpPr>
          <p:cNvPr id="1265247730" name="Textfeld 1265247729"/>
          <p:cNvSpPr txBox="1"/>
          <p:nvPr/>
        </p:nvSpPr>
        <p:spPr bwMode="auto">
          <a:xfrm>
            <a:off x="8141736" y="3792006"/>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Ref:11</a:t>
            </a:r>
            <a:endParaRPr sz="1100">
              <a:solidFill>
                <a:schemeClr val="tx1">
                  <a:lumMod val="50000"/>
                  <a:lumOff val="50000"/>
                </a:schemeClr>
              </a:solidFill>
              <a:latin typeface="Consolas"/>
              <a:cs typeface="Consolas"/>
            </a:endParaRPr>
          </a:p>
        </p:txBody>
      </p:sp>
      <p:sp>
        <p:nvSpPr>
          <p:cNvPr id="1728025588" name="Textfeld 1728025587"/>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dirty="0">
                <a:solidFill>
                  <a:schemeClr val="tx1">
                    <a:lumMod val="50000"/>
                    <a:lumOff val="50000"/>
                  </a:schemeClr>
                </a:solidFill>
                <a:latin typeface="Consolas"/>
                <a:ea typeface="Consolas"/>
                <a:cs typeface="Consolas"/>
              </a:rPr>
              <a:t>Image Ref:3</a:t>
            </a:r>
            <a:endParaRPr sz="1100" dirty="0">
              <a:solidFill>
                <a:schemeClr val="tx1">
                  <a:lumMod val="50000"/>
                  <a:lumOff val="50000"/>
                </a:schemeClr>
              </a:solidFill>
              <a:latin typeface="Consolas"/>
              <a:cs typeface="Consolas"/>
            </a:endParaRPr>
          </a:p>
        </p:txBody>
      </p:sp>
      <p:sp>
        <p:nvSpPr>
          <p:cNvPr id="1263542240" name="Textfeld 1263542239"/>
          <p:cNvSpPr txBox="1"/>
          <p:nvPr/>
        </p:nvSpPr>
        <p:spPr bwMode="auto">
          <a:xfrm>
            <a:off x="-7635" y="6108698"/>
            <a:ext cx="8130949" cy="777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de-DE" sz="900" b="0" i="0" u="none" strike="noStrike" cap="none" spc="0">
                <a:solidFill>
                  <a:schemeClr val="bg2">
                    <a:lumMod val="75000"/>
                  </a:schemeClr>
                </a:solidFill>
                <a:latin typeface="Consolas"/>
                <a:ea typeface="Consolas"/>
                <a:cs typeface="Consolas"/>
              </a:rPr>
              <a:t>Ref 3: The limits of linear consumption h</a:t>
            </a:r>
            <a:r>
              <a:rPr lang="de-DE" sz="900" b="0" i="0" strike="noStrike" cap="none" spc="0">
                <a:solidFill>
                  <a:schemeClr val="bg2">
                    <a:lumMod val="75000"/>
                  </a:schemeClr>
                </a:solidFill>
                <a:latin typeface="Consolas"/>
                <a:ea typeface="Consolas"/>
                <a:cs typeface="Consolas"/>
              </a:rPr>
              <a:t>ttps://www.ellenmacarthurfoundation.org/towards-the-circular-economy-vol-1-an-economic-and-business-rationale-for-an</a:t>
            </a:r>
            <a:endParaRPr sz="900" b="0" i="0" u="none" strike="noStrike" cap="none" spc="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Ref 4 : Empowering Sustainable Consumption by Giving Back to Consumers the ‘Right to Repair’</a:t>
            </a:r>
            <a:endParaRPr sz="900" b="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Ricardo J Hernandez 1,2,* , Constanza Miranda 1 and Julian Goñi DILAB School of Engineering, Pontificia Universidad Católica de Chile,</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3535082" name="TextBox 10"/>
          <p:cNvSpPr/>
          <p:nvPr/>
        </p:nvSpPr>
        <p:spPr bwMode="auto">
          <a:xfrm>
            <a:off x="1412217" y="589058"/>
            <a:ext cx="3823419" cy="738664"/>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dirty="0">
                <a:ln>
                  <a:noFill/>
                </a:ln>
                <a:solidFill>
                  <a:schemeClr val="bg2">
                    <a:lumMod val="75000"/>
                  </a:schemeClr>
                </a:solidFill>
                <a:latin typeface="Space Grotesk"/>
                <a:ea typeface="Arial"/>
                <a:cs typeface="Space Grotesk"/>
              </a:rPr>
              <a:t>Planned </a:t>
            </a:r>
            <a:r>
              <a:rPr lang="en-US" sz="2400" b="1" i="0" u="none" strike="noStrike" cap="none" spc="297" dirty="0" err="1">
                <a:ln>
                  <a:noFill/>
                </a:ln>
                <a:solidFill>
                  <a:schemeClr val="bg2">
                    <a:lumMod val="75000"/>
                  </a:schemeClr>
                </a:solidFill>
                <a:latin typeface="Space Grotesk"/>
                <a:ea typeface="Arial"/>
                <a:cs typeface="Space Grotesk"/>
              </a:rPr>
              <a:t>obsolescene</a:t>
            </a:r>
            <a:r>
              <a:rPr lang="en-US" sz="2400" b="1" i="0" u="none" strike="noStrike" cap="none" spc="297" dirty="0">
                <a:ln>
                  <a:noFill/>
                </a:ln>
                <a:solidFill>
                  <a:prstClr val="black">
                    <a:lumMod val="85000"/>
                    <a:lumOff val="15000"/>
                  </a:prstClr>
                </a:solidFill>
                <a:latin typeface="Space Grotesk"/>
                <a:ea typeface="Arial"/>
                <a:cs typeface="Space Grotesk"/>
              </a:rPr>
              <a:t> </a:t>
            </a:r>
            <a:r>
              <a:rPr lang="en-US" sz="2400" b="1" i="0" u="none" strike="noStrike" cap="none" spc="297" dirty="0">
                <a:ln>
                  <a:noFill/>
                </a:ln>
                <a:solidFill>
                  <a:srgbClr val="005BAE"/>
                </a:solidFill>
                <a:latin typeface="Space Grotesk"/>
                <a:ea typeface="Arial"/>
                <a:cs typeface="Space Grotesk"/>
              </a:rPr>
              <a:t>I</a:t>
            </a:r>
            <a:endParaRPr sz="2400" dirty="0"/>
          </a:p>
          <a:p>
            <a:pPr>
              <a:defRPr/>
            </a:pPr>
            <a:endParaRPr dirty="0"/>
          </a:p>
        </p:txBody>
      </p:sp>
      <p:sp>
        <p:nvSpPr>
          <p:cNvPr id="1624119405"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720548499" name="Grafik 1720548498"/>
          <p:cNvPicPr>
            <a:picLocks noChangeAspect="1"/>
          </p:cNvPicPr>
          <p:nvPr/>
        </p:nvPicPr>
        <p:blipFill>
          <a:blip r:embed="rId2"/>
          <a:stretch/>
        </p:blipFill>
        <p:spPr bwMode="auto">
          <a:xfrm>
            <a:off x="9992611" y="5924488"/>
            <a:ext cx="2207133" cy="933507"/>
          </a:xfrm>
          <a:prstGeom prst="rect">
            <a:avLst/>
          </a:prstGeom>
        </p:spPr>
      </p:pic>
      <p:sp>
        <p:nvSpPr>
          <p:cNvPr id="1760511631" name="Textfeld 1760511630"/>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1930366836" name=" 1930366835"/>
          <p:cNvSpPr/>
          <p:nvPr/>
        </p:nvSpPr>
        <p:spPr bwMode="auto">
          <a:xfrm>
            <a:off x="886795" y="1109622"/>
            <a:ext cx="7304981" cy="253019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1850" indent="-261850">
              <a:buFont typeface="Arial"/>
              <a:buChar char="•"/>
              <a:defRPr/>
            </a:pPr>
            <a:r>
              <a:rPr sz="1600" b="1" i="0" u="sng" dirty="0">
                <a:solidFill>
                  <a:srgbClr val="000000"/>
                </a:solidFill>
                <a:latin typeface="Consolas"/>
                <a:ea typeface="Consolas"/>
                <a:cs typeface="Consolas"/>
              </a:rPr>
              <a:t>To tackle Plan</a:t>
            </a:r>
            <a:r>
              <a:rPr lang="de-DE" sz="1600" b="1" i="0" u="sng" dirty="0" err="1">
                <a:solidFill>
                  <a:srgbClr val="000000"/>
                </a:solidFill>
                <a:latin typeface="Consolas"/>
                <a:ea typeface="Consolas"/>
                <a:cs typeface="Consolas"/>
              </a:rPr>
              <a:t>ned</a:t>
            </a:r>
            <a:r>
              <a:rPr sz="1600" b="1" i="0" u="sng" dirty="0">
                <a:solidFill>
                  <a:srgbClr val="000000"/>
                </a:solidFill>
                <a:latin typeface="Consolas"/>
                <a:ea typeface="Consolas"/>
                <a:cs typeface="Consolas"/>
              </a:rPr>
              <a:t> Obsolescence </a:t>
            </a:r>
            <a:br>
              <a:rPr sz="1600" b="1" i="0" u="sng" dirty="0">
                <a:solidFill>
                  <a:srgbClr val="000000"/>
                </a:solidFill>
                <a:latin typeface="Consolas"/>
                <a:ea typeface="Consolas"/>
                <a:cs typeface="Consolas"/>
              </a:rPr>
            </a:br>
            <a:endParaRPr sz="1600" dirty="0">
              <a:latin typeface="Consolas"/>
              <a:cs typeface="Consolas"/>
            </a:endParaRPr>
          </a:p>
          <a:p>
            <a:pPr marL="261850" indent="-261850" algn="l">
              <a:buFont typeface="Arial"/>
              <a:buChar char="–"/>
              <a:defRPr/>
            </a:pPr>
            <a:r>
              <a:rPr sz="1400" b="0" i="0" u="none" dirty="0">
                <a:solidFill>
                  <a:schemeClr val="tx1">
                    <a:lumMod val="65000"/>
                    <a:lumOff val="35000"/>
                  </a:schemeClr>
                </a:solidFill>
                <a:latin typeface="Consolas"/>
                <a:ea typeface="Consolas"/>
                <a:cs typeface="Consolas"/>
              </a:rPr>
              <a:t>Addressing Plan Obsolescence requires a multifaceted approach, encompassing technical, fashion-related, economic, and regulatory considerations. By emphasizing even wear in design, refreshing products cosmetically, and implementing strategies for disassembly and part replacement, the transition towards a more circular and sustainable product lifecycle becomes feasible.</a:t>
            </a:r>
            <a:br>
              <a:rPr sz="1300" b="0" i="0" u="none" dirty="0">
                <a:solidFill>
                  <a:srgbClr val="000000"/>
                </a:solidFill>
                <a:latin typeface="Arial"/>
                <a:ea typeface="Arial"/>
                <a:cs typeface="Arial"/>
              </a:rPr>
            </a:br>
            <a:br>
              <a:rPr sz="1200" b="0" i="0" u="none" dirty="0">
                <a:solidFill>
                  <a:srgbClr val="000000"/>
                </a:solidFill>
                <a:latin typeface="Arial"/>
                <a:ea typeface="Arial"/>
                <a:cs typeface="Arial"/>
              </a:rPr>
            </a:br>
            <a:br>
              <a:rPr sz="1600" b="0" i="0" u="none" dirty="0">
                <a:solidFill>
                  <a:srgbClr val="000000"/>
                </a:solidFill>
                <a:latin typeface="Consolas"/>
                <a:ea typeface="Consolas"/>
                <a:cs typeface="Consolas"/>
              </a:rPr>
            </a:br>
            <a:endParaRPr sz="1600" dirty="0">
              <a:latin typeface="Consolas"/>
              <a:cs typeface="Consolas"/>
            </a:endParaRPr>
          </a:p>
        </p:txBody>
      </p:sp>
      <p:pic>
        <p:nvPicPr>
          <p:cNvPr id="1817633054" name="Grafik 1817633053"/>
          <p:cNvPicPr>
            <a:picLocks noChangeAspect="1"/>
          </p:cNvPicPr>
          <p:nvPr/>
        </p:nvPicPr>
        <p:blipFill>
          <a:blip r:embed="rId3"/>
          <a:stretch/>
        </p:blipFill>
        <p:spPr bwMode="auto">
          <a:xfrm>
            <a:off x="8186737" y="1109622"/>
            <a:ext cx="4013007" cy="2941826"/>
          </a:xfrm>
          <a:prstGeom prst="rect">
            <a:avLst/>
          </a:prstGeom>
        </p:spPr>
      </p:pic>
      <p:sp>
        <p:nvSpPr>
          <p:cNvPr id="1730986597" name=" 1730986596"/>
          <p:cNvSpPr/>
          <p:nvPr/>
        </p:nvSpPr>
        <p:spPr bwMode="auto">
          <a:xfrm>
            <a:off x="8186737" y="4134942"/>
            <a:ext cx="4017687" cy="189011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a:lnSpc>
                <a:spcPct val="100000"/>
              </a:lnSpc>
              <a:spcBef>
                <a:spcPts val="0"/>
              </a:spcBef>
              <a:spcAft>
                <a:spcPts val="0"/>
              </a:spcAft>
              <a:defRPr lang="de-DE" sz="1800" b="0" i="0" u="none" strike="noStrike" cap="none" spc="0">
                <a:solidFill>
                  <a:srgbClr val="000000"/>
                </a:solidFill>
                <a:latin typeface="Calibri"/>
                <a:ea typeface="Arial"/>
                <a:cs typeface="Arial"/>
              </a:defRPr>
            </a:pPr>
            <a:r>
              <a:rPr lang="de-DE" sz="1200" b="1" i="0" u="none" strike="noStrike" cap="none" spc="0">
                <a:solidFill>
                  <a:srgbClr val="AEABAB"/>
                </a:solidFill>
                <a:latin typeface="Consolas"/>
                <a:ea typeface="Consolas"/>
                <a:cs typeface="Consolas"/>
              </a:rPr>
              <a:t>-Factors driving premature obsolescence</a:t>
            </a:r>
            <a:endParaRPr sz="1200" b="1" i="0" u="none">
              <a:solidFill>
                <a:srgbClr val="595959"/>
              </a:solidFill>
              <a:latin typeface="Consolas"/>
              <a:cs typeface="Consolas"/>
            </a:endParaRPr>
          </a:p>
          <a:p>
            <a:pPr marL="0" marR="0" lvl="0" indent="0" algn="l" defTabSz="914400">
              <a:lnSpc>
                <a:spcPct val="100000"/>
              </a:lnSpc>
              <a:spcBef>
                <a:spcPts val="0"/>
              </a:spcBef>
              <a:spcAft>
                <a:spcPts val="0"/>
              </a:spcAft>
              <a:defRPr lang="de-DE" sz="1800" b="0" i="0" u="none" strike="noStrike" cap="none" spc="0">
                <a:solidFill>
                  <a:srgbClr val="000000"/>
                </a:solidFill>
                <a:latin typeface="Calibri"/>
                <a:ea typeface="Arial"/>
                <a:cs typeface="Arial"/>
              </a:defRPr>
            </a:pPr>
            <a:endParaRPr sz="1200" b="1">
              <a:latin typeface="Consolas"/>
              <a:cs typeface="Consolas"/>
            </a:endParaRPr>
          </a:p>
          <a:p>
            <a:pPr marL="0" marR="0" lvl="0" indent="0" algn="l" defTabSz="914400">
              <a:lnSpc>
                <a:spcPct val="100000"/>
              </a:lnSpc>
              <a:spcBef>
                <a:spcPts val="0"/>
              </a:spcBef>
              <a:spcAft>
                <a:spcPts val="0"/>
              </a:spcAft>
              <a:defRPr lang="de-DE" sz="1800" b="0" i="0" u="none" strike="noStrike" cap="none" spc="0">
                <a:solidFill>
                  <a:srgbClr val="000000"/>
                </a:solidFill>
                <a:latin typeface="Calibri"/>
                <a:ea typeface="Arial"/>
                <a:cs typeface="Arial"/>
              </a:defRPr>
            </a:pPr>
            <a:r>
              <a:rPr lang="de-DE" sz="1200" b="1" i="0" u="none" strike="noStrike" cap="none" spc="0">
                <a:solidFill>
                  <a:srgbClr val="AEABAB"/>
                </a:solidFill>
                <a:latin typeface="Consolas"/>
                <a:ea typeface="Consolas"/>
                <a:cs typeface="Consolas"/>
              </a:rPr>
              <a:t>-Real limits to circularity </a:t>
            </a:r>
            <a:endParaRPr sz="1200" b="1" i="0" u="none">
              <a:solidFill>
                <a:schemeClr val="bg2">
                  <a:lumMod val="75000"/>
                </a:schemeClr>
              </a:solidFill>
              <a:latin typeface="Consolas"/>
              <a:cs typeface="Consolas"/>
            </a:endParaRPr>
          </a:p>
          <a:p>
            <a:pPr marL="0" marR="0" lvl="0" indent="0" algn="l" defTabSz="914400">
              <a:lnSpc>
                <a:spcPct val="100000"/>
              </a:lnSpc>
              <a:spcBef>
                <a:spcPts val="0"/>
              </a:spcBef>
              <a:spcAft>
                <a:spcPts val="0"/>
              </a:spcAft>
              <a:defRPr lang="de-DE" sz="1800" b="0" i="0" u="none" strike="noStrike" cap="none" spc="0">
                <a:solidFill>
                  <a:srgbClr val="000000"/>
                </a:solidFill>
                <a:latin typeface="Calibri"/>
                <a:ea typeface="Arial"/>
                <a:cs typeface="Arial"/>
              </a:defRPr>
            </a:pPr>
            <a:endParaRPr sz="1200" b="1" i="0" u="none">
              <a:solidFill>
                <a:srgbClr val="595959"/>
              </a:solidFill>
              <a:latin typeface="Consolas"/>
              <a:cs typeface="Consolas"/>
            </a:endParaRPr>
          </a:p>
          <a:p>
            <a:pPr marL="0" marR="0" lvl="0" indent="0" algn="l" defTabSz="914400">
              <a:lnSpc>
                <a:spcPct val="100000"/>
              </a:lnSpc>
              <a:spcBef>
                <a:spcPts val="0"/>
              </a:spcBef>
              <a:spcAft>
                <a:spcPts val="0"/>
              </a:spcAft>
              <a:defRPr lang="de-DE" sz="1800" b="0" i="0" u="none" strike="noStrike" cap="none" spc="0">
                <a:solidFill>
                  <a:srgbClr val="000000"/>
                </a:solidFill>
                <a:latin typeface="Calibri"/>
                <a:ea typeface="Arial"/>
                <a:cs typeface="Arial"/>
              </a:defRPr>
            </a:pPr>
            <a:r>
              <a:rPr lang="de-DE" sz="1200" b="1" i="0" u="none" strike="noStrike" cap="none" spc="0">
                <a:solidFill>
                  <a:srgbClr val="AEABAB"/>
                </a:solidFill>
                <a:latin typeface="Consolas"/>
                <a:ea typeface="Consolas"/>
                <a:cs typeface="Consolas"/>
              </a:rPr>
              <a:t>-Mitigating premature obsolescence </a:t>
            </a:r>
            <a:endParaRPr sz="1200" b="1">
              <a:solidFill>
                <a:schemeClr val="bg2">
                  <a:lumMod val="75000"/>
                </a:schemeClr>
              </a:solidFill>
              <a:latin typeface="Consolas"/>
              <a:cs typeface="Consolas"/>
            </a:endParaRPr>
          </a:p>
          <a:p>
            <a:pPr marL="0" marR="0" lvl="0" indent="0" algn="l" defTabSz="914400">
              <a:lnSpc>
                <a:spcPct val="100000"/>
              </a:lnSpc>
              <a:spcBef>
                <a:spcPts val="0"/>
              </a:spcBef>
              <a:spcAft>
                <a:spcPts val="0"/>
              </a:spcAft>
              <a:defRPr lang="de-DE" sz="1800" b="0" i="0" u="none" strike="noStrike" cap="none" spc="0">
                <a:solidFill>
                  <a:srgbClr val="000000"/>
                </a:solidFill>
                <a:latin typeface="Calibri"/>
                <a:ea typeface="Arial"/>
                <a:cs typeface="Arial"/>
              </a:defRPr>
            </a:pPr>
            <a:r>
              <a:rPr lang="de-DE" sz="1200" b="1" i="0" u="none" strike="noStrike" cap="none" spc="0">
                <a:solidFill>
                  <a:srgbClr val="AEABAB"/>
                </a:solidFill>
                <a:latin typeface="Consolas"/>
                <a:ea typeface="Consolas"/>
                <a:cs typeface="Consolas"/>
              </a:rPr>
              <a:t>  .The “weakest link” Component</a:t>
            </a:r>
            <a:endParaRPr sz="1200" b="1">
              <a:solidFill>
                <a:schemeClr val="bg2">
                  <a:lumMod val="75000"/>
                </a:schemeClr>
              </a:solidFill>
              <a:latin typeface="Consolas"/>
              <a:cs typeface="Consolas"/>
            </a:endParaRPr>
          </a:p>
          <a:p>
            <a:pPr marL="0" marR="0" lvl="0" indent="0" algn="l" defTabSz="914400">
              <a:lnSpc>
                <a:spcPct val="100000"/>
              </a:lnSpc>
              <a:spcBef>
                <a:spcPts val="0"/>
              </a:spcBef>
              <a:spcAft>
                <a:spcPts val="0"/>
              </a:spcAft>
              <a:defRPr lang="de-DE" sz="1800" b="0" i="0" u="none" strike="noStrike" cap="none" spc="0">
                <a:solidFill>
                  <a:srgbClr val="000000"/>
                </a:solidFill>
                <a:latin typeface="Calibri"/>
                <a:ea typeface="Arial"/>
                <a:cs typeface="Arial"/>
              </a:defRPr>
            </a:pPr>
            <a:r>
              <a:rPr lang="de-DE" sz="1200" b="1" i="0" u="none" strike="noStrike" cap="none" spc="0">
                <a:solidFill>
                  <a:srgbClr val="AEABAB"/>
                </a:solidFill>
                <a:latin typeface="Consolas"/>
                <a:ea typeface="Consolas"/>
                <a:cs typeface="Consolas"/>
              </a:rPr>
              <a:t>  .Fashion Obsolescence</a:t>
            </a:r>
            <a:endParaRPr sz="1200" b="1">
              <a:solidFill>
                <a:schemeClr val="bg2">
                  <a:lumMod val="75000"/>
                </a:schemeClr>
              </a:solidFill>
              <a:latin typeface="Consolas"/>
              <a:cs typeface="Consolas"/>
            </a:endParaRPr>
          </a:p>
          <a:p>
            <a:pPr>
              <a:defRPr/>
            </a:pPr>
            <a:r>
              <a:rPr lang="de-DE" sz="1200" b="1" i="0" u="none" strike="noStrike" cap="none" spc="0">
                <a:solidFill>
                  <a:srgbClr val="AEABAB"/>
                </a:solidFill>
                <a:latin typeface="Consolas"/>
                <a:ea typeface="Consolas"/>
                <a:cs typeface="Consolas"/>
              </a:rPr>
              <a:t>  .Economic Obsolescence</a:t>
            </a:r>
            <a:br>
              <a:rPr sz="1100" b="0" i="0" u="none">
                <a:solidFill>
                  <a:schemeClr val="bg2">
                    <a:lumMod val="75000"/>
                  </a:schemeClr>
                </a:solidFill>
                <a:latin typeface="Consolas"/>
                <a:ea typeface="Consolas"/>
                <a:cs typeface="Consolas"/>
              </a:rPr>
            </a:br>
            <a:br>
              <a:rPr sz="1100" b="0" i="0" u="none">
                <a:solidFill>
                  <a:srgbClr val="595959"/>
                </a:solidFill>
                <a:latin typeface="Arial"/>
                <a:ea typeface="Arial"/>
                <a:cs typeface="Arial"/>
              </a:rPr>
            </a:br>
            <a:endParaRPr sz="1100" b="0" i="0" u="none">
              <a:solidFill>
                <a:srgbClr val="595959"/>
              </a:solidFill>
              <a:latin typeface="Arial"/>
              <a:ea typeface="Arial"/>
              <a:cs typeface="Arial"/>
            </a:endParaRPr>
          </a:p>
        </p:txBody>
      </p:sp>
      <p:sp>
        <p:nvSpPr>
          <p:cNvPr id="1509613781" name="Textfeld 1509613780"/>
          <p:cNvSpPr txBox="1"/>
          <p:nvPr/>
        </p:nvSpPr>
        <p:spPr bwMode="auto">
          <a:xfrm>
            <a:off x="8141736" y="3792006"/>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Ref:11</a:t>
            </a:r>
            <a:endParaRPr sz="1100">
              <a:solidFill>
                <a:schemeClr val="tx1">
                  <a:lumMod val="50000"/>
                  <a:lumOff val="50000"/>
                </a:schemeClr>
              </a:solidFill>
              <a:latin typeface="Consolas"/>
              <a:cs typeface="Consolas"/>
            </a:endParaRPr>
          </a:p>
        </p:txBody>
      </p:sp>
      <p:sp>
        <p:nvSpPr>
          <p:cNvPr id="1823157048" name="Textfeld 1823157047"/>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694095748" name="Textfeld 694095747"/>
          <p:cNvSpPr txBox="1"/>
          <p:nvPr/>
        </p:nvSpPr>
        <p:spPr bwMode="auto">
          <a:xfrm>
            <a:off x="-7635" y="6108698"/>
            <a:ext cx="8130949" cy="777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de-DE" sz="900" b="0" i="0" u="none" strike="noStrike" cap="none" spc="0">
                <a:solidFill>
                  <a:schemeClr val="bg2">
                    <a:lumMod val="75000"/>
                  </a:schemeClr>
                </a:solidFill>
                <a:latin typeface="Consolas"/>
                <a:ea typeface="Consolas"/>
                <a:cs typeface="Consolas"/>
              </a:rPr>
              <a:t>Ref 3: The limits of linear consumption h</a:t>
            </a:r>
            <a:r>
              <a:rPr lang="de-DE" sz="900" b="0" i="0" strike="noStrike" cap="none" spc="0">
                <a:solidFill>
                  <a:schemeClr val="bg2">
                    <a:lumMod val="75000"/>
                  </a:schemeClr>
                </a:solidFill>
                <a:latin typeface="Consolas"/>
                <a:ea typeface="Consolas"/>
                <a:cs typeface="Consolas"/>
              </a:rPr>
              <a:t>ttps://www.ellenmacarthurfoundation.org/towards-the-circular-economy-vol-1-an-economic-and-business-rationale-for-an</a:t>
            </a:r>
            <a:endParaRPr sz="900" b="0" i="0" u="none" strike="noStrike" cap="none" spc="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Ref 4 : Empowering Sustainable Consumption by Giving Back to Consumers the ‘Right to Repair’</a:t>
            </a:r>
            <a:endParaRPr sz="900" b="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Ricardo J Hernandez 1,2,* , Constanza Miranda 1 and Julian Goñi DILAB School of Engineering, Pontificia Universidad Católica de Chile,</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Foliennummernplatzhalter 1"/>
          <p:cNvSpPr txBox="1"/>
          <p:nvPr/>
        </p:nvSpPr>
        <p:spPr bwMode="auto">
          <a:xfrm>
            <a:off x="0" y="0"/>
            <a:ext cx="0" cy="0"/>
          </a:xfrm>
        </p:spPr>
        <p:txBody>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en-US"/>
          </a:p>
          <a:p>
            <a:pPr>
              <a:defRPr/>
            </a:pPr>
            <a:endParaRPr lang="en-US"/>
          </a:p>
        </p:txBody>
      </p:sp>
      <p:sp>
        <p:nvSpPr>
          <p:cNvPr id="10" name="TextBox 10"/>
          <p:cNvSpPr/>
          <p:nvPr/>
        </p:nvSpPr>
        <p:spPr bwMode="auto">
          <a:xfrm>
            <a:off x="1412217" y="589060"/>
            <a:ext cx="4914226" cy="45755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300">
                <a:ln>
                  <a:noFill/>
                </a:ln>
                <a:solidFill>
                  <a:prstClr val="black">
                    <a:lumMod val="85000"/>
                    <a:lumOff val="15000"/>
                  </a:prstClr>
                </a:solidFill>
                <a:latin typeface="Consolas"/>
                <a:ea typeface="Consolas"/>
                <a:cs typeface="Consolas"/>
              </a:rPr>
              <a:t>From Linear to </a:t>
            </a:r>
            <a:r>
              <a:rPr lang="en-US" sz="2400" b="1" i="0" u="none" strike="noStrike" cap="none" spc="299">
                <a:ln>
                  <a:noFill/>
                </a:ln>
                <a:solidFill>
                  <a:schemeClr val="accent1"/>
                </a:solidFill>
                <a:latin typeface="Consolas"/>
                <a:ea typeface="Consolas"/>
                <a:cs typeface="Consolas"/>
              </a:rPr>
              <a:t>Circular </a:t>
            </a:r>
            <a:endParaRPr sz="2400" b="1" u="none">
              <a:latin typeface="Consolas"/>
              <a:cs typeface="Consolas"/>
            </a:endParaRPr>
          </a:p>
        </p:txBody>
      </p:sp>
      <p:sp>
        <p:nvSpPr>
          <p:cNvPr id="13" name="Rectangle 22"/>
          <p:cNvSpPr/>
          <p:nvPr/>
        </p:nvSpPr>
        <p:spPr bwMode="auto">
          <a:xfrm>
            <a:off x="-7640" y="720352"/>
            <a:ext cx="1184235"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3" name="Textfeld 2"/>
          <p:cNvSpPr txBox="1"/>
          <p:nvPr/>
        </p:nvSpPr>
        <p:spPr bwMode="auto">
          <a:xfrm>
            <a:off x="1412217" y="1374871"/>
            <a:ext cx="6939065" cy="4724759"/>
          </a:xfrm>
          <a:prstGeom prst="rect">
            <a:avLst/>
          </a:prstGeom>
          <a:noFill/>
        </p:spPr>
        <p:txBody>
          <a:bodyPr wrap="square" rtlCol="0">
            <a:spAutoFit/>
          </a:bodyPr>
          <a:lstStyle/>
          <a:p>
            <a:pPr marL="206777" indent="-206777">
              <a:buFont typeface="Arial"/>
              <a:buChar char="•"/>
              <a:defRPr/>
            </a:pPr>
            <a:r>
              <a:rPr lang="en-GB" sz="1600" b="0" i="0" u="none" dirty="0">
                <a:solidFill>
                  <a:schemeClr val="tx1"/>
                </a:solidFill>
                <a:latin typeface="Consolas"/>
                <a:ea typeface="Consolas"/>
                <a:cs typeface="Consolas"/>
              </a:rPr>
              <a:t>Circular</a:t>
            </a:r>
            <a:r>
              <a:rPr lang="en-GB" sz="1600" b="0" i="0" u="none" dirty="0">
                <a:solidFill>
                  <a:srgbClr val="595959"/>
                </a:solidFill>
                <a:latin typeface="Consolas"/>
                <a:ea typeface="Consolas"/>
                <a:cs typeface="Consolas"/>
              </a:rPr>
              <a:t> economy </a:t>
            </a:r>
            <a:endParaRPr sz="1600" dirty="0">
              <a:latin typeface="Consolas"/>
              <a:cs typeface="Consolas"/>
            </a:endParaRPr>
          </a:p>
          <a:p>
            <a:pPr marL="283879" indent="-283879">
              <a:buFont typeface="Arial"/>
              <a:buChar char="•"/>
              <a:defRPr/>
            </a:pPr>
            <a:r>
              <a:rPr sz="1600" b="0" i="0" u="none" dirty="0">
                <a:solidFill>
                  <a:srgbClr val="595959"/>
                </a:solidFill>
                <a:latin typeface="Consolas"/>
                <a:ea typeface="Consolas"/>
                <a:cs typeface="Consolas"/>
              </a:rPr>
              <a:t>Linear economy </a:t>
            </a:r>
            <a:endParaRPr sz="1600" dirty="0">
              <a:latin typeface="Consolas"/>
              <a:cs typeface="Consolas"/>
            </a:endParaRPr>
          </a:p>
          <a:p>
            <a:pPr marL="283879" indent="-283879">
              <a:buFont typeface="Arial"/>
              <a:buChar char="•"/>
              <a:defRPr/>
            </a:pPr>
            <a:r>
              <a:rPr sz="1600" b="0" i="0" u="none" dirty="0">
                <a:solidFill>
                  <a:srgbClr val="595959"/>
                </a:solidFill>
                <a:latin typeface="Consolas"/>
                <a:ea typeface="Consolas"/>
                <a:cs typeface="Consolas"/>
              </a:rPr>
              <a:t>Pros and Cons of Linear and Circular Economy </a:t>
            </a:r>
          </a:p>
          <a:p>
            <a:pPr marL="283878" indent="-283878">
              <a:buFont typeface="Arial"/>
              <a:buChar char="•"/>
              <a:defRPr/>
            </a:pPr>
            <a:endParaRPr sz="1600" dirty="0">
              <a:latin typeface="Consolas"/>
              <a:cs typeface="Consolas"/>
            </a:endParaRPr>
          </a:p>
          <a:p>
            <a:pPr>
              <a:defRPr/>
            </a:pPr>
            <a:r>
              <a:rPr sz="1600" b="0" i="0" u="none" dirty="0">
                <a:solidFill>
                  <a:srgbClr val="595959"/>
                </a:solidFill>
                <a:latin typeface="Consolas"/>
                <a:ea typeface="Consolas"/>
                <a:cs typeface="Consolas"/>
              </a:rPr>
              <a:t>—----------------------------------------------</a:t>
            </a:r>
          </a:p>
          <a:p>
            <a:pPr>
              <a:defRPr/>
            </a:pPr>
            <a:endParaRPr sz="1600" dirty="0">
              <a:latin typeface="Consolas"/>
              <a:cs typeface="Consolas"/>
            </a:endParaRPr>
          </a:p>
          <a:p>
            <a:pPr marL="283879" indent="-283879">
              <a:buFont typeface="Arial"/>
              <a:buChar char="•"/>
              <a:defRPr/>
            </a:pPr>
            <a:r>
              <a:rPr sz="1600" b="0" i="0" u="none" dirty="0">
                <a:solidFill>
                  <a:srgbClr val="595959"/>
                </a:solidFill>
                <a:latin typeface="Consolas"/>
                <a:ea typeface="Consolas"/>
                <a:cs typeface="Consolas"/>
              </a:rPr>
              <a:t>Plan</a:t>
            </a:r>
            <a:r>
              <a:rPr lang="de-DE" sz="1600" b="0" i="0" u="none" dirty="0" err="1">
                <a:solidFill>
                  <a:srgbClr val="595959"/>
                </a:solidFill>
                <a:latin typeface="Consolas"/>
                <a:ea typeface="Consolas"/>
                <a:cs typeface="Consolas"/>
              </a:rPr>
              <a:t>ned</a:t>
            </a:r>
            <a:r>
              <a:rPr sz="1600" b="0" i="0" u="none" dirty="0">
                <a:solidFill>
                  <a:srgbClr val="595959"/>
                </a:solidFill>
                <a:latin typeface="Consolas"/>
                <a:ea typeface="Consolas"/>
                <a:cs typeface="Consolas"/>
              </a:rPr>
              <a:t> obsolescence </a:t>
            </a:r>
            <a:endParaRPr sz="1600" dirty="0">
              <a:latin typeface="Consolas"/>
              <a:cs typeface="Consolas"/>
            </a:endParaRPr>
          </a:p>
          <a:p>
            <a:pPr marL="283879" indent="-283879">
              <a:buFont typeface="Arial"/>
              <a:buChar char="•"/>
              <a:defRPr/>
            </a:pPr>
            <a:r>
              <a:rPr sz="1600" b="0" i="0" u="none" dirty="0">
                <a:solidFill>
                  <a:srgbClr val="595959"/>
                </a:solidFill>
                <a:latin typeface="Consolas"/>
                <a:ea typeface="Consolas"/>
                <a:cs typeface="Consolas"/>
              </a:rPr>
              <a:t>Right to Repair</a:t>
            </a:r>
            <a:endParaRPr sz="1600" dirty="0">
              <a:latin typeface="Consolas"/>
              <a:cs typeface="Consolas"/>
            </a:endParaRPr>
          </a:p>
          <a:p>
            <a:pPr marL="283879" indent="-283879">
              <a:buFont typeface="Arial"/>
              <a:buChar char="•"/>
              <a:defRPr/>
            </a:pPr>
            <a:r>
              <a:rPr sz="1600" b="0" i="0" u="none" dirty="0">
                <a:solidFill>
                  <a:srgbClr val="595959"/>
                </a:solidFill>
                <a:latin typeface="Consolas"/>
                <a:ea typeface="Consolas"/>
                <a:cs typeface="Consolas"/>
              </a:rPr>
              <a:t>Circular raw materials</a:t>
            </a:r>
          </a:p>
          <a:p>
            <a:pPr>
              <a:defRPr/>
            </a:pPr>
            <a:r>
              <a:rPr sz="1600" b="0" i="0" u="none" dirty="0">
                <a:solidFill>
                  <a:srgbClr val="595959"/>
                </a:solidFill>
                <a:latin typeface="Consolas"/>
                <a:ea typeface="Consolas"/>
                <a:cs typeface="Consolas"/>
              </a:rPr>
              <a:t> </a:t>
            </a:r>
            <a:endParaRPr sz="1600" dirty="0">
              <a:latin typeface="Consolas"/>
              <a:cs typeface="Consolas"/>
            </a:endParaRPr>
          </a:p>
          <a:p>
            <a:pPr>
              <a:defRPr/>
            </a:pPr>
            <a:r>
              <a:rPr sz="1600" b="0" i="0" u="none" dirty="0">
                <a:solidFill>
                  <a:srgbClr val="595959"/>
                </a:solidFill>
                <a:latin typeface="Consolas"/>
                <a:ea typeface="Consolas"/>
                <a:cs typeface="Consolas"/>
              </a:rPr>
              <a:t>—-----------------------------------------------</a:t>
            </a:r>
          </a:p>
          <a:p>
            <a:pPr>
              <a:defRPr/>
            </a:pPr>
            <a:endParaRPr sz="1600" dirty="0">
              <a:latin typeface="Consolas"/>
              <a:cs typeface="Consolas"/>
            </a:endParaRPr>
          </a:p>
          <a:p>
            <a:pPr marL="283879" indent="-283879">
              <a:buFont typeface="Arial"/>
              <a:buChar char="•"/>
              <a:defRPr/>
            </a:pPr>
            <a:r>
              <a:rPr sz="1600" b="0" i="0" u="none" dirty="0">
                <a:solidFill>
                  <a:srgbClr val="595959"/>
                </a:solidFill>
                <a:latin typeface="Consolas"/>
                <a:ea typeface="Consolas"/>
                <a:cs typeface="Consolas"/>
              </a:rPr>
              <a:t>Circular design </a:t>
            </a:r>
            <a:endParaRPr sz="1600" dirty="0">
              <a:latin typeface="Consolas"/>
              <a:cs typeface="Consolas"/>
            </a:endParaRPr>
          </a:p>
          <a:p>
            <a:pPr marL="283879" indent="-283879">
              <a:buFont typeface="Arial"/>
              <a:buChar char="•"/>
              <a:defRPr/>
            </a:pPr>
            <a:r>
              <a:rPr sz="1600" b="0" i="0" u="none" dirty="0">
                <a:solidFill>
                  <a:srgbClr val="595959"/>
                </a:solidFill>
                <a:latin typeface="Consolas"/>
                <a:ea typeface="Consolas"/>
                <a:cs typeface="Consolas"/>
              </a:rPr>
              <a:t>Circularity and sustainability</a:t>
            </a:r>
          </a:p>
          <a:p>
            <a:pPr>
              <a:defRPr/>
            </a:pPr>
            <a:r>
              <a:rPr sz="1600" b="0" i="0" u="none" dirty="0">
                <a:solidFill>
                  <a:srgbClr val="595959"/>
                </a:solidFill>
                <a:latin typeface="Consolas"/>
                <a:ea typeface="Consolas"/>
                <a:cs typeface="Consolas"/>
              </a:rPr>
              <a:t> </a:t>
            </a:r>
            <a:endParaRPr sz="1600" dirty="0">
              <a:latin typeface="Consolas"/>
              <a:cs typeface="Consolas"/>
            </a:endParaRPr>
          </a:p>
          <a:p>
            <a:pPr>
              <a:defRPr/>
            </a:pPr>
            <a:r>
              <a:rPr sz="1600" b="0" i="0" u="none" dirty="0">
                <a:solidFill>
                  <a:srgbClr val="595959"/>
                </a:solidFill>
                <a:latin typeface="Consolas"/>
                <a:ea typeface="Consolas"/>
                <a:cs typeface="Consolas"/>
              </a:rPr>
              <a:t>—-----------------------------------------------</a:t>
            </a:r>
          </a:p>
          <a:p>
            <a:pPr>
              <a:defRPr/>
            </a:pPr>
            <a:endParaRPr sz="1600" dirty="0">
              <a:latin typeface="Consolas"/>
              <a:cs typeface="Consolas"/>
            </a:endParaRPr>
          </a:p>
          <a:p>
            <a:pPr marL="283879" indent="-283879">
              <a:buFont typeface="Arial"/>
              <a:buChar char="•"/>
              <a:defRPr/>
            </a:pPr>
            <a:r>
              <a:rPr sz="1600" b="0" i="0" u="none" dirty="0">
                <a:solidFill>
                  <a:srgbClr val="595959"/>
                </a:solidFill>
                <a:latin typeface="Consolas"/>
                <a:ea typeface="Consolas"/>
                <a:cs typeface="Consolas"/>
              </a:rPr>
              <a:t>Cases Studies</a:t>
            </a:r>
          </a:p>
          <a:p>
            <a:pPr marL="283879" indent="-283879">
              <a:buFont typeface="Arial"/>
              <a:buChar char="•"/>
              <a:defRPr/>
            </a:pPr>
            <a:r>
              <a:rPr sz="1600" b="0" i="0" u="none" dirty="0" err="1">
                <a:solidFill>
                  <a:srgbClr val="595959"/>
                </a:solidFill>
                <a:latin typeface="Consolas"/>
                <a:ea typeface="Consolas"/>
                <a:cs typeface="Consolas"/>
              </a:rPr>
              <a:t>Bibliografie</a:t>
            </a:r>
            <a:r>
              <a:rPr sz="1600" b="0" i="0" u="none" dirty="0">
                <a:solidFill>
                  <a:srgbClr val="595959"/>
                </a:solidFill>
                <a:latin typeface="Consolas"/>
                <a:ea typeface="Consolas"/>
                <a:cs typeface="Consolas"/>
              </a:rPr>
              <a:t> </a:t>
            </a:r>
            <a:endParaRPr dirty="0"/>
          </a:p>
        </p:txBody>
      </p:sp>
      <p:sp>
        <p:nvSpPr>
          <p:cNvPr id="910806251" name=" 910806250"/>
          <p:cNvSpPr/>
          <p:nvPr/>
        </p:nvSpPr>
        <p:spPr bwMode="auto">
          <a:xfrm>
            <a:off x="5968559" y="3345179"/>
            <a:ext cx="255240" cy="25943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100" b="0" i="0" u="none">
                <a:solidFill>
                  <a:srgbClr val="000000"/>
                </a:solidFill>
                <a:latin typeface="Times New Roman"/>
                <a:ea typeface="Times New Roman"/>
                <a:cs typeface="Times New Roman"/>
              </a:rPr>
              <a:t>​​</a:t>
            </a:r>
            <a:endParaRPr/>
          </a:p>
        </p:txBody>
      </p:sp>
      <p:pic>
        <p:nvPicPr>
          <p:cNvPr id="1810137144" name="Grafik 1810137143"/>
          <p:cNvPicPr>
            <a:picLocks noChangeAspect="1"/>
          </p:cNvPicPr>
          <p:nvPr/>
        </p:nvPicPr>
        <p:blipFill>
          <a:blip r:embed="rId2"/>
          <a:srcRect l="68628" r="1977"/>
          <a:stretch/>
        </p:blipFill>
        <p:spPr bwMode="auto">
          <a:xfrm>
            <a:off x="10106597" y="1049337"/>
            <a:ext cx="2093150" cy="4499544"/>
          </a:xfrm>
          <a:prstGeom prst="rect">
            <a:avLst/>
          </a:prstGeom>
        </p:spPr>
      </p:pic>
      <p:pic>
        <p:nvPicPr>
          <p:cNvPr id="1674239601" name="Grafik 1674239600"/>
          <p:cNvPicPr>
            <a:picLocks noChangeAspect="1"/>
          </p:cNvPicPr>
          <p:nvPr/>
        </p:nvPicPr>
        <p:blipFill>
          <a:blip r:embed="rId2"/>
          <a:srcRect r="70606"/>
          <a:stretch/>
        </p:blipFill>
        <p:spPr bwMode="auto">
          <a:xfrm>
            <a:off x="8186737" y="1021311"/>
            <a:ext cx="2093149" cy="4499543"/>
          </a:xfrm>
          <a:prstGeom prst="rect">
            <a:avLst/>
          </a:prstGeom>
        </p:spPr>
      </p:pic>
      <p:sp>
        <p:nvSpPr>
          <p:cNvPr id="1405049794" name="Textfeld 1405049793"/>
          <p:cNvSpPr txBox="1"/>
          <p:nvPr/>
        </p:nvSpPr>
        <p:spPr bwMode="auto">
          <a:xfrm>
            <a:off x="6223799" y="655551"/>
            <a:ext cx="284850" cy="3657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marR="0" lvl="0" indent="0" algn="l" defTabSz="914400">
              <a:lnSpc>
                <a:spcPct val="100000"/>
              </a:lnSpc>
              <a:spcBef>
                <a:spcPts val="0"/>
              </a:spcBef>
              <a:spcAft>
                <a:spcPts val="0"/>
              </a:spcAft>
              <a:buClrTx/>
              <a:buSzTx/>
              <a:buFontTx/>
              <a:buNone/>
              <a:defRPr/>
            </a:pPr>
            <a:r>
              <a:rPr lang="en-US" b="1" i="0" u="none" strike="noStrike" cap="none" spc="299">
                <a:ln>
                  <a:noFill/>
                </a:ln>
                <a:solidFill>
                  <a:srgbClr val="005BAE"/>
                </a:solidFill>
                <a:latin typeface="Space Grotesk"/>
                <a:ea typeface="Arial"/>
                <a:cs typeface="Space Grotesk"/>
              </a:rPr>
              <a:t>I</a:t>
            </a:r>
            <a:endParaRPr sz="2400"/>
          </a:p>
        </p:txBody>
      </p:sp>
      <p:pic>
        <p:nvPicPr>
          <p:cNvPr id="655495723" name="Grafik 655495722"/>
          <p:cNvPicPr>
            <a:picLocks noChangeAspect="1"/>
          </p:cNvPicPr>
          <p:nvPr/>
        </p:nvPicPr>
        <p:blipFill>
          <a:blip r:embed="rId3"/>
          <a:stretch/>
        </p:blipFill>
        <p:spPr bwMode="auto">
          <a:xfrm>
            <a:off x="9992613" y="5924490"/>
            <a:ext cx="2207134" cy="933508"/>
          </a:xfrm>
          <a:prstGeom prst="rect">
            <a:avLst/>
          </a:prstGeom>
        </p:spPr>
      </p:pic>
      <p:sp>
        <p:nvSpPr>
          <p:cNvPr id="442496796" name="Textfeld 442496795"/>
          <p:cNvSpPr txBox="1"/>
          <p:nvPr/>
        </p:nvSpPr>
        <p:spPr bwMode="auto">
          <a:xfrm>
            <a:off x="8186736" y="556742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a:t>
            </a:r>
            <a:endParaRPr sz="1100">
              <a:solidFill>
                <a:schemeClr val="tx1">
                  <a:lumMod val="50000"/>
                  <a:lumOff val="50000"/>
                </a:schemeClr>
              </a:solidFill>
              <a:latin typeface="Consolas"/>
              <a:cs typeface="Consolas"/>
            </a:endParaRPr>
          </a:p>
        </p:txBody>
      </p:sp>
      <p:sp>
        <p:nvSpPr>
          <p:cNvPr id="1912796402" name="Textfeld 1912796401"/>
          <p:cNvSpPr txBox="1"/>
          <p:nvPr/>
        </p:nvSpPr>
        <p:spPr bwMode="auto">
          <a:xfrm>
            <a:off x="8186736" y="6605250"/>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53319445" name="TextBox 10"/>
          <p:cNvSpPr/>
          <p:nvPr/>
        </p:nvSpPr>
        <p:spPr bwMode="auto">
          <a:xfrm>
            <a:off x="1412217" y="589058"/>
            <a:ext cx="3180681"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tx1"/>
                </a:solidFill>
                <a:latin typeface="Space Grotesk"/>
                <a:ea typeface="Arial"/>
                <a:cs typeface="Space Grotesk"/>
              </a:rPr>
              <a:t>Right to Repair</a:t>
            </a:r>
            <a:r>
              <a:rPr lang="en-US" sz="2400" b="1" i="0" u="none" strike="noStrike" cap="none" spc="297">
                <a:ln>
                  <a:noFill/>
                </a:ln>
                <a:solidFill>
                  <a:prstClr val="black">
                    <a:lumMod val="85000"/>
                    <a:lumOff val="15000"/>
                  </a:prst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endParaRPr sz="2400"/>
          </a:p>
          <a:p>
            <a:pPr>
              <a:defRPr/>
            </a:pPr>
            <a:endParaRPr/>
          </a:p>
        </p:txBody>
      </p:sp>
      <p:sp>
        <p:nvSpPr>
          <p:cNvPr id="131595918"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588304337" name="Grafik 588304336"/>
          <p:cNvPicPr>
            <a:picLocks noChangeAspect="1"/>
          </p:cNvPicPr>
          <p:nvPr/>
        </p:nvPicPr>
        <p:blipFill>
          <a:blip r:embed="rId2"/>
          <a:stretch/>
        </p:blipFill>
        <p:spPr bwMode="auto">
          <a:xfrm>
            <a:off x="9992611" y="5924488"/>
            <a:ext cx="2207133" cy="933507"/>
          </a:xfrm>
          <a:prstGeom prst="rect">
            <a:avLst/>
          </a:prstGeom>
        </p:spPr>
      </p:pic>
      <p:sp>
        <p:nvSpPr>
          <p:cNvPr id="1585195578" name="Textfeld 1585195577"/>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1678973442" name=" 1678973441"/>
          <p:cNvSpPr/>
          <p:nvPr/>
        </p:nvSpPr>
        <p:spPr bwMode="auto">
          <a:xfrm>
            <a:off x="886795" y="1109622"/>
            <a:ext cx="7309301" cy="368843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600" b="1" i="0" u="none">
                <a:solidFill>
                  <a:schemeClr val="tx1"/>
                </a:solidFill>
                <a:latin typeface="Consolas"/>
                <a:ea typeface="Consolas"/>
                <a:cs typeface="Consolas"/>
              </a:rPr>
              <a:t>Introduction to Sustainable Development</a:t>
            </a:r>
            <a:endParaRPr sz="1600">
              <a:latin typeface="Consolas"/>
              <a:cs typeface="Consolas"/>
            </a:endParaRPr>
          </a:p>
          <a:p>
            <a:pPr>
              <a:defRPr/>
            </a:pPr>
            <a:endParaRPr sz="1600">
              <a:latin typeface="Consolas"/>
              <a:cs typeface="Consolas"/>
            </a:endParaRPr>
          </a:p>
          <a:p>
            <a:pPr marL="261850" indent="-261850">
              <a:buFont typeface="Arial"/>
              <a:buChar char="•"/>
              <a:defRPr/>
            </a:pPr>
            <a:r>
              <a:rPr sz="1600" b="0" i="0" u="none">
                <a:solidFill>
                  <a:srgbClr val="595959"/>
                </a:solidFill>
                <a:latin typeface="Consolas"/>
                <a:ea typeface="Consolas"/>
                <a:cs typeface="Consolas"/>
              </a:rPr>
              <a:t>Urgent Call for Transformation: Sustainable development urges a transformation in how society fulfils its needs.</a:t>
            </a:r>
            <a:endParaRPr sz="1600">
              <a:latin typeface="Consolas"/>
              <a:ea typeface="Consolas"/>
              <a:cs typeface="Consolas"/>
            </a:endParaRPr>
          </a:p>
          <a:p>
            <a:pPr marL="261850" indent="-261850">
              <a:buFont typeface="Arial"/>
              <a:buChar char="•"/>
              <a:defRPr/>
            </a:pPr>
            <a:endParaRPr sz="1600">
              <a:latin typeface="Consolas"/>
              <a:cs typeface="Consolas"/>
            </a:endParaRPr>
          </a:p>
          <a:p>
            <a:pPr marL="261850" indent="-261850">
              <a:buFont typeface="Arial"/>
              <a:buChar char="•"/>
              <a:defRPr/>
            </a:pPr>
            <a:r>
              <a:rPr sz="1600" b="0" i="0" u="none">
                <a:solidFill>
                  <a:srgbClr val="595959"/>
                </a:solidFill>
                <a:latin typeface="Consolas"/>
                <a:ea typeface="Consolas"/>
                <a:cs typeface="Consolas"/>
              </a:rPr>
              <a:t>Linear Model Obsolete: The traditional 'take-make-dispose' model is no longer a viable option for meeting evolving demands.</a:t>
            </a:r>
            <a:endParaRPr sz="1600">
              <a:latin typeface="Consolas"/>
              <a:ea typeface="Consolas"/>
              <a:cs typeface="Consolas"/>
            </a:endParaRPr>
          </a:p>
          <a:p>
            <a:pPr marL="261850" indent="-261850">
              <a:buFont typeface="Arial"/>
              <a:buChar char="•"/>
              <a:defRPr/>
            </a:pPr>
            <a:endParaRPr sz="1600">
              <a:latin typeface="Consolas"/>
              <a:cs typeface="Consolas"/>
            </a:endParaRPr>
          </a:p>
          <a:p>
            <a:pPr marL="261850" indent="-261850" algn="l">
              <a:buFont typeface="Arial"/>
              <a:buChar char="•"/>
              <a:defRPr/>
            </a:pPr>
            <a:r>
              <a:rPr sz="1600" b="0" i="0" u="none">
                <a:solidFill>
                  <a:srgbClr val="595959"/>
                </a:solidFill>
                <a:latin typeface="Consolas"/>
                <a:ea typeface="Consolas"/>
                <a:cs typeface="Consolas"/>
              </a:rPr>
              <a:t>Diverse Approaches: Over the past 40 years, various approaches have been developed to promote sustainable products and services.</a:t>
            </a:r>
            <a:br>
              <a:rPr sz="1600" b="0" i="0" u="none">
                <a:solidFill>
                  <a:srgbClr val="000000"/>
                </a:solidFill>
                <a:latin typeface="Consolas"/>
                <a:ea typeface="Consolas"/>
                <a:cs typeface="Consolas"/>
              </a:rPr>
            </a:br>
            <a:br>
              <a:rPr sz="1200" b="0" i="0" u="none">
                <a:solidFill>
                  <a:srgbClr val="000000"/>
                </a:solidFill>
                <a:latin typeface="Arial"/>
                <a:ea typeface="Arial"/>
                <a:cs typeface="Arial"/>
              </a:rPr>
            </a:br>
            <a:br>
              <a:rPr sz="1600" b="0" i="0" u="none">
                <a:solidFill>
                  <a:srgbClr val="000000"/>
                </a:solidFill>
                <a:latin typeface="Consolas"/>
                <a:ea typeface="Consolas"/>
                <a:cs typeface="Consolas"/>
              </a:rPr>
            </a:br>
            <a:endParaRPr sz="1600">
              <a:latin typeface="Consolas"/>
              <a:cs typeface="Consolas"/>
            </a:endParaRPr>
          </a:p>
        </p:txBody>
      </p:sp>
      <p:pic>
        <p:nvPicPr>
          <p:cNvPr id="1647315965" name="Grafik 1647315964"/>
          <p:cNvPicPr>
            <a:picLocks noChangeAspect="1"/>
          </p:cNvPicPr>
          <p:nvPr/>
        </p:nvPicPr>
        <p:blipFill>
          <a:blip r:embed="rId3"/>
          <a:srcRect l="9840" t="10503" r="10543" b="8450"/>
          <a:stretch/>
        </p:blipFill>
        <p:spPr bwMode="auto">
          <a:xfrm>
            <a:off x="8111406" y="1049337"/>
            <a:ext cx="4088337" cy="4161711"/>
          </a:xfrm>
          <a:prstGeom prst="rect">
            <a:avLst/>
          </a:prstGeom>
        </p:spPr>
      </p:pic>
      <p:sp>
        <p:nvSpPr>
          <p:cNvPr id="117178662" name="Textfeld 117178661"/>
          <p:cNvSpPr txBox="1"/>
          <p:nvPr/>
        </p:nvSpPr>
        <p:spPr bwMode="auto">
          <a:xfrm>
            <a:off x="8141736" y="4798060"/>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Ref:12</a:t>
            </a:r>
            <a:endParaRPr sz="1100">
              <a:solidFill>
                <a:schemeClr val="tx1">
                  <a:lumMod val="50000"/>
                  <a:lumOff val="50000"/>
                </a:schemeClr>
              </a:solidFill>
              <a:latin typeface="Consolas"/>
              <a:cs typeface="Consolas"/>
            </a:endParaRPr>
          </a:p>
        </p:txBody>
      </p:sp>
      <p:sp>
        <p:nvSpPr>
          <p:cNvPr id="1004713910" name="Textfeld 1004713909"/>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135855865" name="Textfeld 1135855864"/>
          <p:cNvSpPr txBox="1"/>
          <p:nvPr/>
        </p:nvSpPr>
        <p:spPr bwMode="auto">
          <a:xfrm>
            <a:off x="-7636" y="5806074"/>
            <a:ext cx="8161188" cy="10519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900" b="0" i="0" u="none" strike="noStrike" cap="none" spc="0">
                <a:solidFill>
                  <a:schemeClr val="bg2">
                    <a:lumMod val="75000"/>
                  </a:schemeClr>
                </a:solidFill>
                <a:latin typeface="Consolas"/>
                <a:ea typeface="Consolas"/>
                <a:cs typeface="Consolas"/>
              </a:rPr>
              <a:t>Ref 4 : Empowering Sustainable Consumption by Giving Back to Consumers the ‘Right to Repair’</a:t>
            </a:r>
            <a:endParaRPr sz="900" b="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Ricardo J Hernandez 1,2,* , Constanza Miranda 1 and Julian Goñi DILAB School of Engineering, Pontificia Universidad Católica de Chile,</a:t>
            </a:r>
            <a:endParaRPr sz="900" b="0" i="0" u="none" strike="noStrike" cap="none" spc="0">
              <a:solidFill>
                <a:schemeClr val="bg2">
                  <a:lumMod val="75000"/>
                </a:schemeClr>
              </a:solidFill>
              <a:latin typeface="Consolas"/>
              <a:ea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Ref 5 : </a:t>
            </a:r>
            <a:r>
              <a:rPr sz="900" b="0" i="0" u="none">
                <a:solidFill>
                  <a:schemeClr val="bg2">
                    <a:lumMod val="75000"/>
                  </a:schemeClr>
                </a:solidFill>
                <a:latin typeface="Consolas"/>
                <a:ea typeface="Consolas"/>
                <a:cs typeface="Consolas"/>
              </a:rPr>
              <a:t>Journal of Cleaner Production Business model innovation for circular economy and sustainability:  Technical University of Denmark  Marina P.P. Pieroni , Tim C. McAloone, Daniela C.A. Pigosso</a:t>
            </a:r>
            <a:endParaRPr sz="900" b="0" u="none">
              <a:solidFill>
                <a:schemeClr val="bg2">
                  <a:lumMod val="75000"/>
                </a:schemeClr>
              </a:solidFill>
              <a:latin typeface="Consolas"/>
              <a:ea typeface="Consolas"/>
              <a:cs typeface="Consolas"/>
            </a:endParaRPr>
          </a:p>
          <a:p>
            <a:pPr>
              <a:defRPr/>
            </a:pPr>
            <a:r>
              <a:rPr sz="900" b="0" u="none">
                <a:solidFill>
                  <a:schemeClr val="bg2">
                    <a:lumMod val="75000"/>
                  </a:schemeClr>
                </a:solidFill>
                <a:latin typeface="Consolas"/>
                <a:ea typeface="Consolas"/>
                <a:cs typeface="Consolas"/>
              </a:rPr>
              <a:t>Ref 6: </a:t>
            </a:r>
            <a:r>
              <a:rPr lang="de-DE" sz="900" b="0" i="0" strike="noStrike" cap="none" spc="0">
                <a:solidFill>
                  <a:schemeClr val="bg2">
                    <a:lumMod val="75000"/>
                  </a:schemeClr>
                </a:solidFill>
                <a:latin typeface="Consolas"/>
                <a:ea typeface="Consolas"/>
                <a:cs typeface="Consolas"/>
              </a:rPr>
              <a:t>https://www.sciencedirect.com/science/article/abs/pii/S2452223621000912c</a:t>
            </a:r>
            <a:endParaRPr sz="900" b="0" u="none">
              <a:solidFill>
                <a:schemeClr val="bg2">
                  <a:lumMod val="75000"/>
                </a:schemeClr>
              </a:solidFill>
              <a:latin typeface="Consolas"/>
              <a:ea typeface="Consolas"/>
              <a:cs typeface="Consolas"/>
            </a:endParaRPr>
          </a:p>
          <a:p>
            <a:pPr>
              <a:defRPr/>
            </a:pPr>
            <a:r>
              <a:rPr sz="900" b="0" u="none">
                <a:solidFill>
                  <a:schemeClr val="bg2">
                    <a:lumMod val="75000"/>
                  </a:schemeClr>
                </a:solidFill>
                <a:latin typeface="Consolas"/>
                <a:ea typeface="Consolas"/>
                <a:cs typeface="Consolas"/>
              </a:rPr>
              <a:t>Re /: </a:t>
            </a:r>
            <a:r>
              <a:rPr lang="de-DE" sz="900" b="0" i="0" u="none" strike="noStrike" cap="none" spc="0">
                <a:solidFill>
                  <a:schemeClr val="bg2">
                    <a:lumMod val="75000"/>
                  </a:schemeClr>
                </a:solidFill>
                <a:latin typeface="Consolas"/>
                <a:ea typeface="Consolas"/>
                <a:cs typeface="Consolas"/>
              </a:rPr>
              <a:t>https://repair.eu/</a:t>
            </a:r>
            <a:endParaRPr sz="900">
              <a:solidFill>
                <a:schemeClr val="bg2">
                  <a:lumMod val="75000"/>
                </a:schemeClr>
              </a:solidFill>
              <a:latin typeface="Consolas"/>
              <a:ea typeface="Consolas"/>
              <a:cs typeface="Consola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40475353" name="TextBox 10"/>
          <p:cNvSpPr/>
          <p:nvPr/>
        </p:nvSpPr>
        <p:spPr bwMode="auto">
          <a:xfrm>
            <a:off x="1412217" y="589057"/>
            <a:ext cx="3178514"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Right to Repair</a:t>
            </a:r>
            <a:r>
              <a:rPr lang="en-US" sz="2400" b="1" i="0" u="none" strike="noStrike" cap="none" spc="297">
                <a:ln>
                  <a:noFill/>
                </a:ln>
                <a:solidFill>
                  <a:prstClr val="black">
                    <a:lumMod val="85000"/>
                    <a:lumOff val="15000"/>
                  </a:prst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endParaRPr sz="2400"/>
          </a:p>
          <a:p>
            <a:pPr>
              <a:defRPr/>
            </a:pPr>
            <a:endParaRPr/>
          </a:p>
        </p:txBody>
      </p:sp>
      <p:sp>
        <p:nvSpPr>
          <p:cNvPr id="924844438"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269543063" name="Grafik 269543062"/>
          <p:cNvPicPr>
            <a:picLocks noChangeAspect="1"/>
          </p:cNvPicPr>
          <p:nvPr/>
        </p:nvPicPr>
        <p:blipFill>
          <a:blip r:embed="rId2"/>
          <a:stretch/>
        </p:blipFill>
        <p:spPr bwMode="auto">
          <a:xfrm>
            <a:off x="9992611" y="5924488"/>
            <a:ext cx="2207133" cy="933507"/>
          </a:xfrm>
          <a:prstGeom prst="rect">
            <a:avLst/>
          </a:prstGeom>
        </p:spPr>
      </p:pic>
      <p:sp>
        <p:nvSpPr>
          <p:cNvPr id="71688185" name="Textfeld 71688184"/>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1925056764" name=" 1925056763"/>
          <p:cNvSpPr/>
          <p:nvPr/>
        </p:nvSpPr>
        <p:spPr bwMode="auto">
          <a:xfrm>
            <a:off x="886794" y="1109621"/>
            <a:ext cx="7318660" cy="432851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600" b="1" i="0" u="none">
                <a:solidFill>
                  <a:schemeClr val="bg2">
                    <a:lumMod val="75000"/>
                  </a:schemeClr>
                </a:solidFill>
                <a:latin typeface="Consolas"/>
                <a:ea typeface="Consolas"/>
                <a:cs typeface="Consolas"/>
              </a:rPr>
              <a:t>Introduction to Sustainable Development</a:t>
            </a:r>
            <a:endParaRPr sz="1600">
              <a:solidFill>
                <a:schemeClr val="bg2">
                  <a:lumMod val="75000"/>
                </a:schemeClr>
              </a:solidFill>
              <a:latin typeface="Consolas"/>
              <a:ea typeface="Consolas"/>
              <a:cs typeface="Consolas"/>
            </a:endParaRPr>
          </a:p>
          <a:p>
            <a:pPr>
              <a:defRPr/>
            </a:pPr>
            <a:endParaRPr sz="1600">
              <a:latin typeface="Consolas"/>
              <a:cs typeface="Consolas"/>
            </a:endParaRPr>
          </a:p>
          <a:p>
            <a:pPr>
              <a:defRPr/>
            </a:pPr>
            <a:r>
              <a:rPr sz="1600" b="1" i="0" u="none">
                <a:solidFill>
                  <a:srgbClr val="595959"/>
                </a:solidFill>
                <a:latin typeface="Consolas"/>
                <a:ea typeface="Consolas"/>
                <a:cs typeface="Consolas"/>
              </a:rPr>
              <a:t>Importance of Repairability in Circular Economy</a:t>
            </a:r>
            <a:endParaRPr sz="1600">
              <a:latin typeface="Consolas"/>
              <a:ea typeface="Consolas"/>
              <a:cs typeface="Consolas"/>
            </a:endParaRPr>
          </a:p>
          <a:p>
            <a:pPr>
              <a:defRPr/>
            </a:pPr>
            <a:endParaRPr sz="1600">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Circular Economy Emphasis: Circular economy models stress the importance of longer product lifespans through technical and biological cascades.</a:t>
            </a:r>
            <a:endParaRPr sz="1400">
              <a:solidFill>
                <a:schemeClr val="bg2">
                  <a:lumMod val="50000"/>
                </a:schemeClr>
              </a:solidFill>
              <a:latin typeface="Consolas"/>
              <a:ea typeface="Consolas"/>
              <a:cs typeface="Consolas"/>
            </a:endParaRPr>
          </a:p>
          <a:p>
            <a:pPr marL="261850" indent="-261850">
              <a:buFont typeface="Arial"/>
              <a:buChar char="•"/>
              <a:defRPr/>
            </a:pPr>
            <a:endParaRPr sz="1400">
              <a:solidFill>
                <a:schemeClr val="bg2">
                  <a:lumMod val="50000"/>
                </a:schemeClr>
              </a:solidFill>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Crucial Role of Repairability: Repairability is a fundamental aspect of technical cascades, minimizing the demand for new resources in the production of goods.</a:t>
            </a:r>
            <a:endParaRPr sz="1400">
              <a:solidFill>
                <a:schemeClr val="bg2">
                  <a:lumMod val="50000"/>
                </a:schemeClr>
              </a:solidFill>
              <a:latin typeface="Consolas"/>
              <a:ea typeface="Consolas"/>
              <a:cs typeface="Consolas"/>
            </a:endParaRPr>
          </a:p>
          <a:p>
            <a:pPr marL="261850" indent="-261850">
              <a:buFont typeface="Arial"/>
              <a:buChar char="•"/>
              <a:defRPr/>
            </a:pPr>
            <a:endParaRPr sz="1400">
              <a:solidFill>
                <a:schemeClr val="bg2">
                  <a:lumMod val="50000"/>
                </a:schemeClr>
              </a:solidFill>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Dependence on Variables: The ability to repair products is contingent on multiple variables, including design, business models, and consumer behavior.</a:t>
            </a:r>
            <a:endParaRPr sz="1600">
              <a:latin typeface="Consolas"/>
              <a:cs typeface="Consolas"/>
            </a:endParaRPr>
          </a:p>
          <a:p>
            <a:pPr algn="l">
              <a:defRPr/>
            </a:pPr>
            <a:br>
              <a:rPr sz="1600" b="0" i="0" u="none">
                <a:solidFill>
                  <a:srgbClr val="000000"/>
                </a:solidFill>
                <a:latin typeface="Consolas"/>
                <a:ea typeface="Consolas"/>
                <a:cs typeface="Consolas"/>
              </a:rPr>
            </a:br>
            <a:br>
              <a:rPr sz="1200" b="0" i="0" u="none">
                <a:solidFill>
                  <a:srgbClr val="000000"/>
                </a:solidFill>
                <a:latin typeface="Arial"/>
                <a:ea typeface="Arial"/>
                <a:cs typeface="Arial"/>
              </a:rPr>
            </a:br>
            <a:br>
              <a:rPr sz="1600" b="0" i="0" u="none">
                <a:solidFill>
                  <a:srgbClr val="000000"/>
                </a:solidFill>
                <a:latin typeface="Consolas"/>
                <a:ea typeface="Consolas"/>
                <a:cs typeface="Consolas"/>
              </a:rPr>
            </a:br>
            <a:endParaRPr sz="1600">
              <a:latin typeface="Consolas"/>
              <a:cs typeface="Consolas"/>
            </a:endParaRPr>
          </a:p>
        </p:txBody>
      </p:sp>
      <p:pic>
        <p:nvPicPr>
          <p:cNvPr id="1625356924" name="Grafik 1625356923"/>
          <p:cNvPicPr>
            <a:picLocks noChangeAspect="1"/>
          </p:cNvPicPr>
          <p:nvPr/>
        </p:nvPicPr>
        <p:blipFill>
          <a:blip r:embed="rId3"/>
          <a:srcRect l="9840" t="10503" r="10543" b="8450"/>
          <a:stretch/>
        </p:blipFill>
        <p:spPr bwMode="auto">
          <a:xfrm>
            <a:off x="8111406" y="1049337"/>
            <a:ext cx="4088337" cy="4161711"/>
          </a:xfrm>
          <a:prstGeom prst="rect">
            <a:avLst/>
          </a:prstGeom>
        </p:spPr>
      </p:pic>
      <p:sp>
        <p:nvSpPr>
          <p:cNvPr id="1308305061" name="Textfeld 1308305060"/>
          <p:cNvSpPr txBox="1"/>
          <p:nvPr/>
        </p:nvSpPr>
        <p:spPr bwMode="auto">
          <a:xfrm>
            <a:off x="8141736" y="4798059"/>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Ref:12</a:t>
            </a:r>
            <a:endParaRPr sz="1100">
              <a:solidFill>
                <a:schemeClr val="tx1">
                  <a:lumMod val="50000"/>
                  <a:lumOff val="50000"/>
                </a:schemeClr>
              </a:solidFill>
              <a:latin typeface="Consolas"/>
              <a:cs typeface="Consolas"/>
            </a:endParaRPr>
          </a:p>
        </p:txBody>
      </p:sp>
      <p:sp>
        <p:nvSpPr>
          <p:cNvPr id="2144089102" name="Textfeld 2144089101"/>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515292417" name="Textfeld 1515292416"/>
          <p:cNvSpPr txBox="1"/>
          <p:nvPr/>
        </p:nvSpPr>
        <p:spPr bwMode="auto">
          <a:xfrm>
            <a:off x="-7635" y="5806074"/>
            <a:ext cx="8161547" cy="10519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900" b="0" i="0" u="none" strike="noStrike" cap="none" spc="0">
                <a:solidFill>
                  <a:schemeClr val="bg2">
                    <a:lumMod val="75000"/>
                  </a:schemeClr>
                </a:solidFill>
                <a:latin typeface="Consolas"/>
                <a:ea typeface="Consolas"/>
                <a:cs typeface="Consolas"/>
              </a:rPr>
              <a:t>Ref 4 : Empowering Sustainable Consumption by Giving Back to Consumers the ‘Right to Repair’</a:t>
            </a:r>
            <a:endParaRPr sz="900" b="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Ricardo J Hernandez 1,2,* , Constanza Miranda 1 and Julian Goñi DILAB School of Engineering, Pontificia Universidad Católica de Chile,</a:t>
            </a:r>
            <a:endParaRPr sz="900" b="0" i="0" u="none" strike="noStrike" cap="none" spc="0">
              <a:solidFill>
                <a:schemeClr val="bg2">
                  <a:lumMod val="75000"/>
                </a:schemeClr>
              </a:solidFill>
              <a:latin typeface="Consolas"/>
              <a:ea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Ref 5 : </a:t>
            </a:r>
            <a:r>
              <a:rPr sz="900" b="0" i="0" u="none">
                <a:solidFill>
                  <a:schemeClr val="bg2">
                    <a:lumMod val="75000"/>
                  </a:schemeClr>
                </a:solidFill>
                <a:latin typeface="Consolas"/>
                <a:ea typeface="Consolas"/>
                <a:cs typeface="Consolas"/>
              </a:rPr>
              <a:t>Journal of Cleaner Production Business model innovation for circular economy and sustainability:  Technical University of Denmark  Marina P.P. Pieroni , Tim C. McAloone, Daniela C.A. Pigosso</a:t>
            </a:r>
            <a:endParaRPr sz="900" b="0" u="none">
              <a:solidFill>
                <a:schemeClr val="bg2">
                  <a:lumMod val="75000"/>
                </a:schemeClr>
              </a:solidFill>
              <a:latin typeface="Consolas"/>
              <a:ea typeface="Consolas"/>
              <a:cs typeface="Consolas"/>
            </a:endParaRPr>
          </a:p>
          <a:p>
            <a:pPr>
              <a:defRPr/>
            </a:pPr>
            <a:r>
              <a:rPr sz="900" b="0" u="none">
                <a:solidFill>
                  <a:schemeClr val="bg2">
                    <a:lumMod val="75000"/>
                  </a:schemeClr>
                </a:solidFill>
                <a:latin typeface="Consolas"/>
                <a:ea typeface="Consolas"/>
                <a:cs typeface="Consolas"/>
              </a:rPr>
              <a:t>Ref 6: </a:t>
            </a:r>
            <a:r>
              <a:rPr lang="de-DE" sz="900" b="0" i="0" strike="noStrike" cap="none" spc="0">
                <a:solidFill>
                  <a:schemeClr val="bg2">
                    <a:lumMod val="75000"/>
                  </a:schemeClr>
                </a:solidFill>
                <a:latin typeface="Consolas"/>
                <a:ea typeface="Consolas"/>
                <a:cs typeface="Consolas"/>
              </a:rPr>
              <a:t>https://www.sciencedirect.com/science/article/abs/pii/S2452223621000912c</a:t>
            </a:r>
            <a:endParaRPr sz="900" b="0" u="none">
              <a:solidFill>
                <a:schemeClr val="bg2">
                  <a:lumMod val="75000"/>
                </a:schemeClr>
              </a:solidFill>
              <a:latin typeface="Consolas"/>
              <a:ea typeface="Consolas"/>
              <a:cs typeface="Consolas"/>
            </a:endParaRPr>
          </a:p>
          <a:p>
            <a:pPr>
              <a:defRPr/>
            </a:pPr>
            <a:r>
              <a:rPr sz="900" b="0" u="none">
                <a:solidFill>
                  <a:schemeClr val="bg2">
                    <a:lumMod val="75000"/>
                  </a:schemeClr>
                </a:solidFill>
                <a:latin typeface="Consolas"/>
                <a:ea typeface="Consolas"/>
                <a:cs typeface="Consolas"/>
              </a:rPr>
              <a:t>Re /: </a:t>
            </a:r>
            <a:r>
              <a:rPr lang="de-DE" sz="900" b="0" i="0" u="none" strike="noStrike" cap="none" spc="0">
                <a:solidFill>
                  <a:schemeClr val="bg2">
                    <a:lumMod val="75000"/>
                  </a:schemeClr>
                </a:solidFill>
                <a:latin typeface="Consolas"/>
                <a:ea typeface="Consolas"/>
                <a:cs typeface="Consolas"/>
              </a:rPr>
              <a:t>https://repair.eu/</a:t>
            </a:r>
            <a:endParaRPr sz="900">
              <a:solidFill>
                <a:schemeClr val="bg2">
                  <a:lumMod val="75000"/>
                </a:schemeClr>
              </a:solidFill>
              <a:latin typeface="Consolas"/>
              <a:ea typeface="Consolas"/>
              <a:cs typeface="Consola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58998716" name="TextBox 10"/>
          <p:cNvSpPr/>
          <p:nvPr/>
        </p:nvSpPr>
        <p:spPr bwMode="auto">
          <a:xfrm>
            <a:off x="1412217" y="589057"/>
            <a:ext cx="3178514"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Right to Repair</a:t>
            </a:r>
            <a:r>
              <a:rPr lang="en-US" sz="2400" b="1" i="0" u="none" strike="noStrike" cap="none" spc="297">
                <a:ln>
                  <a:noFill/>
                </a:ln>
                <a:solidFill>
                  <a:prstClr val="black">
                    <a:lumMod val="85000"/>
                    <a:lumOff val="15000"/>
                  </a:prst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endParaRPr sz="2400"/>
          </a:p>
          <a:p>
            <a:pPr>
              <a:defRPr/>
            </a:pPr>
            <a:endParaRPr/>
          </a:p>
        </p:txBody>
      </p:sp>
      <p:sp>
        <p:nvSpPr>
          <p:cNvPr id="751704158"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659538234" name="Grafik 659538233"/>
          <p:cNvPicPr>
            <a:picLocks noChangeAspect="1"/>
          </p:cNvPicPr>
          <p:nvPr/>
        </p:nvPicPr>
        <p:blipFill>
          <a:blip r:embed="rId2"/>
          <a:stretch/>
        </p:blipFill>
        <p:spPr bwMode="auto">
          <a:xfrm>
            <a:off x="9992611" y="5924488"/>
            <a:ext cx="2207133" cy="933507"/>
          </a:xfrm>
          <a:prstGeom prst="rect">
            <a:avLst/>
          </a:prstGeom>
        </p:spPr>
      </p:pic>
      <p:sp>
        <p:nvSpPr>
          <p:cNvPr id="1699104522" name="Textfeld 1699104521"/>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235246354" name=" 235246353"/>
          <p:cNvSpPr/>
          <p:nvPr/>
        </p:nvSpPr>
        <p:spPr bwMode="auto">
          <a:xfrm>
            <a:off x="886794" y="1109621"/>
            <a:ext cx="7331979" cy="515147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600" b="1" i="0" u="none">
                <a:solidFill>
                  <a:schemeClr val="bg2">
                    <a:lumMod val="90000"/>
                  </a:schemeClr>
                </a:solidFill>
                <a:latin typeface="Consolas"/>
                <a:ea typeface="Consolas"/>
                <a:cs typeface="Consolas"/>
              </a:rPr>
              <a:t>Introduction to Sustainable Development</a:t>
            </a:r>
            <a:endParaRPr sz="1600">
              <a:solidFill>
                <a:schemeClr val="bg2">
                  <a:lumMod val="90000"/>
                </a:schemeClr>
              </a:solidFill>
              <a:latin typeface="Consolas"/>
              <a:ea typeface="Consolas"/>
              <a:cs typeface="Consolas"/>
            </a:endParaRPr>
          </a:p>
          <a:p>
            <a:pPr>
              <a:defRPr/>
            </a:pPr>
            <a:r>
              <a:rPr sz="1600" b="1" i="0" u="none">
                <a:solidFill>
                  <a:schemeClr val="bg2">
                    <a:lumMod val="90000"/>
                  </a:schemeClr>
                </a:solidFill>
                <a:latin typeface="Consolas"/>
                <a:ea typeface="Consolas"/>
                <a:cs typeface="Consolas"/>
              </a:rPr>
              <a:t>Importance of Repairability in Circular Economy</a:t>
            </a:r>
            <a:endParaRPr sz="1600">
              <a:latin typeface="Consolas"/>
              <a:ea typeface="Consolas"/>
              <a:cs typeface="Consolas"/>
            </a:endParaRPr>
          </a:p>
          <a:p>
            <a:pPr>
              <a:defRPr/>
            </a:pPr>
            <a:endParaRPr sz="1600">
              <a:latin typeface="Consolas"/>
              <a:cs typeface="Consolas"/>
            </a:endParaRPr>
          </a:p>
          <a:p>
            <a:pPr>
              <a:defRPr/>
            </a:pPr>
            <a:r>
              <a:rPr sz="1600" b="1" i="0" u="none">
                <a:solidFill>
                  <a:srgbClr val="595959"/>
                </a:solidFill>
                <a:latin typeface="Consolas"/>
                <a:ea typeface="Consolas"/>
                <a:cs typeface="Consolas"/>
              </a:rPr>
              <a:t>Factors Inhibiting Repairability</a:t>
            </a:r>
            <a:endParaRPr sz="1800">
              <a:latin typeface="Consolas"/>
              <a:ea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Lack of Knowledge: Consumers often lack knowledge about how products function, hindering their ability to perform repairs.</a:t>
            </a:r>
            <a:endParaRPr sz="1400">
              <a:solidFill>
                <a:schemeClr val="bg2">
                  <a:lumMod val="50000"/>
                </a:schemeClr>
              </a:solidFill>
              <a:latin typeface="Consolas"/>
              <a:ea typeface="Consolas"/>
              <a:cs typeface="Consolas"/>
            </a:endParaRPr>
          </a:p>
          <a:p>
            <a:pPr>
              <a:defRPr/>
            </a:pPr>
            <a:endParaRPr sz="1400">
              <a:solidFill>
                <a:schemeClr val="bg2">
                  <a:lumMod val="50000"/>
                </a:schemeClr>
              </a:solidFill>
              <a:latin typeface="Consolas"/>
              <a:ea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Limited Access: Insufficient access to spare parts, technical information, and restrictive contracts restricts repair options.</a:t>
            </a:r>
            <a:endParaRPr sz="1400">
              <a:solidFill>
                <a:schemeClr val="bg2">
                  <a:lumMod val="50000"/>
                </a:schemeClr>
              </a:solidFill>
              <a:latin typeface="Consolas"/>
              <a:ea typeface="Consolas"/>
              <a:cs typeface="Consolas"/>
            </a:endParaRPr>
          </a:p>
          <a:p>
            <a:pPr>
              <a:defRPr/>
            </a:pPr>
            <a:endParaRPr sz="1400">
              <a:solidFill>
                <a:schemeClr val="bg2">
                  <a:lumMod val="50000"/>
                </a:schemeClr>
              </a:solidFill>
              <a:latin typeface="Consolas"/>
              <a:ea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Economic Incentives: Economic factors, such as the cost of repair compared to buying new products, often discourage repair efforts.</a:t>
            </a:r>
            <a:endParaRPr sz="1400">
              <a:solidFill>
                <a:schemeClr val="bg2">
                  <a:lumMod val="50000"/>
                </a:schemeClr>
              </a:solidFill>
              <a:latin typeface="Consolas"/>
              <a:ea typeface="Consolas"/>
              <a:cs typeface="Consolas"/>
            </a:endParaRPr>
          </a:p>
          <a:p>
            <a:pPr>
              <a:defRPr/>
            </a:pPr>
            <a:endParaRPr sz="1400">
              <a:solidFill>
                <a:schemeClr val="bg2">
                  <a:lumMod val="50000"/>
                </a:schemeClr>
              </a:solidFill>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Emotional and Economic Attachment: Consumer attachment, both emotionally and economically, influences decisions to repair or replace products.</a:t>
            </a:r>
            <a:endParaRPr sz="1400">
              <a:solidFill>
                <a:schemeClr val="bg2">
                  <a:lumMod val="50000"/>
                </a:schemeClr>
              </a:solidFill>
              <a:latin typeface="Consolas"/>
              <a:ea typeface="Consolas"/>
              <a:cs typeface="Consolas"/>
            </a:endParaRPr>
          </a:p>
          <a:p>
            <a:pPr>
              <a:defRPr/>
            </a:pPr>
            <a:endParaRPr sz="1400">
              <a:solidFill>
                <a:schemeClr val="bg2">
                  <a:lumMod val="50000"/>
                </a:schemeClr>
              </a:solidFill>
              <a:latin typeface="Consolas"/>
              <a:cs typeface="Consolas"/>
            </a:endParaRPr>
          </a:p>
          <a:p>
            <a:pPr marL="261850" indent="-261850" algn="l">
              <a:buFont typeface="Arial"/>
              <a:buChar char="–"/>
              <a:defRPr/>
            </a:pPr>
            <a:r>
              <a:rPr sz="1400" b="0" i="0" u="none">
                <a:solidFill>
                  <a:schemeClr val="bg2">
                    <a:lumMod val="50000"/>
                  </a:schemeClr>
                </a:solidFill>
                <a:latin typeface="Consolas"/>
                <a:ea typeface="Consolas"/>
                <a:cs typeface="Consolas"/>
              </a:rPr>
              <a:t>Design and Manufacturing Challenges: Poor design and manufacturing features, like non-modular structures, can impede the repairability of product</a:t>
            </a:r>
            <a:br>
              <a:rPr sz="1600" b="0" i="0" u="none">
                <a:solidFill>
                  <a:srgbClr val="000000"/>
                </a:solidFill>
                <a:latin typeface="Consolas"/>
                <a:ea typeface="Consolas"/>
                <a:cs typeface="Consolas"/>
              </a:rPr>
            </a:br>
            <a:br>
              <a:rPr sz="1200" b="0" i="0" u="none">
                <a:solidFill>
                  <a:srgbClr val="000000"/>
                </a:solidFill>
                <a:latin typeface="Arial"/>
                <a:ea typeface="Arial"/>
                <a:cs typeface="Arial"/>
              </a:rPr>
            </a:br>
            <a:br>
              <a:rPr sz="1600" b="0" i="0" u="none">
                <a:solidFill>
                  <a:srgbClr val="000000"/>
                </a:solidFill>
                <a:latin typeface="Consolas"/>
                <a:ea typeface="Consolas"/>
                <a:cs typeface="Consolas"/>
              </a:rPr>
            </a:br>
            <a:endParaRPr sz="1600">
              <a:latin typeface="Consolas"/>
              <a:cs typeface="Consolas"/>
            </a:endParaRPr>
          </a:p>
        </p:txBody>
      </p:sp>
      <p:pic>
        <p:nvPicPr>
          <p:cNvPr id="1367966164" name="Grafik 1367966163"/>
          <p:cNvPicPr>
            <a:picLocks noChangeAspect="1"/>
          </p:cNvPicPr>
          <p:nvPr/>
        </p:nvPicPr>
        <p:blipFill>
          <a:blip r:embed="rId3"/>
          <a:srcRect l="9840" t="10503" r="10543" b="8450"/>
          <a:stretch/>
        </p:blipFill>
        <p:spPr bwMode="auto">
          <a:xfrm>
            <a:off x="8111406" y="1049337"/>
            <a:ext cx="4088337" cy="4161711"/>
          </a:xfrm>
          <a:prstGeom prst="rect">
            <a:avLst/>
          </a:prstGeom>
        </p:spPr>
      </p:pic>
      <p:sp>
        <p:nvSpPr>
          <p:cNvPr id="2026069239" name="Textfeld 2026069238"/>
          <p:cNvSpPr txBox="1"/>
          <p:nvPr/>
        </p:nvSpPr>
        <p:spPr bwMode="auto">
          <a:xfrm>
            <a:off x="8141736" y="4798059"/>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Ref:12</a:t>
            </a:r>
            <a:endParaRPr sz="1100">
              <a:solidFill>
                <a:schemeClr val="tx1">
                  <a:lumMod val="50000"/>
                  <a:lumOff val="50000"/>
                </a:schemeClr>
              </a:solidFill>
              <a:latin typeface="Consolas"/>
              <a:cs typeface="Consolas"/>
            </a:endParaRPr>
          </a:p>
        </p:txBody>
      </p:sp>
      <p:sp>
        <p:nvSpPr>
          <p:cNvPr id="1518756574" name="Textfeld 1518756573"/>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806843958" name="Textfeld 1806843957"/>
          <p:cNvSpPr txBox="1"/>
          <p:nvPr/>
        </p:nvSpPr>
        <p:spPr bwMode="auto">
          <a:xfrm>
            <a:off x="-7635" y="5806074"/>
            <a:ext cx="8161547" cy="10519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900" b="0" i="0" u="none" strike="noStrike" cap="none" spc="0">
                <a:solidFill>
                  <a:schemeClr val="bg2">
                    <a:lumMod val="75000"/>
                  </a:schemeClr>
                </a:solidFill>
                <a:latin typeface="Consolas"/>
                <a:ea typeface="Consolas"/>
                <a:cs typeface="Consolas"/>
              </a:rPr>
              <a:t>Ref 4 : Empowering Sustainable Consumption by Giving Back to Consumers the ‘Right to Repair’</a:t>
            </a:r>
            <a:endParaRPr sz="900" b="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Ricardo J Hernandez 1,2,* , Constanza Miranda 1 and Julian Goñi DILAB School of Engineering, Pontificia Universidad Católica de Chile,</a:t>
            </a:r>
            <a:endParaRPr sz="900" b="0" i="0" u="none" strike="noStrike" cap="none" spc="0">
              <a:solidFill>
                <a:schemeClr val="bg2">
                  <a:lumMod val="75000"/>
                </a:schemeClr>
              </a:solidFill>
              <a:latin typeface="Consolas"/>
              <a:ea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Ref 5 : </a:t>
            </a:r>
            <a:r>
              <a:rPr sz="900" b="0" i="0" u="none">
                <a:solidFill>
                  <a:schemeClr val="bg2">
                    <a:lumMod val="75000"/>
                  </a:schemeClr>
                </a:solidFill>
                <a:latin typeface="Consolas"/>
                <a:ea typeface="Consolas"/>
                <a:cs typeface="Consolas"/>
              </a:rPr>
              <a:t>Journal of Cleaner Production Business model innovation for circular economy and sustainability:  Technical University of Denmark  Marina P.P. Pieroni , Tim C. McAloone, Daniela C.A. Pigosso</a:t>
            </a:r>
            <a:endParaRPr sz="900" b="0" u="none">
              <a:solidFill>
                <a:schemeClr val="bg2">
                  <a:lumMod val="75000"/>
                </a:schemeClr>
              </a:solidFill>
              <a:latin typeface="Consolas"/>
              <a:ea typeface="Consolas"/>
              <a:cs typeface="Consolas"/>
            </a:endParaRPr>
          </a:p>
          <a:p>
            <a:pPr>
              <a:defRPr/>
            </a:pPr>
            <a:r>
              <a:rPr sz="900" b="0" u="none">
                <a:solidFill>
                  <a:schemeClr val="bg2">
                    <a:lumMod val="75000"/>
                  </a:schemeClr>
                </a:solidFill>
                <a:latin typeface="Consolas"/>
                <a:ea typeface="Consolas"/>
                <a:cs typeface="Consolas"/>
              </a:rPr>
              <a:t>Ref 6: </a:t>
            </a:r>
            <a:r>
              <a:rPr lang="de-DE" sz="900" b="0" i="0" strike="noStrike" cap="none" spc="0">
                <a:solidFill>
                  <a:schemeClr val="bg2">
                    <a:lumMod val="75000"/>
                  </a:schemeClr>
                </a:solidFill>
                <a:latin typeface="Consolas"/>
                <a:ea typeface="Consolas"/>
                <a:cs typeface="Consolas"/>
              </a:rPr>
              <a:t>https://www.sciencedirect.com/science/article/abs/pii/S2452223621000912c</a:t>
            </a:r>
            <a:endParaRPr sz="900" b="0" u="none">
              <a:solidFill>
                <a:schemeClr val="bg2">
                  <a:lumMod val="75000"/>
                </a:schemeClr>
              </a:solidFill>
              <a:latin typeface="Consolas"/>
              <a:ea typeface="Consolas"/>
              <a:cs typeface="Consolas"/>
            </a:endParaRPr>
          </a:p>
          <a:p>
            <a:pPr>
              <a:defRPr/>
            </a:pPr>
            <a:r>
              <a:rPr sz="900" b="0" u="none">
                <a:solidFill>
                  <a:schemeClr val="bg2">
                    <a:lumMod val="75000"/>
                  </a:schemeClr>
                </a:solidFill>
                <a:latin typeface="Consolas"/>
                <a:ea typeface="Consolas"/>
                <a:cs typeface="Consolas"/>
              </a:rPr>
              <a:t>Re /: </a:t>
            </a:r>
            <a:r>
              <a:rPr lang="de-DE" sz="900" b="0" i="0" u="none" strike="noStrike" cap="none" spc="0">
                <a:solidFill>
                  <a:schemeClr val="bg2">
                    <a:lumMod val="75000"/>
                  </a:schemeClr>
                </a:solidFill>
                <a:latin typeface="Consolas"/>
                <a:ea typeface="Consolas"/>
                <a:cs typeface="Consolas"/>
              </a:rPr>
              <a:t>https://repair.eu/</a:t>
            </a:r>
            <a:endParaRPr sz="900">
              <a:solidFill>
                <a:schemeClr val="bg2">
                  <a:lumMod val="75000"/>
                </a:schemeClr>
              </a:solidFill>
              <a:latin typeface="Consolas"/>
              <a:ea typeface="Consolas"/>
              <a:cs typeface="Consola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32988273" name="TextBox 10"/>
          <p:cNvSpPr/>
          <p:nvPr/>
        </p:nvSpPr>
        <p:spPr bwMode="auto">
          <a:xfrm>
            <a:off x="1412217" y="589057"/>
            <a:ext cx="3178514"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Right to Repair</a:t>
            </a:r>
            <a:r>
              <a:rPr lang="en-US" sz="2400" b="1" i="0" u="none" strike="noStrike" cap="none" spc="297">
                <a:ln>
                  <a:noFill/>
                </a:ln>
                <a:solidFill>
                  <a:prstClr val="black">
                    <a:lumMod val="85000"/>
                    <a:lumOff val="15000"/>
                  </a:prst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endParaRPr sz="2400"/>
          </a:p>
          <a:p>
            <a:pPr>
              <a:defRPr/>
            </a:pPr>
            <a:endParaRPr/>
          </a:p>
        </p:txBody>
      </p:sp>
      <p:sp>
        <p:nvSpPr>
          <p:cNvPr id="888943936" name="Rectangle 22"/>
          <p:cNvSpPr/>
          <p:nvPr/>
        </p:nvSpPr>
        <p:spPr bwMode="auto">
          <a:xfrm>
            <a:off x="-7637" y="720351"/>
            <a:ext cx="118423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922859499" name="Grafik 922859498"/>
          <p:cNvPicPr>
            <a:picLocks noChangeAspect="1"/>
          </p:cNvPicPr>
          <p:nvPr/>
        </p:nvPicPr>
        <p:blipFill>
          <a:blip r:embed="rId2"/>
          <a:stretch/>
        </p:blipFill>
        <p:spPr bwMode="auto">
          <a:xfrm>
            <a:off x="9992611" y="5924488"/>
            <a:ext cx="2207133" cy="933507"/>
          </a:xfrm>
          <a:prstGeom prst="rect">
            <a:avLst/>
          </a:prstGeom>
        </p:spPr>
      </p:pic>
      <p:sp>
        <p:nvSpPr>
          <p:cNvPr id="1486709070" name="Textfeld 1486709069"/>
          <p:cNvSpPr txBox="1"/>
          <p:nvPr/>
        </p:nvSpPr>
        <p:spPr bwMode="auto">
          <a:xfrm>
            <a:off x="1470762" y="2098728"/>
            <a:ext cx="914400" cy="36611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1893851922" name=" 1893851921"/>
          <p:cNvSpPr/>
          <p:nvPr/>
        </p:nvSpPr>
        <p:spPr bwMode="auto">
          <a:xfrm>
            <a:off x="886794" y="1109621"/>
            <a:ext cx="7345660" cy="5029560"/>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600" b="1" i="0" u="none">
                <a:solidFill>
                  <a:schemeClr val="bg2">
                    <a:lumMod val="90000"/>
                  </a:schemeClr>
                </a:solidFill>
                <a:latin typeface="Consolas"/>
                <a:ea typeface="Consolas"/>
                <a:cs typeface="Consolas"/>
              </a:rPr>
              <a:t>Introduction to Sustainable Development</a:t>
            </a:r>
            <a:endParaRPr sz="1600">
              <a:solidFill>
                <a:schemeClr val="bg2">
                  <a:lumMod val="90000"/>
                </a:schemeClr>
              </a:solidFill>
              <a:latin typeface="Consolas"/>
              <a:ea typeface="Consolas"/>
              <a:cs typeface="Consolas"/>
            </a:endParaRPr>
          </a:p>
          <a:p>
            <a:pPr>
              <a:defRPr/>
            </a:pPr>
            <a:r>
              <a:rPr sz="1600" b="1" i="0" u="none">
                <a:solidFill>
                  <a:schemeClr val="bg2">
                    <a:lumMod val="90000"/>
                  </a:schemeClr>
                </a:solidFill>
                <a:latin typeface="Consolas"/>
                <a:ea typeface="Consolas"/>
                <a:cs typeface="Consolas"/>
              </a:rPr>
              <a:t>Importance of Repairability in Circular Economy</a:t>
            </a:r>
            <a:endParaRPr sz="1600">
              <a:solidFill>
                <a:schemeClr val="bg2">
                  <a:lumMod val="90000"/>
                </a:schemeClr>
              </a:solidFill>
              <a:latin typeface="Consolas"/>
              <a:ea typeface="Consolas"/>
              <a:cs typeface="Consolas"/>
            </a:endParaRPr>
          </a:p>
          <a:p>
            <a:pPr>
              <a:defRPr/>
            </a:pPr>
            <a:r>
              <a:rPr sz="1600" b="1" i="0" u="none">
                <a:solidFill>
                  <a:schemeClr val="bg2">
                    <a:lumMod val="90000"/>
                  </a:schemeClr>
                </a:solidFill>
                <a:latin typeface="Consolas"/>
                <a:ea typeface="Consolas"/>
                <a:cs typeface="Consolas"/>
              </a:rPr>
              <a:t>Factors Inhibiting Repairability</a:t>
            </a:r>
            <a:endParaRPr sz="1800">
              <a:solidFill>
                <a:schemeClr val="bg2">
                  <a:lumMod val="90000"/>
                </a:schemeClr>
              </a:solidFill>
              <a:latin typeface="Consolas"/>
              <a:ea typeface="Consolas"/>
              <a:cs typeface="Consolas"/>
            </a:endParaRPr>
          </a:p>
          <a:p>
            <a:pPr>
              <a:defRPr/>
            </a:pPr>
            <a:endParaRPr sz="1800">
              <a:latin typeface="Consolas"/>
              <a:ea typeface="Consolas"/>
              <a:cs typeface="Consolas"/>
            </a:endParaRPr>
          </a:p>
          <a:p>
            <a:pPr>
              <a:defRPr/>
            </a:pPr>
            <a:r>
              <a:rPr sz="1600" b="1" i="0" u="none">
                <a:solidFill>
                  <a:srgbClr val="595959"/>
                </a:solidFill>
                <a:latin typeface="Consolas"/>
                <a:ea typeface="Consolas"/>
                <a:cs typeface="Consolas"/>
              </a:rPr>
              <a:t>EU Directive - Right to Repair</a:t>
            </a:r>
            <a:endParaRPr sz="1600" b="1">
              <a:latin typeface="Consolas"/>
              <a:ea typeface="Consolas"/>
              <a:cs typeface="Consolas"/>
            </a:endParaRPr>
          </a:p>
          <a:p>
            <a:pPr>
              <a:defRPr/>
            </a:pPr>
            <a:endParaRPr sz="1600" b="0">
              <a:solidFill>
                <a:schemeClr val="bg2">
                  <a:lumMod val="50000"/>
                </a:schemeClr>
              </a:solidFill>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Directive Overview: The new EU directive, known as "Right to Repair," underscores the importance of repairability in fostering circular economies.</a:t>
            </a:r>
            <a:endParaRPr sz="1400" b="0">
              <a:solidFill>
                <a:schemeClr val="bg2">
                  <a:lumMod val="50000"/>
                </a:schemeClr>
              </a:solidFill>
              <a:latin typeface="Consolas"/>
              <a:ea typeface="Consolas"/>
              <a:cs typeface="Consolas"/>
            </a:endParaRPr>
          </a:p>
          <a:p>
            <a:pPr>
              <a:defRPr/>
            </a:pPr>
            <a:endParaRPr sz="1400" b="0">
              <a:solidFill>
                <a:schemeClr val="bg2">
                  <a:lumMod val="50000"/>
                </a:schemeClr>
              </a:solidFill>
              <a:latin typeface="Consolas"/>
              <a:ea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Addressing Barriers: Expected to address current barriers to repairing products, facilitating a shift in consumer-producer-product dynamics.</a:t>
            </a:r>
            <a:endParaRPr sz="1400" b="0">
              <a:solidFill>
                <a:schemeClr val="bg2">
                  <a:lumMod val="50000"/>
                </a:schemeClr>
              </a:solidFill>
              <a:latin typeface="Consolas"/>
              <a:ea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Transformation Potential: Potential to transform relationships between producers, users, and products by promoting repair as a sustainable practice.</a:t>
            </a:r>
            <a:endParaRPr sz="1400" b="0">
              <a:solidFill>
                <a:schemeClr val="bg2">
                  <a:lumMod val="50000"/>
                </a:schemeClr>
              </a:solidFill>
              <a:latin typeface="Consolas"/>
              <a:ea typeface="Consolas"/>
              <a:cs typeface="Consolas"/>
            </a:endParaRPr>
          </a:p>
          <a:p>
            <a:pPr>
              <a:defRPr/>
            </a:pPr>
            <a:endParaRPr sz="1400" b="0">
              <a:solidFill>
                <a:schemeClr val="bg2">
                  <a:lumMod val="50000"/>
                </a:schemeClr>
              </a:solidFill>
              <a:latin typeface="Consolas"/>
              <a:ea typeface="Consolas"/>
              <a:cs typeface="Consolas"/>
            </a:endParaRPr>
          </a:p>
          <a:p>
            <a:pPr marL="261850" indent="-261850" algn="l">
              <a:buFont typeface="Arial"/>
              <a:buChar char="•"/>
              <a:defRPr/>
            </a:pPr>
            <a:r>
              <a:rPr sz="1400" b="0" i="0" u="none">
                <a:solidFill>
                  <a:schemeClr val="bg2">
                    <a:lumMod val="50000"/>
                  </a:schemeClr>
                </a:solidFill>
                <a:latin typeface="Consolas"/>
                <a:ea typeface="Consolas"/>
                <a:cs typeface="Consolas"/>
              </a:rPr>
              <a:t>Discussion and Proposed Actions: Exploring the anticipated impact and proposing necessary actions for the successful implementation of the "Right to Repair" directive.</a:t>
            </a:r>
            <a:br>
              <a:rPr sz="1600" b="0" i="0" u="none">
                <a:solidFill>
                  <a:srgbClr val="000000"/>
                </a:solidFill>
                <a:latin typeface="Consolas"/>
                <a:ea typeface="Consolas"/>
                <a:cs typeface="Consolas"/>
              </a:rPr>
            </a:br>
            <a:br>
              <a:rPr sz="1200" b="0" i="0" u="none">
                <a:solidFill>
                  <a:srgbClr val="000000"/>
                </a:solidFill>
                <a:latin typeface="Arial"/>
                <a:ea typeface="Arial"/>
                <a:cs typeface="Arial"/>
              </a:rPr>
            </a:br>
            <a:br>
              <a:rPr sz="1600" b="0" i="0" u="none">
                <a:solidFill>
                  <a:srgbClr val="000000"/>
                </a:solidFill>
                <a:latin typeface="Consolas"/>
                <a:ea typeface="Consolas"/>
                <a:cs typeface="Consolas"/>
              </a:rPr>
            </a:br>
            <a:endParaRPr sz="1600">
              <a:latin typeface="Consolas"/>
              <a:cs typeface="Consolas"/>
            </a:endParaRPr>
          </a:p>
        </p:txBody>
      </p:sp>
      <p:pic>
        <p:nvPicPr>
          <p:cNvPr id="378208418" name="Grafik 378208417"/>
          <p:cNvPicPr>
            <a:picLocks noChangeAspect="1"/>
          </p:cNvPicPr>
          <p:nvPr/>
        </p:nvPicPr>
        <p:blipFill>
          <a:blip r:embed="rId3"/>
          <a:srcRect l="9840" t="10503" r="10543" b="8450"/>
          <a:stretch/>
        </p:blipFill>
        <p:spPr bwMode="auto">
          <a:xfrm>
            <a:off x="8111406" y="1049337"/>
            <a:ext cx="4088337" cy="4161711"/>
          </a:xfrm>
          <a:prstGeom prst="rect">
            <a:avLst/>
          </a:prstGeom>
        </p:spPr>
      </p:pic>
      <p:sp>
        <p:nvSpPr>
          <p:cNvPr id="386532105" name="Textfeld 386532104"/>
          <p:cNvSpPr txBox="1"/>
          <p:nvPr/>
        </p:nvSpPr>
        <p:spPr bwMode="auto">
          <a:xfrm>
            <a:off x="8141736" y="4798059"/>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Ref:12</a:t>
            </a:r>
            <a:endParaRPr sz="1100">
              <a:solidFill>
                <a:schemeClr val="tx1">
                  <a:lumMod val="50000"/>
                  <a:lumOff val="50000"/>
                </a:schemeClr>
              </a:solidFill>
              <a:latin typeface="Consolas"/>
              <a:cs typeface="Consolas"/>
            </a:endParaRPr>
          </a:p>
        </p:txBody>
      </p:sp>
      <p:sp>
        <p:nvSpPr>
          <p:cNvPr id="320709762" name="Textfeld 320709761"/>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872203610" name="Textfeld 1872203609"/>
          <p:cNvSpPr txBox="1"/>
          <p:nvPr/>
        </p:nvSpPr>
        <p:spPr bwMode="auto">
          <a:xfrm>
            <a:off x="-7635" y="5806074"/>
            <a:ext cx="8161547" cy="10519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900" b="0" i="0" u="none" strike="noStrike" cap="none" spc="0">
                <a:solidFill>
                  <a:schemeClr val="bg2">
                    <a:lumMod val="75000"/>
                  </a:schemeClr>
                </a:solidFill>
                <a:latin typeface="Consolas"/>
                <a:ea typeface="Consolas"/>
                <a:cs typeface="Consolas"/>
              </a:rPr>
              <a:t>Ref 4 : Empowering Sustainable Consumption by Giving Back to Consumers the ‘Right to Repair’</a:t>
            </a:r>
            <a:endParaRPr sz="900" b="0">
              <a:solidFill>
                <a:schemeClr val="bg2">
                  <a:lumMod val="75000"/>
                </a:schemeClr>
              </a:solidFill>
              <a:latin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Ricardo J Hernandez 1,2,* , Constanza Miranda 1 and Julian Goñi DILAB School of Engineering, Pontificia Universidad Católica de Chile,</a:t>
            </a:r>
            <a:endParaRPr sz="900" b="0" i="0" u="none" strike="noStrike" cap="none" spc="0">
              <a:solidFill>
                <a:schemeClr val="bg2">
                  <a:lumMod val="75000"/>
                </a:schemeClr>
              </a:solidFill>
              <a:latin typeface="Consolas"/>
              <a:ea typeface="Consolas"/>
              <a:cs typeface="Consolas"/>
            </a:endParaRPr>
          </a:p>
          <a:p>
            <a:pPr>
              <a:defRPr/>
            </a:pPr>
            <a:r>
              <a:rPr lang="de-DE" sz="900" b="0" i="0" u="none" strike="noStrike" cap="none" spc="0">
                <a:solidFill>
                  <a:schemeClr val="bg2">
                    <a:lumMod val="75000"/>
                  </a:schemeClr>
                </a:solidFill>
                <a:latin typeface="Consolas"/>
                <a:ea typeface="Consolas"/>
                <a:cs typeface="Consolas"/>
              </a:rPr>
              <a:t>Ref 5 : </a:t>
            </a:r>
            <a:r>
              <a:rPr sz="900" b="0" i="0" u="none">
                <a:solidFill>
                  <a:schemeClr val="bg2">
                    <a:lumMod val="75000"/>
                  </a:schemeClr>
                </a:solidFill>
                <a:latin typeface="Consolas"/>
                <a:ea typeface="Consolas"/>
                <a:cs typeface="Consolas"/>
              </a:rPr>
              <a:t>Journal of Cleaner Production Business model innovation for circular economy and sustainability:  Technical University of Denmark  Marina P.P. Pieroni , Tim C. McAloone, Daniela C.A. Pigosso</a:t>
            </a:r>
            <a:endParaRPr sz="900" b="0" u="none">
              <a:solidFill>
                <a:schemeClr val="bg2">
                  <a:lumMod val="75000"/>
                </a:schemeClr>
              </a:solidFill>
              <a:latin typeface="Consolas"/>
              <a:ea typeface="Consolas"/>
              <a:cs typeface="Consolas"/>
            </a:endParaRPr>
          </a:p>
          <a:p>
            <a:pPr>
              <a:defRPr/>
            </a:pPr>
            <a:r>
              <a:rPr sz="900" b="0" u="none">
                <a:solidFill>
                  <a:schemeClr val="bg2">
                    <a:lumMod val="75000"/>
                  </a:schemeClr>
                </a:solidFill>
                <a:latin typeface="Consolas"/>
                <a:ea typeface="Consolas"/>
                <a:cs typeface="Consolas"/>
              </a:rPr>
              <a:t>Ref 6: </a:t>
            </a:r>
            <a:r>
              <a:rPr lang="de-DE" sz="900" b="0" i="0" strike="noStrike" cap="none" spc="0">
                <a:solidFill>
                  <a:schemeClr val="bg2">
                    <a:lumMod val="75000"/>
                  </a:schemeClr>
                </a:solidFill>
                <a:latin typeface="Consolas"/>
                <a:ea typeface="Consolas"/>
                <a:cs typeface="Consolas"/>
              </a:rPr>
              <a:t>https://www.sciencedirect.com/science/article/abs/pii/S2452223621000912c</a:t>
            </a:r>
            <a:endParaRPr sz="900" b="0" u="none">
              <a:solidFill>
                <a:schemeClr val="bg2">
                  <a:lumMod val="75000"/>
                </a:schemeClr>
              </a:solidFill>
              <a:latin typeface="Consolas"/>
              <a:ea typeface="Consolas"/>
              <a:cs typeface="Consolas"/>
            </a:endParaRPr>
          </a:p>
          <a:p>
            <a:pPr>
              <a:defRPr/>
            </a:pPr>
            <a:r>
              <a:rPr sz="900" b="0" u="none">
                <a:solidFill>
                  <a:schemeClr val="bg2">
                    <a:lumMod val="75000"/>
                  </a:schemeClr>
                </a:solidFill>
                <a:latin typeface="Consolas"/>
                <a:ea typeface="Consolas"/>
                <a:cs typeface="Consolas"/>
              </a:rPr>
              <a:t>Re /: </a:t>
            </a:r>
            <a:r>
              <a:rPr lang="de-DE" sz="900" b="0" i="0" u="none" strike="noStrike" cap="none" spc="0">
                <a:solidFill>
                  <a:schemeClr val="bg2">
                    <a:lumMod val="75000"/>
                  </a:schemeClr>
                </a:solidFill>
                <a:latin typeface="Consolas"/>
                <a:ea typeface="Consolas"/>
                <a:cs typeface="Consolas"/>
              </a:rPr>
              <a:t>https://repair.eu/</a:t>
            </a:r>
            <a:endParaRPr sz="900">
              <a:solidFill>
                <a:schemeClr val="bg2">
                  <a:lumMod val="75000"/>
                </a:schemeClr>
              </a:solidFill>
              <a:latin typeface="Consolas"/>
              <a:ea typeface="Consolas"/>
              <a:cs typeface="Consola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5918342" name="TextBox 10"/>
          <p:cNvSpPr/>
          <p:nvPr/>
        </p:nvSpPr>
        <p:spPr bwMode="auto">
          <a:xfrm>
            <a:off x="1412217" y="589055"/>
            <a:ext cx="4527644"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tx1"/>
                </a:solidFill>
                <a:latin typeface="Space Grotesk"/>
                <a:ea typeface="Arial"/>
                <a:cs typeface="Space Grotesk"/>
              </a:rPr>
              <a:t>Circular Raw Materials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70222843" name="Rectangle 22"/>
          <p:cNvSpPr/>
          <p:nvPr/>
        </p:nvSpPr>
        <p:spPr bwMode="auto">
          <a:xfrm>
            <a:off x="-7636" y="720351"/>
            <a:ext cx="1184230"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974254275" name="Grafik 1974254274"/>
          <p:cNvPicPr>
            <a:picLocks noChangeAspect="1"/>
          </p:cNvPicPr>
          <p:nvPr/>
        </p:nvPicPr>
        <p:blipFill>
          <a:blip r:embed="rId2"/>
          <a:stretch/>
        </p:blipFill>
        <p:spPr bwMode="auto">
          <a:xfrm>
            <a:off x="9992610" y="5924487"/>
            <a:ext cx="2207133" cy="933507"/>
          </a:xfrm>
          <a:prstGeom prst="rect">
            <a:avLst/>
          </a:prstGeom>
        </p:spPr>
      </p:pic>
      <p:sp>
        <p:nvSpPr>
          <p:cNvPr id="1400188528" name="Textfeld 1400188527"/>
          <p:cNvSpPr txBox="1"/>
          <p:nvPr/>
        </p:nvSpPr>
        <p:spPr bwMode="auto">
          <a:xfrm>
            <a:off x="1176594" y="1659112"/>
            <a:ext cx="7072658" cy="32312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61850" indent="-261850">
              <a:buFont typeface="Arial"/>
              <a:buChar char="•"/>
              <a:defRPr/>
            </a:pPr>
            <a:r>
              <a:rPr sz="1600" b="1" i="0" u="none">
                <a:solidFill>
                  <a:schemeClr val="tx1"/>
                </a:solidFill>
                <a:latin typeface="Consolas"/>
                <a:ea typeface="Consolas"/>
                <a:cs typeface="Consolas"/>
              </a:rPr>
              <a:t>Importance of Raw Materials:</a:t>
            </a:r>
            <a:endParaRPr sz="1400" b="1" i="0" u="none">
              <a:solidFill>
                <a:schemeClr val="tx1"/>
              </a:solidFill>
              <a:latin typeface="Consolas"/>
              <a:ea typeface="Consolas"/>
              <a:cs typeface="Consolas"/>
            </a:endParaRPr>
          </a:p>
          <a:p>
            <a:pPr>
              <a:defRPr/>
            </a:pPr>
            <a:r>
              <a:rPr sz="1400" b="0" i="0" u="none">
                <a:solidFill>
                  <a:schemeClr val="tx1"/>
                </a:solidFill>
                <a:latin typeface="Consolas"/>
                <a:ea typeface="Consolas"/>
                <a:cs typeface="Consolas"/>
              </a:rPr>
              <a:t>Raw materials are the foundation of Europe's current and future </a:t>
            </a:r>
            <a:r>
              <a:rPr sz="1400" b="0" i="0" u="none">
                <a:solidFill>
                  <a:schemeClr val="tx1">
                    <a:lumMod val="50000"/>
                    <a:lumOff val="50000"/>
                  </a:schemeClr>
                </a:solidFill>
                <a:latin typeface="Consolas"/>
                <a:ea typeface="Consolas"/>
                <a:cs typeface="Consolas"/>
              </a:rPr>
              <a:t>economy, crucial for jobs, competitiveness, and enhancing the quality of life.</a:t>
            </a:r>
            <a:endParaRPr sz="1400" b="0" i="0" u="none">
              <a:solidFill>
                <a:schemeClr val="tx1"/>
              </a:solidFill>
              <a:latin typeface="Consolas"/>
              <a:ea typeface="Consolas"/>
              <a:cs typeface="Consolas"/>
            </a:endParaRPr>
          </a:p>
          <a:p>
            <a:pPr>
              <a:defRPr/>
            </a:pPr>
            <a:endParaRPr sz="1600" b="0" i="0" u="none">
              <a:solidFill>
                <a:schemeClr val="tx1"/>
              </a:solidFill>
              <a:latin typeface="Consolas"/>
              <a:ea typeface="Consolas"/>
              <a:cs typeface="Consolas"/>
            </a:endParaRPr>
          </a:p>
          <a:p>
            <a:pPr marL="239821" indent="-239821">
              <a:buFont typeface="Arial"/>
              <a:buChar char="•"/>
              <a:defRPr/>
            </a:pPr>
            <a:r>
              <a:rPr sz="1600" b="1" i="0" u="none">
                <a:solidFill>
                  <a:schemeClr val="tx1"/>
                </a:solidFill>
                <a:latin typeface="Consolas"/>
                <a:ea typeface="Consolas"/>
                <a:cs typeface="Consolas"/>
              </a:rPr>
              <a:t>Critical Raw Materials (CRMs):</a:t>
            </a:r>
            <a:r>
              <a:rPr sz="1400" b="0" i="0" u="none">
                <a:solidFill>
                  <a:schemeClr val="tx1"/>
                </a:solidFill>
                <a:latin typeface="Consolas"/>
                <a:ea typeface="Consolas"/>
                <a:cs typeface="Consolas"/>
              </a:rPr>
              <a:t> </a:t>
            </a:r>
          </a:p>
          <a:p>
            <a:pPr>
              <a:defRPr/>
            </a:pPr>
            <a:r>
              <a:rPr sz="1400" b="0" i="0" u="none">
                <a:solidFill>
                  <a:schemeClr val="tx1">
                    <a:lumMod val="50000"/>
                    <a:lumOff val="50000"/>
                  </a:schemeClr>
                </a:solidFill>
                <a:latin typeface="Consolas"/>
                <a:ea typeface="Consolas"/>
                <a:cs typeface="Consolas"/>
              </a:rPr>
              <a:t>Some raw materials are of particular concern due to their high economic importance and supply risk; these are termed Critical Raw Materials.</a:t>
            </a:r>
            <a:endParaRPr sz="1400" b="0" i="0" u="none">
              <a:solidFill>
                <a:schemeClr val="tx1"/>
              </a:solidFill>
              <a:latin typeface="Consolas"/>
              <a:ea typeface="Consolas"/>
              <a:cs typeface="Consolas"/>
            </a:endParaRPr>
          </a:p>
          <a:p>
            <a:pPr>
              <a:defRPr/>
            </a:pPr>
            <a:endParaRPr sz="1600">
              <a:solidFill>
                <a:schemeClr val="tx1"/>
              </a:solidFill>
              <a:latin typeface="Consolas"/>
              <a:cs typeface="Consolas"/>
            </a:endParaRPr>
          </a:p>
          <a:p>
            <a:pPr marL="239821" indent="-239821">
              <a:buFont typeface="Arial"/>
              <a:buChar char="•"/>
              <a:defRPr/>
            </a:pPr>
            <a:r>
              <a:rPr sz="1600" b="1" i="0" u="none">
                <a:solidFill>
                  <a:schemeClr val="tx1"/>
                </a:solidFill>
                <a:latin typeface="Consolas"/>
                <a:ea typeface="Consolas"/>
                <a:cs typeface="Consolas"/>
              </a:rPr>
              <a:t>EU's Commitment:</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tx1">
                    <a:lumMod val="50000"/>
                    <a:lumOff val="50000"/>
                  </a:schemeClr>
                </a:solidFill>
                <a:latin typeface="Consolas"/>
                <a:ea typeface="Consolas"/>
                <a:cs typeface="Consolas"/>
              </a:rPr>
              <a:t>The European Union is dedicated to fostering a circular economy, and the JRC plays a pivotal role in contributing to the Circular Economy Action Plan.</a:t>
            </a:r>
            <a:endParaRPr/>
          </a:p>
        </p:txBody>
      </p:sp>
      <p:sp>
        <p:nvSpPr>
          <p:cNvPr id="1692549390" name=" 1692549389"/>
          <p:cNvSpPr/>
          <p:nvPr/>
        </p:nvSpPr>
        <p:spPr bwMode="auto">
          <a:xfrm>
            <a:off x="1421216" y="1049337"/>
            <a:ext cx="6828036" cy="109763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200" b="0" i="0" u="none">
                <a:solidFill>
                  <a:srgbClr val="595959"/>
                </a:solidFill>
                <a:latin typeface="Consolas"/>
                <a:ea typeface="Consolas"/>
                <a:cs typeface="Consolas"/>
              </a:rPr>
              <a:t>Critical Raw Materials and Circular Economy </a:t>
            </a:r>
          </a:p>
          <a:p>
            <a:pPr>
              <a:defRPr/>
            </a:pPr>
            <a:r>
              <a:rPr sz="1200" b="0" i="0" u="none">
                <a:solidFill>
                  <a:srgbClr val="595959"/>
                </a:solidFill>
                <a:latin typeface="Consolas"/>
                <a:ea typeface="Consolas"/>
                <a:cs typeface="Consolas"/>
              </a:rPr>
              <a:t>JRC (Joint Recerch Center) Contribution to the EU Circular Economy Action Plan  </a:t>
            </a:r>
            <a:br>
              <a:rPr sz="1200" b="0" i="0" u="none">
                <a:solidFill>
                  <a:srgbClr val="000000"/>
                </a:solidFill>
                <a:latin typeface="Consolas"/>
                <a:ea typeface="Consolas"/>
                <a:cs typeface="Consolas"/>
              </a:rPr>
            </a:br>
            <a:br>
              <a:rPr sz="1200" b="0" i="0" u="none">
                <a:solidFill>
                  <a:srgbClr val="000000"/>
                </a:solidFill>
                <a:latin typeface="Arial"/>
                <a:ea typeface="Arial"/>
                <a:cs typeface="Arial"/>
              </a:rPr>
            </a:br>
            <a:br>
              <a:rPr sz="1600" b="0" i="0" u="none">
                <a:solidFill>
                  <a:srgbClr val="000000"/>
                </a:solidFill>
                <a:latin typeface="Consolas"/>
                <a:ea typeface="Consolas"/>
                <a:cs typeface="Consolas"/>
              </a:rPr>
            </a:br>
            <a:endParaRPr sz="1400" b="0">
              <a:latin typeface="Consolas"/>
              <a:ea typeface="Consolas"/>
              <a:cs typeface="Consolas"/>
            </a:endParaRPr>
          </a:p>
        </p:txBody>
      </p:sp>
      <p:sp>
        <p:nvSpPr>
          <p:cNvPr id="1530280413" name="Textfeld 1530280412"/>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170840546" name="Textfeld 1170840545"/>
          <p:cNvSpPr txBox="1"/>
          <p:nvPr/>
        </p:nvSpPr>
        <p:spPr bwMode="auto">
          <a:xfrm>
            <a:off x="8141735" y="4632075"/>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Ref:13</a:t>
            </a:r>
            <a:endParaRPr sz="1100">
              <a:solidFill>
                <a:schemeClr val="tx1">
                  <a:lumMod val="50000"/>
                  <a:lumOff val="50000"/>
                </a:schemeClr>
              </a:solidFill>
              <a:latin typeface="Consolas"/>
              <a:cs typeface="Consolas"/>
            </a:endParaRPr>
          </a:p>
        </p:txBody>
      </p:sp>
      <p:pic>
        <p:nvPicPr>
          <p:cNvPr id="2045494011" name="Grafik 2045494010"/>
          <p:cNvPicPr>
            <a:picLocks noChangeAspect="1"/>
          </p:cNvPicPr>
          <p:nvPr/>
        </p:nvPicPr>
        <p:blipFill>
          <a:blip r:embed="rId3"/>
          <a:stretch/>
        </p:blipFill>
        <p:spPr bwMode="auto">
          <a:xfrm>
            <a:off x="8213724" y="1024336"/>
            <a:ext cx="3986017" cy="3613988"/>
          </a:xfrm>
          <a:prstGeom prst="rect">
            <a:avLst/>
          </a:prstGeom>
        </p:spPr>
      </p:pic>
      <p:sp>
        <p:nvSpPr>
          <p:cNvPr id="31482044" name="Textfeld 31482043"/>
          <p:cNvSpPr txBox="1"/>
          <p:nvPr/>
        </p:nvSpPr>
        <p:spPr bwMode="auto">
          <a:xfrm>
            <a:off x="-7635" y="6498567"/>
            <a:ext cx="8168747"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b="0" u="none">
                <a:solidFill>
                  <a:schemeClr val="bg2">
                    <a:lumMod val="75000"/>
                  </a:schemeClr>
                </a:solidFill>
                <a:latin typeface="Consolas"/>
                <a:ea typeface="Consolas"/>
                <a:cs typeface="Consolas"/>
              </a:rPr>
              <a:t>Re 8: </a:t>
            </a:r>
            <a:r>
              <a:rPr lang="de-DE" sz="900" b="0" i="0" strike="noStrike" cap="none" spc="0">
                <a:solidFill>
                  <a:schemeClr val="bg2">
                    <a:lumMod val="75000"/>
                  </a:schemeClr>
                </a:solidFill>
                <a:latin typeface="Consolas"/>
                <a:ea typeface="Consolas"/>
                <a:cs typeface="Consolas"/>
              </a:rPr>
              <a:t>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8642677" name="TextBox 10"/>
          <p:cNvSpPr/>
          <p:nvPr/>
        </p:nvSpPr>
        <p:spPr bwMode="auto">
          <a:xfrm>
            <a:off x="1412217" y="589055"/>
            <a:ext cx="4527644"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Circular Raw Materials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861472203" name="Rectangle 22"/>
          <p:cNvSpPr/>
          <p:nvPr/>
        </p:nvSpPr>
        <p:spPr bwMode="auto">
          <a:xfrm>
            <a:off x="-7635" y="720351"/>
            <a:ext cx="1184230"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563145698" name="Grafik 563145697"/>
          <p:cNvPicPr>
            <a:picLocks noChangeAspect="1"/>
          </p:cNvPicPr>
          <p:nvPr/>
        </p:nvPicPr>
        <p:blipFill>
          <a:blip r:embed="rId2"/>
          <a:stretch/>
        </p:blipFill>
        <p:spPr bwMode="auto">
          <a:xfrm>
            <a:off x="9992610" y="5924486"/>
            <a:ext cx="2207133" cy="933507"/>
          </a:xfrm>
          <a:prstGeom prst="rect">
            <a:avLst/>
          </a:prstGeom>
        </p:spPr>
      </p:pic>
      <p:sp>
        <p:nvSpPr>
          <p:cNvPr id="1453482519" name="Textfeld 1453482518"/>
          <p:cNvSpPr txBox="1"/>
          <p:nvPr/>
        </p:nvSpPr>
        <p:spPr bwMode="auto">
          <a:xfrm>
            <a:off x="1164714" y="1049337"/>
            <a:ext cx="7085618" cy="43285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9" indent="-283879">
              <a:buFont typeface="Arial"/>
              <a:buChar char="–"/>
              <a:defRPr/>
            </a:pPr>
            <a:r>
              <a:rPr sz="1800" b="1" i="0" u="none">
                <a:solidFill>
                  <a:srgbClr val="000000"/>
                </a:solidFill>
                <a:latin typeface="Consolas"/>
                <a:ea typeface="Consolas"/>
                <a:cs typeface="Consolas"/>
              </a:rPr>
              <a:t>Circular Use in the EU</a:t>
            </a:r>
            <a:endParaRPr sz="1400" b="0" i="0" u="none">
              <a:solidFill>
                <a:schemeClr val="tx1"/>
              </a:solidFill>
              <a:latin typeface="Consolas"/>
              <a:ea typeface="Consolas"/>
              <a:cs typeface="Consolas"/>
            </a:endParaRPr>
          </a:p>
          <a:p>
            <a:pPr>
              <a:defRPr/>
            </a:pPr>
            <a:endParaRPr sz="1400">
              <a:solidFill>
                <a:schemeClr val="tx1"/>
              </a:solidFill>
              <a:latin typeface="Consolas"/>
              <a:cs typeface="Consolas"/>
            </a:endParaRPr>
          </a:p>
          <a:p>
            <a:pPr marL="261850" indent="-261850">
              <a:buFont typeface="Arial"/>
              <a:buChar char="•"/>
              <a:defRPr/>
            </a:pPr>
            <a:r>
              <a:rPr sz="1600" b="1" i="0" u="none">
                <a:solidFill>
                  <a:schemeClr val="tx1"/>
                </a:solidFill>
                <a:latin typeface="Consolas"/>
                <a:ea typeface="Consolas"/>
                <a:cs typeface="Consolas"/>
              </a:rPr>
              <a:t>EOL-RIR as a Measure:</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tx1">
                    <a:lumMod val="65000"/>
                    <a:lumOff val="35000"/>
                  </a:schemeClr>
                </a:solidFill>
                <a:latin typeface="Consolas"/>
                <a:ea typeface="Consolas"/>
                <a:cs typeface="Consolas"/>
              </a:rPr>
              <a:t>The End-of-life Recycling Input Rate (EOL-RIR) is a key metric for assessing circular use, measuring the proportion of total material input from recycled post-consumer scrap.</a:t>
            </a:r>
            <a:endParaRPr sz="1400">
              <a:solidFill>
                <a:schemeClr val="tx1"/>
              </a:solidFill>
              <a:latin typeface="Consolas"/>
              <a:ea typeface="Consolas"/>
              <a:cs typeface="Consolas"/>
            </a:endParaRPr>
          </a:p>
          <a:p>
            <a:pPr>
              <a:defRPr/>
            </a:pPr>
            <a:endParaRPr sz="1400" b="0" i="0" u="none">
              <a:solidFill>
                <a:schemeClr val="tx1"/>
              </a:solidFill>
              <a:latin typeface="Consolas"/>
              <a:ea typeface="Consolas"/>
              <a:cs typeface="Consolas"/>
            </a:endParaRPr>
          </a:p>
          <a:p>
            <a:pPr marL="239821" indent="-239821">
              <a:buFont typeface="Arial"/>
              <a:buChar char="•"/>
              <a:defRPr/>
            </a:pPr>
            <a:r>
              <a:rPr sz="1400" b="1" i="0" u="none">
                <a:solidFill>
                  <a:schemeClr val="tx1"/>
                </a:solidFill>
                <a:latin typeface="Consolas"/>
                <a:ea typeface="Consolas"/>
                <a:cs typeface="Consolas"/>
              </a:rPr>
              <a:t>C</a:t>
            </a:r>
            <a:r>
              <a:rPr sz="1600" b="1" i="0" u="none">
                <a:solidFill>
                  <a:schemeClr val="tx1"/>
                </a:solidFill>
                <a:latin typeface="Consolas"/>
                <a:ea typeface="Consolas"/>
                <a:cs typeface="Consolas"/>
              </a:rPr>
              <a:t>hallenges in Achieving Circularity:</a:t>
            </a:r>
            <a:endParaRPr sz="1400" b="1" i="0" u="none">
              <a:solidFill>
                <a:schemeClr val="tx1"/>
              </a:solidFill>
              <a:latin typeface="Consolas"/>
              <a:ea typeface="Consolas"/>
              <a:cs typeface="Consolas"/>
            </a:endParaRPr>
          </a:p>
          <a:p>
            <a:pPr>
              <a:defRPr/>
            </a:pPr>
            <a:r>
              <a:rPr sz="1400" b="0" i="0" u="none">
                <a:solidFill>
                  <a:schemeClr val="tx1">
                    <a:lumMod val="65000"/>
                    <a:lumOff val="35000"/>
                  </a:schemeClr>
                </a:solidFill>
                <a:latin typeface="Consolas"/>
                <a:ea typeface="Consolas"/>
                <a:cs typeface="Consolas"/>
              </a:rPr>
              <a:t>Despite the potential for high recycling rates, challenges include the lack of cost-effective sorting and recycling technologies, locked-up supply in long-life assets, and growing demand in various sectors.</a:t>
            </a:r>
            <a:endParaRPr sz="1400" b="1" i="0" u="none">
              <a:solidFill>
                <a:schemeClr val="tx1"/>
              </a:solidFill>
              <a:latin typeface="Consolas"/>
              <a:ea typeface="Consolas"/>
              <a:cs typeface="Consolas"/>
            </a:endParaRPr>
          </a:p>
          <a:p>
            <a:pPr>
              <a:defRPr/>
            </a:pPr>
            <a:endParaRPr sz="1400">
              <a:solidFill>
                <a:schemeClr val="tx1"/>
              </a:solidFill>
              <a:latin typeface="Consolas"/>
              <a:cs typeface="Consolas"/>
            </a:endParaRPr>
          </a:p>
          <a:p>
            <a:pPr marL="261850" indent="-261850">
              <a:buFont typeface="Arial"/>
              <a:buChar char="•"/>
              <a:defRPr/>
            </a:pPr>
            <a:r>
              <a:rPr sz="1600" b="1" i="0" u="none">
                <a:solidFill>
                  <a:schemeClr val="tx1"/>
                </a:solidFill>
                <a:latin typeface="Consolas"/>
                <a:ea typeface="Consolas"/>
                <a:cs typeface="Consolas"/>
              </a:rPr>
              <a:t>Recycling Performance Examples:</a:t>
            </a:r>
            <a:r>
              <a:rPr sz="1400" b="0" i="0" u="none">
                <a:solidFill>
                  <a:schemeClr val="tx1"/>
                </a:solidFill>
                <a:latin typeface="Consolas"/>
                <a:ea typeface="Consolas"/>
                <a:cs typeface="Consolas"/>
              </a:rPr>
              <a:t> </a:t>
            </a:r>
          </a:p>
          <a:p>
            <a:pPr>
              <a:defRPr/>
            </a:pPr>
            <a:r>
              <a:rPr sz="1400" b="0" i="0" u="none">
                <a:solidFill>
                  <a:schemeClr val="tx1">
                    <a:lumMod val="65000"/>
                    <a:lumOff val="35000"/>
                  </a:schemeClr>
                </a:solidFill>
                <a:latin typeface="Consolas"/>
                <a:ea typeface="Consolas"/>
                <a:cs typeface="Consolas"/>
              </a:rPr>
              <a:t>Specific examples like vanadium, tungsten, cobalt showcase notable recycling input rates.</a:t>
            </a:r>
            <a:endParaRPr sz="1400">
              <a:solidFill>
                <a:schemeClr val="tx1"/>
              </a:solidFill>
              <a:latin typeface="Consolas"/>
              <a:ea typeface="Consolas"/>
              <a:cs typeface="Consolas"/>
            </a:endParaRPr>
          </a:p>
          <a:p>
            <a:pPr>
              <a:defRPr/>
            </a:pPr>
            <a:endParaRPr sz="1400" b="0" i="0" u="none">
              <a:solidFill>
                <a:schemeClr val="tx1"/>
              </a:solidFill>
              <a:latin typeface="Consolas"/>
              <a:ea typeface="Consolas"/>
              <a:cs typeface="Consolas"/>
            </a:endParaRPr>
          </a:p>
          <a:p>
            <a:pPr marL="261850" indent="-261850">
              <a:buFont typeface="Arial"/>
              <a:buChar char="•"/>
              <a:defRPr/>
            </a:pPr>
            <a:r>
              <a:rPr sz="1600" b="1" i="0" u="none">
                <a:solidFill>
                  <a:schemeClr val="tx1"/>
                </a:solidFill>
                <a:latin typeface="Consolas"/>
                <a:ea typeface="Consolas"/>
                <a:cs typeface="Consolas"/>
              </a:rPr>
              <a:t>Illustrative Figure:</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tx1">
                    <a:lumMod val="65000"/>
                    <a:lumOff val="35000"/>
                  </a:schemeClr>
                </a:solidFill>
                <a:latin typeface="Consolas"/>
                <a:ea typeface="Consolas"/>
                <a:cs typeface="Consolas"/>
              </a:rPr>
              <a:t>A visual representation of EOL-RIR for specific CRMs in the EU, demonstrating the varying rates.</a:t>
            </a:r>
            <a:endParaRPr/>
          </a:p>
        </p:txBody>
      </p:sp>
      <p:sp>
        <p:nvSpPr>
          <p:cNvPr id="1657277189" name="Textfeld 1657277188"/>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463955302" name="Textfeld 1463955301"/>
          <p:cNvSpPr txBox="1"/>
          <p:nvPr/>
        </p:nvSpPr>
        <p:spPr bwMode="auto">
          <a:xfrm>
            <a:off x="8141735" y="4632075"/>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Ref:13</a:t>
            </a:r>
            <a:endParaRPr sz="1100">
              <a:solidFill>
                <a:schemeClr val="tx1">
                  <a:lumMod val="50000"/>
                  <a:lumOff val="50000"/>
                </a:schemeClr>
              </a:solidFill>
              <a:latin typeface="Consolas"/>
              <a:cs typeface="Consolas"/>
            </a:endParaRPr>
          </a:p>
        </p:txBody>
      </p:sp>
      <p:pic>
        <p:nvPicPr>
          <p:cNvPr id="384042811" name="Grafik 384042810"/>
          <p:cNvPicPr>
            <a:picLocks noChangeAspect="1"/>
          </p:cNvPicPr>
          <p:nvPr/>
        </p:nvPicPr>
        <p:blipFill>
          <a:blip r:embed="rId3"/>
          <a:stretch/>
        </p:blipFill>
        <p:spPr bwMode="auto">
          <a:xfrm>
            <a:off x="8213724" y="1024336"/>
            <a:ext cx="3986017" cy="3613988"/>
          </a:xfrm>
          <a:prstGeom prst="rect">
            <a:avLst/>
          </a:prstGeom>
        </p:spPr>
      </p:pic>
      <p:sp>
        <p:nvSpPr>
          <p:cNvPr id="351521450" name="Textfeld 351521449"/>
          <p:cNvSpPr txBox="1"/>
          <p:nvPr/>
        </p:nvSpPr>
        <p:spPr bwMode="auto">
          <a:xfrm>
            <a:off x="-7634" y="6498567"/>
            <a:ext cx="8169106"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b="0" u="none">
                <a:solidFill>
                  <a:schemeClr val="bg2">
                    <a:lumMod val="75000"/>
                  </a:schemeClr>
                </a:solidFill>
                <a:latin typeface="Consolas"/>
                <a:ea typeface="Consolas"/>
                <a:cs typeface="Consolas"/>
              </a:rPr>
              <a:t>Re 8: </a:t>
            </a:r>
            <a:r>
              <a:rPr lang="de-DE" sz="900" b="0" i="0" strike="noStrike" cap="none" spc="0">
                <a:solidFill>
                  <a:schemeClr val="bg2">
                    <a:lumMod val="75000"/>
                  </a:schemeClr>
                </a:solidFill>
                <a:latin typeface="Consolas"/>
                <a:ea typeface="Consolas"/>
                <a:cs typeface="Consolas"/>
              </a:rPr>
              <a:t>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34387778" name="TextBox 10"/>
          <p:cNvSpPr/>
          <p:nvPr/>
        </p:nvSpPr>
        <p:spPr bwMode="auto">
          <a:xfrm>
            <a:off x="1412217" y="589055"/>
            <a:ext cx="4527644"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Circular Raw Materials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339436364" name="Rectangle 22"/>
          <p:cNvSpPr/>
          <p:nvPr/>
        </p:nvSpPr>
        <p:spPr bwMode="auto">
          <a:xfrm>
            <a:off x="-7635" y="720351"/>
            <a:ext cx="1184230"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816092687" name="Grafik 816092686"/>
          <p:cNvPicPr>
            <a:picLocks noChangeAspect="1"/>
          </p:cNvPicPr>
          <p:nvPr/>
        </p:nvPicPr>
        <p:blipFill>
          <a:blip r:embed="rId2"/>
          <a:stretch/>
        </p:blipFill>
        <p:spPr bwMode="auto">
          <a:xfrm>
            <a:off x="9992610" y="5924486"/>
            <a:ext cx="2207133" cy="933507"/>
          </a:xfrm>
          <a:prstGeom prst="rect">
            <a:avLst/>
          </a:prstGeom>
        </p:spPr>
      </p:pic>
      <p:sp>
        <p:nvSpPr>
          <p:cNvPr id="411249240" name="Textfeld 411249239"/>
          <p:cNvSpPr txBox="1"/>
          <p:nvPr/>
        </p:nvSpPr>
        <p:spPr bwMode="auto">
          <a:xfrm>
            <a:off x="1164714" y="1049337"/>
            <a:ext cx="7098578" cy="41456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9" indent="-283879">
              <a:buFont typeface="Arial"/>
              <a:buChar char="–"/>
              <a:defRPr/>
            </a:pPr>
            <a:r>
              <a:rPr sz="1800" b="1" i="0" u="none">
                <a:solidFill>
                  <a:schemeClr val="bg2">
                    <a:lumMod val="75000"/>
                  </a:schemeClr>
                </a:solidFill>
                <a:latin typeface="Consolas"/>
                <a:ea typeface="Consolas"/>
                <a:cs typeface="Consolas"/>
              </a:rPr>
              <a:t>Circular Use in the EU</a:t>
            </a:r>
            <a:endParaRPr sz="1400" b="0" i="0" u="none">
              <a:solidFill>
                <a:schemeClr val="tx1"/>
              </a:solidFill>
              <a:latin typeface="Consolas"/>
              <a:ea typeface="Consolas"/>
              <a:cs typeface="Consolas"/>
            </a:endParaRPr>
          </a:p>
          <a:p>
            <a:pPr marL="261850" indent="-261850">
              <a:buFont typeface="Arial"/>
              <a:buChar char="–"/>
              <a:defRPr/>
            </a:pPr>
            <a:r>
              <a:rPr sz="1600" b="1" i="0" u="none">
                <a:solidFill>
                  <a:srgbClr val="000000"/>
                </a:solidFill>
                <a:latin typeface="Consolas"/>
                <a:ea typeface="Consolas"/>
                <a:cs typeface="Consolas"/>
              </a:rPr>
              <a:t>Sectorial Perspective</a:t>
            </a:r>
          </a:p>
          <a:p>
            <a:pPr>
              <a:defRPr/>
            </a:pPr>
            <a:endParaRPr sz="1400">
              <a:solidFill>
                <a:schemeClr val="tx1"/>
              </a:solidFill>
              <a:latin typeface="Consolas"/>
              <a:cs typeface="Consolas"/>
            </a:endParaRPr>
          </a:p>
          <a:p>
            <a:pPr marL="261850" indent="-261850">
              <a:buFont typeface="Arial"/>
              <a:buChar char="•"/>
              <a:defRPr/>
            </a:pPr>
            <a:r>
              <a:rPr sz="1600" b="1" i="0" u="none">
                <a:solidFill>
                  <a:schemeClr val="tx1"/>
                </a:solidFill>
                <a:latin typeface="Consolas"/>
                <a:ea typeface="Consolas"/>
                <a:cs typeface="Consolas"/>
              </a:rPr>
              <a:t>Significance of Sector Analysis:</a:t>
            </a:r>
            <a:r>
              <a:rPr sz="1400" b="0" i="0" u="none">
                <a:solidFill>
                  <a:schemeClr val="tx1"/>
                </a:solidFill>
                <a:latin typeface="Consolas"/>
                <a:ea typeface="Consolas"/>
                <a:cs typeface="Consolas"/>
              </a:rPr>
              <a:t> </a:t>
            </a:r>
          </a:p>
          <a:p>
            <a:pPr>
              <a:defRPr/>
            </a:pPr>
            <a:r>
              <a:rPr sz="1400" b="0" i="0" u="none">
                <a:solidFill>
                  <a:schemeClr val="tx1">
                    <a:lumMod val="65000"/>
                    <a:lumOff val="35000"/>
                  </a:schemeClr>
                </a:solidFill>
                <a:latin typeface="Consolas"/>
                <a:ea typeface="Consolas"/>
                <a:cs typeface="Consolas"/>
              </a:rPr>
              <a:t>Understanding CRMs within specific sectors (e.g., automotive, renewable energy) is crucial for a comprehensive view.</a:t>
            </a:r>
          </a:p>
          <a:p>
            <a:pPr>
              <a:defRPr/>
            </a:pPr>
            <a:endParaRPr sz="1400">
              <a:solidFill>
                <a:schemeClr val="tx1"/>
              </a:solidFill>
              <a:latin typeface="Consolas"/>
              <a:cs typeface="Consolas"/>
            </a:endParaRPr>
          </a:p>
          <a:p>
            <a:pPr marL="261850" indent="-261850">
              <a:buFont typeface="Arial"/>
              <a:buChar char="•"/>
              <a:defRPr/>
            </a:pPr>
            <a:r>
              <a:rPr sz="1600" b="1" i="0" u="none">
                <a:solidFill>
                  <a:schemeClr val="tx1"/>
                </a:solidFill>
                <a:latin typeface="Consolas"/>
                <a:ea typeface="Consolas"/>
                <a:cs typeface="Consolas"/>
              </a:rPr>
              <a:t>Examples of Sector-Specific CRMs:</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tx1">
                    <a:lumMod val="65000"/>
                    <a:lumOff val="35000"/>
                  </a:schemeClr>
                </a:solidFill>
                <a:latin typeface="Consolas"/>
                <a:ea typeface="Consolas"/>
                <a:cs typeface="Consolas"/>
              </a:rPr>
              <a:t>Highlight critical raw materials in specific sectors, emphasizing the diverse raw material needs across industries.</a:t>
            </a:r>
          </a:p>
          <a:p>
            <a:pPr>
              <a:defRPr/>
            </a:pPr>
            <a:endParaRPr sz="1400">
              <a:solidFill>
                <a:schemeClr val="tx1"/>
              </a:solidFill>
              <a:latin typeface="Consolas"/>
              <a:cs typeface="Consolas"/>
            </a:endParaRPr>
          </a:p>
          <a:p>
            <a:pPr marL="261850" indent="-261850">
              <a:buFont typeface="Arial"/>
              <a:buChar char="•"/>
              <a:defRPr/>
            </a:pPr>
            <a:r>
              <a:rPr sz="1600" b="1" i="0" u="none">
                <a:solidFill>
                  <a:schemeClr val="tx1"/>
                </a:solidFill>
                <a:latin typeface="Consolas"/>
                <a:ea typeface="Consolas"/>
                <a:cs typeface="Consolas"/>
              </a:rPr>
              <a:t>Complementary Assessments:</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tx1">
                    <a:lumMod val="65000"/>
                    <a:lumOff val="35000"/>
                  </a:schemeClr>
                </a:solidFill>
                <a:latin typeface="Consolas"/>
                <a:ea typeface="Consolas"/>
                <a:cs typeface="Consolas"/>
              </a:rPr>
              <a:t>Advocate for complementary sector-specific assessments to capture nuances missed in an economy-wide analysis.</a:t>
            </a:r>
            <a:endParaRPr sz="1400" b="0" i="0" u="none">
              <a:solidFill>
                <a:schemeClr val="tx1"/>
              </a:solidFill>
              <a:latin typeface="Consolas"/>
              <a:ea typeface="Consolas"/>
              <a:cs typeface="Consolas"/>
            </a:endParaRPr>
          </a:p>
          <a:p>
            <a:pPr>
              <a:defRPr/>
            </a:pPr>
            <a:endParaRPr sz="1400">
              <a:solidFill>
                <a:schemeClr val="tx1"/>
              </a:solidFill>
              <a:latin typeface="Consolas"/>
              <a:cs typeface="Consolas"/>
            </a:endParaRPr>
          </a:p>
          <a:p>
            <a:pPr marL="261850" indent="-261850">
              <a:buFont typeface="Arial"/>
              <a:buChar char="•"/>
              <a:defRPr/>
            </a:pPr>
            <a:r>
              <a:rPr sz="1600" b="1" i="0" u="none">
                <a:solidFill>
                  <a:schemeClr val="tx1"/>
                </a:solidFill>
                <a:latin typeface="Consolas"/>
                <a:ea typeface="Consolas"/>
                <a:cs typeface="Consolas"/>
              </a:rPr>
              <a:t>Illustrative Image:</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tx1">
                    <a:lumMod val="65000"/>
                    <a:lumOff val="35000"/>
                  </a:schemeClr>
                </a:solidFill>
                <a:latin typeface="Consolas"/>
                <a:ea typeface="Consolas"/>
                <a:cs typeface="Consolas"/>
              </a:rPr>
              <a:t>Visual representation indicating the complexity of CRM usage within different sectors.</a:t>
            </a:r>
            <a:endParaRPr sz="1600">
              <a:solidFill>
                <a:schemeClr val="tx1"/>
              </a:solidFill>
              <a:latin typeface="Consolas"/>
              <a:cs typeface="Consolas"/>
            </a:endParaRPr>
          </a:p>
        </p:txBody>
      </p:sp>
      <p:sp>
        <p:nvSpPr>
          <p:cNvPr id="70020036" name="Textfeld 70020035"/>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399262499" name="Textfeld 1399262498"/>
          <p:cNvSpPr txBox="1"/>
          <p:nvPr/>
        </p:nvSpPr>
        <p:spPr bwMode="auto">
          <a:xfrm>
            <a:off x="8141735" y="4632075"/>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Ref:13</a:t>
            </a:r>
            <a:endParaRPr sz="1100">
              <a:solidFill>
                <a:schemeClr val="tx1">
                  <a:lumMod val="50000"/>
                  <a:lumOff val="50000"/>
                </a:schemeClr>
              </a:solidFill>
              <a:latin typeface="Consolas"/>
              <a:cs typeface="Consolas"/>
            </a:endParaRPr>
          </a:p>
        </p:txBody>
      </p:sp>
      <p:pic>
        <p:nvPicPr>
          <p:cNvPr id="875672759" name="Grafik 875672758"/>
          <p:cNvPicPr>
            <a:picLocks noChangeAspect="1"/>
          </p:cNvPicPr>
          <p:nvPr/>
        </p:nvPicPr>
        <p:blipFill>
          <a:blip r:embed="rId3"/>
          <a:stretch/>
        </p:blipFill>
        <p:spPr bwMode="auto">
          <a:xfrm>
            <a:off x="8213724" y="1024336"/>
            <a:ext cx="3986017" cy="3613988"/>
          </a:xfrm>
          <a:prstGeom prst="rect">
            <a:avLst/>
          </a:prstGeom>
        </p:spPr>
      </p:pic>
      <p:sp>
        <p:nvSpPr>
          <p:cNvPr id="1352034683" name="Textfeld 1352034682"/>
          <p:cNvSpPr txBox="1"/>
          <p:nvPr/>
        </p:nvSpPr>
        <p:spPr bwMode="auto">
          <a:xfrm>
            <a:off x="-7634" y="6498567"/>
            <a:ext cx="8169106"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b="0" u="none">
                <a:solidFill>
                  <a:schemeClr val="bg2">
                    <a:lumMod val="75000"/>
                  </a:schemeClr>
                </a:solidFill>
                <a:latin typeface="Consolas"/>
                <a:ea typeface="Consolas"/>
                <a:cs typeface="Consolas"/>
              </a:rPr>
              <a:t>Re 8: </a:t>
            </a:r>
            <a:r>
              <a:rPr lang="de-DE" sz="900" b="0" i="0" strike="noStrike" cap="none" spc="0">
                <a:solidFill>
                  <a:schemeClr val="bg2">
                    <a:lumMod val="75000"/>
                  </a:schemeClr>
                </a:solidFill>
                <a:latin typeface="Consolas"/>
                <a:ea typeface="Consolas"/>
                <a:cs typeface="Consolas"/>
              </a:rPr>
              <a:t>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4857807" name="TextBox 10"/>
          <p:cNvSpPr/>
          <p:nvPr/>
        </p:nvSpPr>
        <p:spPr bwMode="auto">
          <a:xfrm>
            <a:off x="1412217" y="589055"/>
            <a:ext cx="4527644"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Circular Raw Materials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1327914763" name="Rectangle 22"/>
          <p:cNvSpPr/>
          <p:nvPr/>
        </p:nvSpPr>
        <p:spPr bwMode="auto">
          <a:xfrm>
            <a:off x="-7635" y="720351"/>
            <a:ext cx="1184230"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560496926" name="Grafik 560496925"/>
          <p:cNvPicPr>
            <a:picLocks noChangeAspect="1"/>
          </p:cNvPicPr>
          <p:nvPr/>
        </p:nvPicPr>
        <p:blipFill>
          <a:blip r:embed="rId2"/>
          <a:stretch/>
        </p:blipFill>
        <p:spPr bwMode="auto">
          <a:xfrm>
            <a:off x="9992610" y="5924486"/>
            <a:ext cx="2207133" cy="933507"/>
          </a:xfrm>
          <a:prstGeom prst="rect">
            <a:avLst/>
          </a:prstGeom>
        </p:spPr>
      </p:pic>
      <p:sp>
        <p:nvSpPr>
          <p:cNvPr id="1139718730" name="Textfeld 1139718729"/>
          <p:cNvSpPr txBox="1"/>
          <p:nvPr/>
        </p:nvSpPr>
        <p:spPr bwMode="auto">
          <a:xfrm>
            <a:off x="1164713" y="1049337"/>
            <a:ext cx="7121257" cy="50600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9" indent="-283879">
              <a:buFont typeface="Arial"/>
              <a:buChar char="–"/>
              <a:defRPr/>
            </a:pPr>
            <a:r>
              <a:rPr sz="1800" b="1" i="0" u="none">
                <a:solidFill>
                  <a:schemeClr val="bg2">
                    <a:lumMod val="75000"/>
                  </a:schemeClr>
                </a:solidFill>
                <a:latin typeface="Consolas"/>
                <a:ea typeface="Consolas"/>
                <a:cs typeface="Consolas"/>
              </a:rPr>
              <a:t>Circular Use in the EU</a:t>
            </a:r>
            <a:endParaRPr sz="1400" b="0" i="0" u="none">
              <a:solidFill>
                <a:schemeClr val="tx1"/>
              </a:solidFill>
              <a:latin typeface="Consolas"/>
              <a:ea typeface="Consolas"/>
              <a:cs typeface="Consolas"/>
            </a:endParaRPr>
          </a:p>
          <a:p>
            <a:pPr marL="261850" indent="-261850">
              <a:buFont typeface="Arial"/>
              <a:buChar char="–"/>
              <a:defRPr/>
            </a:pPr>
            <a:r>
              <a:rPr sz="1600" b="1" i="0" u="none">
                <a:solidFill>
                  <a:schemeClr val="bg2">
                    <a:lumMod val="75000"/>
                  </a:schemeClr>
                </a:solidFill>
                <a:latin typeface="Consolas"/>
                <a:ea typeface="Consolas"/>
                <a:cs typeface="Consolas"/>
              </a:rPr>
              <a:t>Sectorial Perspective</a:t>
            </a:r>
            <a:endParaRPr sz="1600">
              <a:solidFill>
                <a:schemeClr val="bg2">
                  <a:lumMod val="75000"/>
                </a:schemeClr>
              </a:solidFill>
              <a:latin typeface="Consolas"/>
              <a:ea typeface="Consolas"/>
              <a:cs typeface="Consolas"/>
            </a:endParaRPr>
          </a:p>
          <a:p>
            <a:pPr marL="261850" indent="-261850">
              <a:buFont typeface="Arial"/>
              <a:buChar char="–"/>
              <a:defRPr/>
            </a:pPr>
            <a:r>
              <a:rPr sz="1600" b="1">
                <a:solidFill>
                  <a:schemeClr val="tx1"/>
                </a:solidFill>
                <a:latin typeface="Consolas"/>
                <a:ea typeface="Consolas"/>
                <a:cs typeface="Consolas"/>
              </a:rPr>
              <a:t>Next Steps</a:t>
            </a:r>
            <a:r>
              <a:rPr sz="1600">
                <a:solidFill>
                  <a:schemeClr val="tx1"/>
                </a:solidFill>
                <a:latin typeface="Consolas"/>
                <a:ea typeface="Consolas"/>
                <a:cs typeface="Consolas"/>
              </a:rPr>
              <a:t> </a:t>
            </a:r>
            <a:endParaRPr sz="1600">
              <a:solidFill>
                <a:schemeClr val="bg2">
                  <a:lumMod val="75000"/>
                </a:schemeClr>
              </a:solidFill>
              <a:latin typeface="Consolas"/>
              <a:ea typeface="Consolas"/>
              <a:cs typeface="Consolas"/>
            </a:endParaRPr>
          </a:p>
          <a:p>
            <a:pPr>
              <a:defRPr/>
            </a:pPr>
            <a:endParaRPr sz="1400" b="1" i="0" u="none">
              <a:solidFill>
                <a:schemeClr val="tx1"/>
              </a:solidFill>
              <a:latin typeface="Consolas"/>
              <a:cs typeface="Consolas"/>
            </a:endParaRPr>
          </a:p>
          <a:p>
            <a:pPr>
              <a:defRPr/>
            </a:pPr>
            <a:r>
              <a:rPr sz="1600" b="1" i="0" u="none">
                <a:solidFill>
                  <a:schemeClr val="tx1"/>
                </a:solidFill>
                <a:latin typeface="Consolas"/>
                <a:ea typeface="Consolas"/>
                <a:cs typeface="Consolas"/>
              </a:rPr>
              <a:t>Summary of Findings:</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bg2">
                    <a:lumMod val="50000"/>
                  </a:schemeClr>
                </a:solidFill>
                <a:latin typeface="Consolas"/>
                <a:ea typeface="Consolas"/>
                <a:cs typeface="Consolas"/>
              </a:rPr>
              <a:t>The presentation provides insights into CRM use in the EU, emphasizing its current non-circular nature.</a:t>
            </a:r>
            <a:endParaRPr sz="1400">
              <a:solidFill>
                <a:schemeClr val="tx1"/>
              </a:solidFill>
              <a:latin typeface="Consolas"/>
              <a:ea typeface="Consolas"/>
              <a:cs typeface="Consolas"/>
            </a:endParaRPr>
          </a:p>
          <a:p>
            <a:pPr>
              <a:defRPr/>
            </a:pPr>
            <a:endParaRPr sz="1400">
              <a:solidFill>
                <a:schemeClr val="tx1"/>
              </a:solidFill>
              <a:latin typeface="Consolas"/>
              <a:cs typeface="Consolas"/>
            </a:endParaRPr>
          </a:p>
          <a:p>
            <a:pPr>
              <a:defRPr/>
            </a:pPr>
            <a:r>
              <a:rPr sz="1600" b="1" i="0" u="none">
                <a:solidFill>
                  <a:schemeClr val="tx1"/>
                </a:solidFill>
                <a:latin typeface="Consolas"/>
                <a:ea typeface="Consolas"/>
                <a:cs typeface="Consolas"/>
              </a:rPr>
              <a:t>Policy Recommendations:</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bg2">
                    <a:lumMod val="50000"/>
                  </a:schemeClr>
                </a:solidFill>
                <a:latin typeface="Consolas"/>
                <a:ea typeface="Consolas"/>
                <a:cs typeface="Consolas"/>
              </a:rPr>
              <a:t>Recommendations include enhancing legislative frameworks, developing preventive initiatives, and supporting standardization activities.</a:t>
            </a:r>
            <a:endParaRPr sz="1400">
              <a:solidFill>
                <a:schemeClr val="tx1"/>
              </a:solidFill>
              <a:latin typeface="Consolas"/>
              <a:ea typeface="Consolas"/>
              <a:cs typeface="Consolas"/>
            </a:endParaRPr>
          </a:p>
          <a:p>
            <a:pPr>
              <a:defRPr/>
            </a:pPr>
            <a:endParaRPr sz="1400">
              <a:solidFill>
                <a:schemeClr val="tx1"/>
              </a:solidFill>
              <a:latin typeface="Consolas"/>
              <a:cs typeface="Consolas"/>
            </a:endParaRPr>
          </a:p>
          <a:p>
            <a:pPr>
              <a:defRPr/>
            </a:pPr>
            <a:r>
              <a:rPr sz="1600" b="1" i="0" u="none">
                <a:solidFill>
                  <a:schemeClr val="tx1"/>
                </a:solidFill>
                <a:latin typeface="Consolas"/>
                <a:ea typeface="Consolas"/>
                <a:cs typeface="Consolas"/>
              </a:rPr>
              <a:t>Research and Development:</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bg2">
                    <a:lumMod val="50000"/>
                  </a:schemeClr>
                </a:solidFill>
                <a:latin typeface="Consolas"/>
                <a:ea typeface="Consolas"/>
                <a:cs typeface="Consolas"/>
              </a:rPr>
              <a:t>Emphasize the importance of supporting innovative, efficient, and cost-effective technologies for CRM extraction and material-efficient solutions.</a:t>
            </a:r>
            <a:endParaRPr sz="1400">
              <a:solidFill>
                <a:schemeClr val="tx1"/>
              </a:solidFill>
              <a:latin typeface="Consolas"/>
              <a:ea typeface="Consolas"/>
              <a:cs typeface="Consolas"/>
            </a:endParaRPr>
          </a:p>
          <a:p>
            <a:pPr>
              <a:defRPr/>
            </a:pPr>
            <a:endParaRPr sz="1600">
              <a:solidFill>
                <a:schemeClr val="tx1"/>
              </a:solidFill>
              <a:latin typeface="Consolas"/>
              <a:cs typeface="Consolas"/>
            </a:endParaRPr>
          </a:p>
          <a:p>
            <a:pPr>
              <a:defRPr/>
            </a:pPr>
            <a:r>
              <a:rPr sz="1600" b="1" i="0" u="none">
                <a:solidFill>
                  <a:schemeClr val="tx1"/>
                </a:solidFill>
                <a:latin typeface="Consolas"/>
                <a:ea typeface="Consolas"/>
                <a:cs typeface="Consolas"/>
              </a:rPr>
              <a:t>Public Awareness:</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bg2">
                    <a:lumMod val="50000"/>
                  </a:schemeClr>
                </a:solidFill>
                <a:latin typeface="Consolas"/>
                <a:ea typeface="Consolas"/>
                <a:cs typeface="Consolas"/>
              </a:rPr>
              <a:t>Highlight the need to raise public awareness about the fundamental role of CRMs.</a:t>
            </a:r>
          </a:p>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2020960121" name="Textfeld 2020960120"/>
          <p:cNvSpPr txBox="1"/>
          <p:nvPr/>
        </p:nvSpPr>
        <p:spPr bwMode="auto">
          <a:xfrm>
            <a:off x="8141735" y="4632076"/>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Ref:13</a:t>
            </a:r>
            <a:endParaRPr sz="1100">
              <a:solidFill>
                <a:schemeClr val="tx1">
                  <a:lumMod val="50000"/>
                  <a:lumOff val="50000"/>
                </a:schemeClr>
              </a:solidFill>
              <a:latin typeface="Consolas"/>
              <a:cs typeface="Consolas"/>
            </a:endParaRPr>
          </a:p>
        </p:txBody>
      </p:sp>
      <p:sp>
        <p:nvSpPr>
          <p:cNvPr id="1092313599" name="Textfeld 1092313598"/>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pic>
        <p:nvPicPr>
          <p:cNvPr id="1087008547" name="Grafik 1087008546"/>
          <p:cNvPicPr>
            <a:picLocks noChangeAspect="1"/>
          </p:cNvPicPr>
          <p:nvPr/>
        </p:nvPicPr>
        <p:blipFill>
          <a:blip r:embed="rId3"/>
          <a:stretch/>
        </p:blipFill>
        <p:spPr bwMode="auto">
          <a:xfrm>
            <a:off x="8213724" y="1024337"/>
            <a:ext cx="3986017" cy="3613989"/>
          </a:xfrm>
          <a:prstGeom prst="rect">
            <a:avLst/>
          </a:prstGeom>
        </p:spPr>
      </p:pic>
      <p:sp>
        <p:nvSpPr>
          <p:cNvPr id="1593267162" name="Textfeld 1593267161"/>
          <p:cNvSpPr txBox="1"/>
          <p:nvPr/>
        </p:nvSpPr>
        <p:spPr bwMode="auto">
          <a:xfrm>
            <a:off x="-7634" y="6498567"/>
            <a:ext cx="8169106"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b="0" u="none">
                <a:solidFill>
                  <a:schemeClr val="bg2">
                    <a:lumMod val="75000"/>
                  </a:schemeClr>
                </a:solidFill>
                <a:latin typeface="Consolas"/>
                <a:ea typeface="Consolas"/>
                <a:cs typeface="Consolas"/>
              </a:rPr>
              <a:t>Re 8: </a:t>
            </a:r>
            <a:r>
              <a:rPr lang="de-DE" sz="900" b="0" i="0" strike="noStrike" cap="none" spc="0">
                <a:solidFill>
                  <a:schemeClr val="bg2">
                    <a:lumMod val="75000"/>
                  </a:schemeClr>
                </a:solidFill>
                <a:latin typeface="Consolas"/>
                <a:ea typeface="Consolas"/>
                <a:cs typeface="Consolas"/>
              </a:rPr>
              <a:t>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19988885" name="TextBox 10"/>
          <p:cNvSpPr/>
          <p:nvPr/>
        </p:nvSpPr>
        <p:spPr bwMode="auto">
          <a:xfrm>
            <a:off x="1412217" y="589055"/>
            <a:ext cx="3246975"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tx1"/>
                </a:solidFill>
                <a:latin typeface="Space Grotesk"/>
                <a:ea typeface="Arial"/>
                <a:cs typeface="Space Grotesk"/>
              </a:rPr>
              <a:t>Circular Design</a:t>
            </a:r>
            <a:r>
              <a:rPr lang="en-US" sz="2400" b="1" i="0" u="none" strike="noStrike" cap="none" spc="297">
                <a:ln>
                  <a:noFill/>
                </a:ln>
                <a:solidFill>
                  <a:schemeClr val="bg2">
                    <a:lumMod val="75000"/>
                  </a:scheme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580834384" name="Rectangle 22"/>
          <p:cNvSpPr/>
          <p:nvPr/>
        </p:nvSpPr>
        <p:spPr bwMode="auto">
          <a:xfrm>
            <a:off x="-7634" y="720351"/>
            <a:ext cx="1184229"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2094619418" name="Grafik 2094619417"/>
          <p:cNvPicPr>
            <a:picLocks noChangeAspect="1"/>
          </p:cNvPicPr>
          <p:nvPr/>
        </p:nvPicPr>
        <p:blipFill>
          <a:blip r:embed="rId2"/>
          <a:stretch/>
        </p:blipFill>
        <p:spPr bwMode="auto">
          <a:xfrm>
            <a:off x="9992610" y="5924485"/>
            <a:ext cx="2207133" cy="933507"/>
          </a:xfrm>
          <a:prstGeom prst="rect">
            <a:avLst/>
          </a:prstGeom>
        </p:spPr>
      </p:pic>
      <p:sp>
        <p:nvSpPr>
          <p:cNvPr id="1765253834" name="Textfeld 1765253833"/>
          <p:cNvSpPr txBox="1"/>
          <p:nvPr/>
        </p:nvSpPr>
        <p:spPr bwMode="auto">
          <a:xfrm>
            <a:off x="1164711" y="1049337"/>
            <a:ext cx="7142135" cy="237780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61850" indent="-261850">
              <a:buFont typeface="Arial"/>
              <a:buChar char="•"/>
              <a:defRPr/>
            </a:pPr>
            <a:r>
              <a:rPr sz="1600" b="1" i="0" u="none">
                <a:solidFill>
                  <a:schemeClr val="tx1"/>
                </a:solidFill>
                <a:latin typeface="Consolas"/>
                <a:ea typeface="Consolas"/>
                <a:cs typeface="Consolas"/>
              </a:rPr>
              <a:t>Unveiling Circular Design</a:t>
            </a:r>
            <a:endParaRPr sz="1600">
              <a:solidFill>
                <a:schemeClr val="tx1"/>
              </a:solidFill>
              <a:latin typeface="Consolas"/>
              <a:cs typeface="Consolas"/>
            </a:endParaRPr>
          </a:p>
          <a:p>
            <a:pPr>
              <a:defRPr/>
            </a:pPr>
            <a:endParaRPr sz="1600">
              <a:solidFill>
                <a:schemeClr val="tx1"/>
              </a:solidFill>
              <a:latin typeface="Consolas"/>
              <a:cs typeface="Consolas"/>
            </a:endParaRPr>
          </a:p>
          <a:p>
            <a:pPr marL="261850" indent="-261850">
              <a:buFont typeface="Arial"/>
              <a:buChar char="•"/>
              <a:defRPr/>
            </a:pPr>
            <a:r>
              <a:rPr sz="1600" b="1" i="0" u="none">
                <a:solidFill>
                  <a:schemeClr val="tx1"/>
                </a:solidFill>
                <a:latin typeface="Consolas"/>
                <a:ea typeface="Consolas"/>
                <a:cs typeface="Consolas"/>
              </a:rPr>
              <a:t>Circular design:</a:t>
            </a:r>
          </a:p>
          <a:p>
            <a:pPr>
              <a:defRPr/>
            </a:pPr>
            <a:r>
              <a:rPr sz="1400" b="0" i="0" u="none">
                <a:solidFill>
                  <a:schemeClr val="bg2">
                    <a:lumMod val="50000"/>
                  </a:schemeClr>
                </a:solidFill>
                <a:latin typeface="Consolas"/>
                <a:ea typeface="Consolas"/>
                <a:cs typeface="Consolas"/>
              </a:rPr>
              <a:t>A cornerstone of the circular economy.</a:t>
            </a:r>
            <a:endParaRPr sz="1400">
              <a:solidFill>
                <a:schemeClr val="bg2">
                  <a:lumMod val="50000"/>
                </a:schemeClr>
              </a:solidFill>
              <a:latin typeface="Consolas"/>
              <a:cs typeface="Consolas"/>
            </a:endParaRPr>
          </a:p>
          <a:p>
            <a:pPr>
              <a:defRPr/>
            </a:pPr>
            <a:r>
              <a:rPr sz="1400" b="0" i="0" u="none">
                <a:solidFill>
                  <a:schemeClr val="bg2">
                    <a:lumMod val="50000"/>
                  </a:schemeClr>
                </a:solidFill>
                <a:latin typeface="Consolas"/>
                <a:ea typeface="Consolas"/>
                <a:cs typeface="Consolas"/>
              </a:rPr>
              <a:t>Shifts from product-focused sustainability to holistic business models.</a:t>
            </a:r>
            <a:endParaRPr sz="1600">
              <a:solidFill>
                <a:schemeClr val="bg2">
                  <a:lumMod val="50000"/>
                </a:schemeClr>
              </a:solidFill>
              <a:latin typeface="Consolas"/>
              <a:ea typeface="Consolas"/>
              <a:cs typeface="Consolas"/>
            </a:endParaRPr>
          </a:p>
          <a:p>
            <a:pPr>
              <a:defRPr/>
            </a:pPr>
            <a:endParaRPr sz="1600">
              <a:solidFill>
                <a:schemeClr val="tx1"/>
              </a:solidFill>
              <a:latin typeface="Consolas"/>
              <a:cs typeface="Consolas"/>
            </a:endParaRPr>
          </a:p>
          <a:p>
            <a:pPr marL="261850" indent="-261850">
              <a:buFont typeface="Arial"/>
              <a:buChar char="•"/>
              <a:defRPr/>
            </a:pPr>
            <a:r>
              <a:rPr sz="1600" b="1">
                <a:solidFill>
                  <a:schemeClr val="tx1"/>
                </a:solidFill>
                <a:latin typeface="Consolas"/>
                <a:ea typeface="Consolas"/>
                <a:cs typeface="Consolas"/>
              </a:rPr>
              <a:t>Process:</a:t>
            </a:r>
            <a:endParaRPr sz="1600" b="1">
              <a:solidFill>
                <a:schemeClr val="tx1"/>
              </a:solidFill>
              <a:latin typeface="Consolas"/>
              <a:cs typeface="Consolas"/>
            </a:endParaRPr>
          </a:p>
          <a:p>
            <a:pPr>
              <a:defRPr/>
            </a:pPr>
            <a:r>
              <a:rPr sz="1400" b="0" i="0" u="none">
                <a:solidFill>
                  <a:schemeClr val="bg2">
                    <a:lumMod val="50000"/>
                  </a:schemeClr>
                </a:solidFill>
                <a:latin typeface="Consolas"/>
                <a:ea typeface="Consolas"/>
                <a:cs typeface="Consolas"/>
              </a:rPr>
              <a:t>Designers strategically plan for products with a minimal environmental impact.</a:t>
            </a:r>
            <a:endParaRPr sz="1400">
              <a:solidFill>
                <a:schemeClr val="tx1"/>
              </a:solidFill>
              <a:latin typeface="Consolas"/>
              <a:cs typeface="Consolas"/>
            </a:endParaRPr>
          </a:p>
          <a:p>
            <a:pPr>
              <a:defRPr/>
            </a:pPr>
            <a:endParaRPr sz="1400">
              <a:solidFill>
                <a:schemeClr val="tx1"/>
              </a:solidFill>
              <a:latin typeface="Consolas"/>
              <a:cs typeface="Consolas"/>
            </a:endParaRPr>
          </a:p>
        </p:txBody>
      </p:sp>
      <p:pic>
        <p:nvPicPr>
          <p:cNvPr id="202393115" name="Grafik 202393114"/>
          <p:cNvPicPr>
            <a:picLocks noChangeAspect="1"/>
          </p:cNvPicPr>
          <p:nvPr/>
        </p:nvPicPr>
        <p:blipFill>
          <a:blip r:embed="rId3"/>
          <a:stretch/>
        </p:blipFill>
        <p:spPr bwMode="auto">
          <a:xfrm>
            <a:off x="7963173" y="1016053"/>
            <a:ext cx="4384752" cy="2924774"/>
          </a:xfrm>
          <a:prstGeom prst="rect">
            <a:avLst/>
          </a:prstGeom>
        </p:spPr>
      </p:pic>
      <p:sp>
        <p:nvSpPr>
          <p:cNvPr id="648987913" name="Textfeld 648987912"/>
          <p:cNvSpPr txBox="1"/>
          <p:nvPr/>
        </p:nvSpPr>
        <p:spPr bwMode="auto">
          <a:xfrm>
            <a:off x="8141736" y="3792897"/>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Ref:14</a:t>
            </a:r>
            <a:endParaRPr sz="1100">
              <a:solidFill>
                <a:schemeClr val="tx1">
                  <a:lumMod val="50000"/>
                  <a:lumOff val="50000"/>
                </a:schemeClr>
              </a:solidFill>
              <a:latin typeface="Consolas"/>
              <a:cs typeface="Consolas"/>
            </a:endParaRPr>
          </a:p>
        </p:txBody>
      </p:sp>
      <p:sp>
        <p:nvSpPr>
          <p:cNvPr id="938580622" name="Textfeld 938580621"/>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515364011" name="Textfeld 1515364010"/>
          <p:cNvSpPr txBox="1"/>
          <p:nvPr/>
        </p:nvSpPr>
        <p:spPr bwMode="auto">
          <a:xfrm>
            <a:off x="-7633" y="6491871"/>
            <a:ext cx="8180625"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b="0" u="none">
                <a:solidFill>
                  <a:schemeClr val="bg2">
                    <a:lumMod val="75000"/>
                  </a:schemeClr>
                </a:solidFill>
                <a:latin typeface="Consolas"/>
                <a:ea typeface="Consolas"/>
                <a:cs typeface="Consolas"/>
              </a:rPr>
              <a:t> </a:t>
            </a:r>
            <a:r>
              <a:rPr lang="de-DE" sz="900" b="0" i="0" strike="noStrike" cap="none" spc="0">
                <a:solidFill>
                  <a:schemeClr val="bg2">
                    <a:lumMod val="75000"/>
                  </a:schemeClr>
                </a:solidFill>
                <a:latin typeface="Consolas"/>
                <a:ea typeface="Consolas"/>
                <a:cs typeface="Consolas"/>
              </a:rPr>
              <a:t>Ref 9:https://www.researchgate.net/publication/321998000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 Ref:10: </a:t>
            </a:r>
            <a:r>
              <a:rPr lang="de-DE" sz="900" b="0" i="0" u="none" strike="noStrike" cap="none" spc="0">
                <a:solidFill>
                  <a:schemeClr val="bg2">
                    <a:lumMod val="75000"/>
                  </a:schemeClr>
                </a:solidFill>
                <a:latin typeface="Consolas"/>
                <a:ea typeface="Consolas"/>
                <a:cs typeface="Consolas"/>
              </a:rPr>
              <a:t>https://www.designorate.com/the-future-circular-economy-circular-design/</a:t>
            </a:r>
            <a:endParaRPr sz="900">
              <a:solidFill>
                <a:schemeClr val="bg2">
                  <a:lumMod val="75000"/>
                </a:schemeClr>
              </a:solidFill>
              <a:latin typeface="Consolas"/>
              <a:ea typeface="Consolas"/>
              <a:cs typeface="Consola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48660399" name="TextBox 10"/>
          <p:cNvSpPr/>
          <p:nvPr/>
        </p:nvSpPr>
        <p:spPr bwMode="auto">
          <a:xfrm>
            <a:off x="1412217" y="589054"/>
            <a:ext cx="3246975"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Circular Design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348791929" name="Rectangle 22"/>
          <p:cNvSpPr/>
          <p:nvPr/>
        </p:nvSpPr>
        <p:spPr bwMode="auto">
          <a:xfrm>
            <a:off x="-7634" y="720351"/>
            <a:ext cx="1184229"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765991991" name="Grafik 1765991990"/>
          <p:cNvPicPr>
            <a:picLocks noChangeAspect="1"/>
          </p:cNvPicPr>
          <p:nvPr/>
        </p:nvPicPr>
        <p:blipFill>
          <a:blip r:embed="rId2"/>
          <a:stretch/>
        </p:blipFill>
        <p:spPr bwMode="auto">
          <a:xfrm>
            <a:off x="9992610" y="5924485"/>
            <a:ext cx="2207133" cy="933507"/>
          </a:xfrm>
          <a:prstGeom prst="rect">
            <a:avLst/>
          </a:prstGeom>
        </p:spPr>
      </p:pic>
      <p:sp>
        <p:nvSpPr>
          <p:cNvPr id="292384372" name="Textfeld 292384371"/>
          <p:cNvSpPr txBox="1"/>
          <p:nvPr/>
        </p:nvSpPr>
        <p:spPr bwMode="auto">
          <a:xfrm>
            <a:off x="1164712" y="1049337"/>
            <a:ext cx="7124857" cy="5185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pic>
        <p:nvPicPr>
          <p:cNvPr id="759764102" name="Grafik 759764101"/>
          <p:cNvPicPr>
            <a:picLocks noChangeAspect="1"/>
          </p:cNvPicPr>
          <p:nvPr/>
        </p:nvPicPr>
        <p:blipFill>
          <a:blip r:embed="rId3"/>
          <a:stretch/>
        </p:blipFill>
        <p:spPr bwMode="auto">
          <a:xfrm>
            <a:off x="8186737" y="1054004"/>
            <a:ext cx="4029075" cy="3924299"/>
          </a:xfrm>
          <a:prstGeom prst="rect">
            <a:avLst/>
          </a:prstGeom>
        </p:spPr>
      </p:pic>
      <p:sp>
        <p:nvSpPr>
          <p:cNvPr id="897482123" name=" 897482122"/>
          <p:cNvSpPr/>
          <p:nvPr/>
        </p:nvSpPr>
        <p:spPr bwMode="auto">
          <a:xfrm>
            <a:off x="1164710" y="1075560"/>
            <a:ext cx="7036781" cy="390179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9820" indent="-239820">
              <a:buFont typeface="Arial"/>
              <a:buChar char="•"/>
              <a:defRPr/>
            </a:pPr>
            <a:r>
              <a:rPr lang="de-DE" sz="1600" b="1" i="0" u="none" strike="noStrike" cap="none" spc="0">
                <a:solidFill>
                  <a:schemeClr val="bg1">
                    <a:lumMod val="75000"/>
                  </a:schemeClr>
                </a:solidFill>
                <a:latin typeface="Consolas"/>
                <a:ea typeface="Consolas"/>
                <a:cs typeface="Consolas"/>
              </a:rPr>
              <a:t>Unveiling Circular Design</a:t>
            </a:r>
            <a:endParaRPr sz="1600" b="1" i="0" u="none">
              <a:solidFill>
                <a:schemeClr val="tx1"/>
              </a:solidFill>
              <a:latin typeface="Consolas"/>
              <a:ea typeface="Consolas"/>
              <a:cs typeface="Consolas"/>
            </a:endParaRPr>
          </a:p>
          <a:p>
            <a:pPr marL="239821" indent="-239821">
              <a:buFont typeface="Arial"/>
              <a:buChar char="•"/>
              <a:defRPr/>
            </a:pPr>
            <a:r>
              <a:rPr sz="1600" b="1" i="0" u="none">
                <a:solidFill>
                  <a:schemeClr val="tx1"/>
                </a:solidFill>
                <a:latin typeface="Consolas"/>
                <a:ea typeface="Consolas"/>
                <a:cs typeface="Consolas"/>
              </a:rPr>
              <a:t>The Essence of Circular Design</a:t>
            </a:r>
          </a:p>
          <a:p>
            <a:pPr>
              <a:defRPr/>
            </a:pPr>
            <a:r>
              <a:rPr sz="1400" b="0" i="0" u="none">
                <a:solidFill>
                  <a:schemeClr val="tx1"/>
                </a:solidFill>
                <a:latin typeface="Consolas"/>
                <a:ea typeface="Consolas"/>
                <a:cs typeface="Consolas"/>
              </a:rPr>
              <a:t>Four-stage Process:</a:t>
            </a:r>
          </a:p>
          <a:p>
            <a:pPr>
              <a:defRPr/>
            </a:pPr>
            <a:endParaRPr sz="1400">
              <a:solidFill>
                <a:schemeClr val="tx1"/>
              </a:solidFill>
              <a:latin typeface="Consolas"/>
              <a:cs typeface="Consolas"/>
            </a:endParaRPr>
          </a:p>
          <a:p>
            <a:pPr>
              <a:defRPr/>
            </a:pPr>
            <a:r>
              <a:rPr sz="1600" b="1" i="0" u="none">
                <a:solidFill>
                  <a:schemeClr val="tx1"/>
                </a:solidFill>
                <a:latin typeface="Consolas"/>
                <a:ea typeface="Consolas"/>
                <a:cs typeface="Consolas"/>
              </a:rPr>
              <a:t>Understand:</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bg2">
                    <a:lumMod val="50000"/>
                  </a:schemeClr>
                </a:solidFill>
                <a:latin typeface="Consolas"/>
                <a:ea typeface="Consolas"/>
                <a:cs typeface="Consolas"/>
              </a:rPr>
              <a:t>Analyzing user needs and brainstorming circular solutions.</a:t>
            </a:r>
            <a:endParaRPr sz="1400">
              <a:solidFill>
                <a:schemeClr val="tx1"/>
              </a:solidFill>
              <a:latin typeface="Consolas"/>
              <a:ea typeface="Consolas"/>
              <a:cs typeface="Consolas"/>
            </a:endParaRPr>
          </a:p>
          <a:p>
            <a:pPr>
              <a:defRPr/>
            </a:pPr>
            <a:endParaRPr sz="1400">
              <a:solidFill>
                <a:schemeClr val="tx1"/>
              </a:solidFill>
              <a:latin typeface="Consolas"/>
              <a:cs typeface="Consolas"/>
            </a:endParaRPr>
          </a:p>
          <a:p>
            <a:pPr>
              <a:defRPr/>
            </a:pPr>
            <a:r>
              <a:rPr sz="1600" b="1" i="0" u="none">
                <a:solidFill>
                  <a:schemeClr val="tx1"/>
                </a:solidFill>
                <a:latin typeface="Consolas"/>
                <a:ea typeface="Consolas"/>
                <a:cs typeface="Consolas"/>
              </a:rPr>
              <a:t>Define:</a:t>
            </a:r>
            <a:r>
              <a:rPr sz="1400" b="0" i="0" u="none">
                <a:solidFill>
                  <a:schemeClr val="tx1"/>
                </a:solidFill>
                <a:latin typeface="Consolas"/>
                <a:ea typeface="Consolas"/>
                <a:cs typeface="Consolas"/>
              </a:rPr>
              <a:t> </a:t>
            </a:r>
          </a:p>
          <a:p>
            <a:pPr>
              <a:defRPr/>
            </a:pPr>
            <a:r>
              <a:rPr sz="1400" b="0" i="0" u="none">
                <a:solidFill>
                  <a:schemeClr val="bg2">
                    <a:lumMod val="50000"/>
                  </a:schemeClr>
                </a:solidFill>
                <a:latin typeface="Consolas"/>
                <a:ea typeface="Consolas"/>
                <a:cs typeface="Consolas"/>
              </a:rPr>
              <a:t>Forming business goals and creating a multidisciplinary team.</a:t>
            </a:r>
            <a:endParaRPr sz="1400">
              <a:solidFill>
                <a:schemeClr val="tx1"/>
              </a:solidFill>
              <a:latin typeface="Consolas"/>
              <a:ea typeface="Consolas"/>
              <a:cs typeface="Consolas"/>
            </a:endParaRPr>
          </a:p>
          <a:p>
            <a:pPr>
              <a:defRPr/>
            </a:pPr>
            <a:endParaRPr sz="1400">
              <a:solidFill>
                <a:schemeClr val="tx1"/>
              </a:solidFill>
              <a:latin typeface="Consolas"/>
              <a:cs typeface="Consolas"/>
            </a:endParaRPr>
          </a:p>
          <a:p>
            <a:pPr>
              <a:defRPr/>
            </a:pPr>
            <a:r>
              <a:rPr sz="1600" b="1" i="0" u="none">
                <a:solidFill>
                  <a:schemeClr val="tx1"/>
                </a:solidFill>
                <a:latin typeface="Consolas"/>
                <a:ea typeface="Consolas"/>
                <a:cs typeface="Consolas"/>
              </a:rPr>
              <a:t>Make:</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bg2">
                    <a:lumMod val="50000"/>
                  </a:schemeClr>
                </a:solidFill>
                <a:latin typeface="Consolas"/>
                <a:ea typeface="Consolas"/>
                <a:cs typeface="Consolas"/>
              </a:rPr>
              <a:t>Executing user-centered research, prototyping, and material definition.</a:t>
            </a:r>
            <a:endParaRPr sz="1400">
              <a:solidFill>
                <a:schemeClr val="tx1"/>
              </a:solidFill>
              <a:latin typeface="Consolas"/>
              <a:ea typeface="Consolas"/>
              <a:cs typeface="Consolas"/>
            </a:endParaRPr>
          </a:p>
          <a:p>
            <a:pPr>
              <a:defRPr/>
            </a:pPr>
            <a:endParaRPr sz="1400">
              <a:solidFill>
                <a:schemeClr val="tx1"/>
              </a:solidFill>
              <a:latin typeface="Consolas"/>
              <a:cs typeface="Consolas"/>
            </a:endParaRPr>
          </a:p>
          <a:p>
            <a:pPr>
              <a:defRPr/>
            </a:pPr>
            <a:r>
              <a:rPr sz="1600" b="1" i="0" u="none">
                <a:solidFill>
                  <a:schemeClr val="tx1"/>
                </a:solidFill>
                <a:latin typeface="Consolas"/>
                <a:ea typeface="Consolas"/>
                <a:cs typeface="Consolas"/>
              </a:rPr>
              <a:t>Release:</a:t>
            </a:r>
            <a:r>
              <a:rPr sz="1600" b="0" i="0" u="none">
                <a:solidFill>
                  <a:schemeClr val="tx1"/>
                </a:solidFill>
                <a:latin typeface="Consolas"/>
                <a:ea typeface="Consolas"/>
                <a:cs typeface="Consolas"/>
              </a:rPr>
              <a:t> </a:t>
            </a:r>
            <a:endParaRPr sz="1400" b="0" i="0" u="none">
              <a:solidFill>
                <a:schemeClr val="tx1"/>
              </a:solidFill>
              <a:latin typeface="Consolas"/>
              <a:ea typeface="Consolas"/>
              <a:cs typeface="Consolas"/>
            </a:endParaRPr>
          </a:p>
          <a:p>
            <a:pPr>
              <a:defRPr/>
            </a:pPr>
            <a:r>
              <a:rPr sz="1400" b="0" i="0" u="none">
                <a:solidFill>
                  <a:schemeClr val="bg2">
                    <a:lumMod val="50000"/>
                  </a:schemeClr>
                </a:solidFill>
                <a:latin typeface="Consolas"/>
                <a:ea typeface="Consolas"/>
                <a:cs typeface="Consolas"/>
              </a:rPr>
              <a:t>Launching the product, collecting consumer feedback, completing the business model.</a:t>
            </a:r>
            <a:endParaRPr/>
          </a:p>
        </p:txBody>
      </p:sp>
      <p:sp>
        <p:nvSpPr>
          <p:cNvPr id="53322715" name="Textfeld 53322714"/>
          <p:cNvSpPr txBox="1"/>
          <p:nvPr/>
        </p:nvSpPr>
        <p:spPr bwMode="auto">
          <a:xfrm>
            <a:off x="8141736" y="4736526"/>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Ref:15</a:t>
            </a:r>
            <a:endParaRPr sz="1100">
              <a:solidFill>
                <a:schemeClr val="tx1">
                  <a:lumMod val="50000"/>
                  <a:lumOff val="50000"/>
                </a:schemeClr>
              </a:solidFill>
              <a:latin typeface="Consolas"/>
              <a:cs typeface="Consolas"/>
            </a:endParaRPr>
          </a:p>
        </p:txBody>
      </p:sp>
      <p:sp>
        <p:nvSpPr>
          <p:cNvPr id="707511446" name="Textfeld 707511445"/>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823124930" name="Textfeld 1823124929"/>
          <p:cNvSpPr txBox="1"/>
          <p:nvPr/>
        </p:nvSpPr>
        <p:spPr bwMode="auto">
          <a:xfrm>
            <a:off x="-7632" y="6491871"/>
            <a:ext cx="8180984"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b="0" u="none">
                <a:solidFill>
                  <a:schemeClr val="bg2">
                    <a:lumMod val="75000"/>
                  </a:schemeClr>
                </a:solidFill>
                <a:latin typeface="Consolas"/>
                <a:ea typeface="Consolas"/>
                <a:cs typeface="Consolas"/>
              </a:rPr>
              <a:t> </a:t>
            </a:r>
            <a:r>
              <a:rPr lang="de-DE" sz="900" b="0" i="0" strike="noStrike" cap="none" spc="0">
                <a:solidFill>
                  <a:schemeClr val="bg2">
                    <a:lumMod val="75000"/>
                  </a:schemeClr>
                </a:solidFill>
                <a:latin typeface="Consolas"/>
                <a:ea typeface="Consolas"/>
                <a:cs typeface="Consolas"/>
              </a:rPr>
              <a:t>Ref 9:https://www.researchgate.net/publication/321998000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 Ref:10: </a:t>
            </a:r>
            <a:r>
              <a:rPr lang="de-DE" sz="900" b="0" i="0" u="none" strike="noStrike" cap="none" spc="0">
                <a:solidFill>
                  <a:schemeClr val="bg2">
                    <a:lumMod val="75000"/>
                  </a:schemeClr>
                </a:solidFill>
                <a:latin typeface="Consolas"/>
                <a:ea typeface="Consolas"/>
                <a:cs typeface="Consolas"/>
              </a:rPr>
              <a:t>https://www.designorate.com/the-future-circular-economy-circular-design/</a:t>
            </a:r>
            <a:endParaRPr sz="900">
              <a:solidFill>
                <a:schemeClr val="bg2">
                  <a:lumMod val="75000"/>
                </a:schemeClr>
              </a:solidFill>
              <a:latin typeface="Consolas"/>
              <a:ea typeface="Consolas"/>
              <a:cs typeface="Consola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57714067" name="Foliennummernplatzhalter 1"/>
          <p:cNvSpPr txBox="1"/>
          <p:nvPr/>
        </p:nvSpPr>
        <p:spPr bwMode="auto">
          <a:xfrm>
            <a:off x="0" y="0"/>
            <a:ext cx="0" cy="0"/>
          </a:xfrm>
        </p:spPr>
        <p:txBody>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en-US"/>
          </a:p>
          <a:p>
            <a:pPr>
              <a:defRPr/>
            </a:pPr>
            <a:endParaRPr lang="en-US"/>
          </a:p>
        </p:txBody>
      </p:sp>
      <p:sp>
        <p:nvSpPr>
          <p:cNvPr id="1220450043" name="TextBox 10"/>
          <p:cNvSpPr/>
          <p:nvPr/>
        </p:nvSpPr>
        <p:spPr bwMode="auto">
          <a:xfrm>
            <a:off x="1412217" y="589060"/>
            <a:ext cx="3647266" cy="45756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9">
                <a:ln>
                  <a:noFill/>
                </a:ln>
                <a:solidFill>
                  <a:prstClr val="black">
                    <a:lumMod val="85000"/>
                    <a:lumOff val="15000"/>
                  </a:prstClr>
                </a:solidFill>
                <a:latin typeface="Space Grotesk"/>
                <a:ea typeface="Arial"/>
                <a:cs typeface="Space Grotesk"/>
              </a:rPr>
              <a:t>Circular Economy </a:t>
            </a:r>
            <a:r>
              <a:rPr lang="en-US" sz="2400" b="1" i="0" u="none" strike="noStrike" cap="none" spc="299">
                <a:ln>
                  <a:noFill/>
                </a:ln>
                <a:solidFill>
                  <a:srgbClr val="005BAE"/>
                </a:solidFill>
                <a:latin typeface="Space Grotesk"/>
                <a:ea typeface="Arial"/>
                <a:cs typeface="Space Grotesk"/>
              </a:rPr>
              <a:t>I</a:t>
            </a:r>
            <a:endParaRPr sz="2400"/>
          </a:p>
        </p:txBody>
      </p:sp>
      <p:sp>
        <p:nvSpPr>
          <p:cNvPr id="606819594" name="Rectangle 22"/>
          <p:cNvSpPr/>
          <p:nvPr/>
        </p:nvSpPr>
        <p:spPr bwMode="auto">
          <a:xfrm>
            <a:off x="-7639" y="720351"/>
            <a:ext cx="1184234"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930131840" name="Grafik 1930131839"/>
          <p:cNvPicPr>
            <a:picLocks noChangeAspect="1"/>
          </p:cNvPicPr>
          <p:nvPr/>
        </p:nvPicPr>
        <p:blipFill>
          <a:blip r:embed="rId2"/>
          <a:stretch/>
        </p:blipFill>
        <p:spPr bwMode="auto">
          <a:xfrm>
            <a:off x="9992613" y="5924490"/>
            <a:ext cx="2207134" cy="933508"/>
          </a:xfrm>
          <a:prstGeom prst="rect">
            <a:avLst/>
          </a:prstGeom>
        </p:spPr>
      </p:pic>
      <p:pic>
        <p:nvPicPr>
          <p:cNvPr id="10415355" name="Grafik 10415354"/>
          <p:cNvPicPr>
            <a:picLocks noChangeAspect="1"/>
          </p:cNvPicPr>
          <p:nvPr/>
        </p:nvPicPr>
        <p:blipFill>
          <a:blip r:embed="rId3"/>
          <a:srcRect t="145" b="13710"/>
          <a:stretch/>
        </p:blipFill>
        <p:spPr bwMode="auto">
          <a:xfrm>
            <a:off x="8322378" y="1050725"/>
            <a:ext cx="3545163" cy="4772892"/>
          </a:xfrm>
          <a:prstGeom prst="rect">
            <a:avLst/>
          </a:prstGeom>
        </p:spPr>
      </p:pic>
      <p:sp>
        <p:nvSpPr>
          <p:cNvPr id="467230793" name="Textfeld 467230792"/>
          <p:cNvSpPr txBox="1"/>
          <p:nvPr/>
        </p:nvSpPr>
        <p:spPr bwMode="auto">
          <a:xfrm>
            <a:off x="808855" y="2211737"/>
            <a:ext cx="2599194"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a:p>
        </p:txBody>
      </p:sp>
      <p:sp>
        <p:nvSpPr>
          <p:cNvPr id="237050697" name="Textfeld 237050696"/>
          <p:cNvSpPr txBox="1"/>
          <p:nvPr/>
        </p:nvSpPr>
        <p:spPr bwMode="auto">
          <a:xfrm>
            <a:off x="1176592" y="1130098"/>
            <a:ext cx="7022020" cy="17986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sz="1600" i="1">
                <a:solidFill>
                  <a:schemeClr val="bg2">
                    <a:lumMod val="50000"/>
                  </a:schemeClr>
                </a:solidFill>
                <a:latin typeface="Consolas"/>
                <a:ea typeface="Consolas"/>
                <a:cs typeface="Consolas"/>
              </a:rPr>
              <a:t>“When my battered 1969 Toyota car approached the age of 30, I decided that her body deserved to be remanufactured. After 2 months and 100 hours of work, she returned home in her original beauty. “I am so glad you finally bought a new car,” my neighbour remarked. Quality is still associated with newness not with caring; long-term use as undesirable, not resourceful.”</a:t>
            </a:r>
            <a:r>
              <a:rPr sz="1200" i="1">
                <a:solidFill>
                  <a:schemeClr val="tx1"/>
                </a:solidFill>
                <a:latin typeface="Consolas"/>
                <a:ea typeface="Consolas"/>
                <a:cs typeface="Consolas"/>
              </a:rPr>
              <a:t>(Ref1:</a:t>
            </a:r>
            <a:r>
              <a:rPr lang="de-DE" sz="1200" b="0" i="1" u="none" strike="noStrike" cap="none" spc="0">
                <a:solidFill>
                  <a:schemeClr val="tx1"/>
                </a:solidFill>
                <a:latin typeface="Consolas"/>
                <a:ea typeface="Consolas"/>
                <a:cs typeface="Consolas"/>
              </a:rPr>
              <a:t>https://www.nature.com/articles/531435a#citeas</a:t>
            </a:r>
            <a:r>
              <a:rPr sz="1200" i="1">
                <a:solidFill>
                  <a:schemeClr val="tx1"/>
                </a:solidFill>
                <a:latin typeface="Consolas"/>
                <a:ea typeface="Consolas"/>
                <a:cs typeface="Consolas"/>
              </a:rPr>
              <a:t> )</a:t>
            </a:r>
            <a:endParaRPr/>
          </a:p>
        </p:txBody>
      </p:sp>
      <p:sp>
        <p:nvSpPr>
          <p:cNvPr id="940415478" name="Textfeld 940415477"/>
          <p:cNvSpPr txBox="1"/>
          <p:nvPr/>
        </p:nvSpPr>
        <p:spPr bwMode="auto">
          <a:xfrm>
            <a:off x="8186735" y="5835738"/>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Ref:4</a:t>
            </a:r>
            <a:endParaRPr sz="1100">
              <a:solidFill>
                <a:schemeClr val="tx1">
                  <a:lumMod val="50000"/>
                  <a:lumOff val="50000"/>
                </a:schemeClr>
              </a:solidFill>
              <a:latin typeface="Consolas"/>
              <a:cs typeface="Consolas"/>
            </a:endParaRPr>
          </a:p>
        </p:txBody>
      </p:sp>
      <p:sp>
        <p:nvSpPr>
          <p:cNvPr id="1709738595" name="Textfeld 1709738594"/>
          <p:cNvSpPr txBox="1"/>
          <p:nvPr/>
        </p:nvSpPr>
        <p:spPr bwMode="auto">
          <a:xfrm>
            <a:off x="8186735" y="6605250"/>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8720361" name="TextBox 10"/>
          <p:cNvSpPr/>
          <p:nvPr/>
        </p:nvSpPr>
        <p:spPr bwMode="auto">
          <a:xfrm>
            <a:off x="1412217" y="589054"/>
            <a:ext cx="3246975"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Circular Design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699684068" name="Rectangle 22"/>
          <p:cNvSpPr/>
          <p:nvPr/>
        </p:nvSpPr>
        <p:spPr bwMode="auto">
          <a:xfrm>
            <a:off x="-7633" y="720351"/>
            <a:ext cx="1184228"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96845272" name="Grafik 96845271"/>
          <p:cNvPicPr>
            <a:picLocks noChangeAspect="1"/>
          </p:cNvPicPr>
          <p:nvPr/>
        </p:nvPicPr>
        <p:blipFill>
          <a:blip r:embed="rId2"/>
          <a:stretch/>
        </p:blipFill>
        <p:spPr bwMode="auto">
          <a:xfrm>
            <a:off x="9992610" y="5924484"/>
            <a:ext cx="2207133" cy="933507"/>
          </a:xfrm>
          <a:prstGeom prst="rect">
            <a:avLst/>
          </a:prstGeom>
        </p:spPr>
      </p:pic>
      <p:sp>
        <p:nvSpPr>
          <p:cNvPr id="1827742386" name="Textfeld 1827742385"/>
          <p:cNvSpPr txBox="1"/>
          <p:nvPr/>
        </p:nvSpPr>
        <p:spPr bwMode="auto">
          <a:xfrm>
            <a:off x="1164712" y="1049337"/>
            <a:ext cx="7124856" cy="51851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1814260475" name=" 1814260474"/>
          <p:cNvSpPr/>
          <p:nvPr/>
        </p:nvSpPr>
        <p:spPr bwMode="auto">
          <a:xfrm>
            <a:off x="1164712" y="1075562"/>
            <a:ext cx="7034623" cy="36611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233218801" name="Grafik 233218800"/>
          <p:cNvPicPr>
            <a:picLocks noChangeAspect="1"/>
          </p:cNvPicPr>
          <p:nvPr/>
        </p:nvPicPr>
        <p:blipFill>
          <a:blip r:embed="rId3"/>
          <a:stretch/>
        </p:blipFill>
        <p:spPr bwMode="auto">
          <a:xfrm>
            <a:off x="8520210" y="3811643"/>
            <a:ext cx="3394119" cy="1943299"/>
          </a:xfrm>
          <a:prstGeom prst="rect">
            <a:avLst/>
          </a:prstGeom>
        </p:spPr>
      </p:pic>
      <p:pic>
        <p:nvPicPr>
          <p:cNvPr id="1050324025" name="Grafik 1050324024"/>
          <p:cNvPicPr>
            <a:picLocks noChangeAspect="1"/>
          </p:cNvPicPr>
          <p:nvPr/>
        </p:nvPicPr>
        <p:blipFill>
          <a:blip r:embed="rId4"/>
          <a:stretch/>
        </p:blipFill>
        <p:spPr bwMode="auto">
          <a:xfrm>
            <a:off x="8520211" y="1058596"/>
            <a:ext cx="3394119" cy="2464930"/>
          </a:xfrm>
          <a:prstGeom prst="rect">
            <a:avLst/>
          </a:prstGeom>
        </p:spPr>
      </p:pic>
      <p:sp>
        <p:nvSpPr>
          <p:cNvPr id="1269810929" name=" 1269810928"/>
          <p:cNvSpPr/>
          <p:nvPr/>
        </p:nvSpPr>
        <p:spPr bwMode="auto">
          <a:xfrm>
            <a:off x="1176592" y="1101980"/>
            <a:ext cx="7043259" cy="539531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9820" indent="-239820">
              <a:buFont typeface="Arial"/>
              <a:buChar char="•"/>
              <a:defRPr/>
            </a:pPr>
            <a:r>
              <a:rPr lang="de-DE" sz="1600" b="1" i="0" u="none" strike="noStrike" cap="none" spc="0">
                <a:solidFill>
                  <a:schemeClr val="bg1">
                    <a:lumMod val="75000"/>
                  </a:schemeClr>
                </a:solidFill>
                <a:latin typeface="Consolas"/>
                <a:ea typeface="Consolas"/>
                <a:cs typeface="Consolas"/>
              </a:rPr>
              <a:t>Unveiling Circular Design</a:t>
            </a:r>
            <a:endParaRPr sz="1600" b="1" i="0" u="none">
              <a:solidFill>
                <a:schemeClr val="bg1">
                  <a:lumMod val="75000"/>
                </a:schemeClr>
              </a:solidFill>
              <a:latin typeface="Consolas"/>
              <a:ea typeface="Consolas"/>
              <a:cs typeface="Consolas"/>
            </a:endParaRPr>
          </a:p>
          <a:p>
            <a:pPr marL="261849" indent="-261849">
              <a:buFont typeface="Arial"/>
              <a:buChar char="•"/>
              <a:defRPr/>
            </a:pPr>
            <a:r>
              <a:rPr lang="de-DE" sz="1600" b="1" i="0" u="none" strike="noStrike" cap="none" spc="0">
                <a:solidFill>
                  <a:schemeClr val="bg1">
                    <a:lumMod val="75000"/>
                  </a:schemeClr>
                </a:solidFill>
                <a:latin typeface="Consolas"/>
                <a:ea typeface="Consolas"/>
                <a:cs typeface="Consolas"/>
              </a:rPr>
              <a:t>The Essence of Circular Design</a:t>
            </a:r>
            <a:endParaRPr sz="1600" b="1">
              <a:solidFill>
                <a:schemeClr val="tx1"/>
              </a:solidFill>
              <a:latin typeface="Consolas"/>
              <a:cs typeface="Consolas"/>
            </a:endParaRPr>
          </a:p>
          <a:p>
            <a:pPr marL="261850" indent="-261850">
              <a:buFont typeface="Arial"/>
              <a:buChar char="•"/>
              <a:defRPr/>
            </a:pPr>
            <a:r>
              <a:rPr sz="1600" b="1" i="0" u="none">
                <a:solidFill>
                  <a:schemeClr val="tx1"/>
                </a:solidFill>
                <a:latin typeface="Consolas"/>
                <a:ea typeface="Consolas"/>
                <a:cs typeface="Consolas"/>
              </a:rPr>
              <a:t>Case Study: </a:t>
            </a:r>
          </a:p>
          <a:p>
            <a:pPr>
              <a:defRPr/>
            </a:pPr>
            <a:r>
              <a:rPr sz="1400" b="0" i="0" u="none">
                <a:solidFill>
                  <a:schemeClr val="bg2">
                    <a:lumMod val="50000"/>
                  </a:schemeClr>
                </a:solidFill>
                <a:latin typeface="Consolas"/>
                <a:ea typeface="Consolas"/>
                <a:cs typeface="Consolas"/>
              </a:rPr>
              <a:t>Local Roots - Transforming Agriculture with Circular Design.</a:t>
            </a:r>
            <a:endParaRPr sz="1400">
              <a:solidFill>
                <a:schemeClr val="tx1"/>
              </a:solidFill>
              <a:latin typeface="Consolas"/>
              <a:ea typeface="Consolas"/>
              <a:cs typeface="Consolas"/>
            </a:endParaRPr>
          </a:p>
          <a:p>
            <a:pPr marL="261850" indent="-261850">
              <a:buFont typeface="Arial"/>
              <a:buChar char="•"/>
              <a:defRPr/>
            </a:pPr>
            <a:endParaRPr sz="1600" b="0" i="0" u="none">
              <a:solidFill>
                <a:schemeClr val="tx1"/>
              </a:solidFill>
              <a:latin typeface="Consolas"/>
              <a:ea typeface="Consolas"/>
              <a:cs typeface="Consolas"/>
            </a:endParaRPr>
          </a:p>
          <a:p>
            <a:pPr marL="261850" indent="-261850">
              <a:buFont typeface="Arial"/>
              <a:buChar char="•"/>
              <a:defRPr/>
            </a:pPr>
            <a:r>
              <a:rPr sz="1600" b="1" i="0" u="none">
                <a:solidFill>
                  <a:schemeClr val="tx1"/>
                </a:solidFill>
                <a:latin typeface="Consolas"/>
                <a:ea typeface="Consolas"/>
                <a:cs typeface="Consolas"/>
              </a:rPr>
              <a:t>Circular Design Implementation:</a:t>
            </a:r>
            <a:endParaRPr sz="1400">
              <a:solidFill>
                <a:schemeClr val="tx1"/>
              </a:solidFill>
              <a:latin typeface="Consolas"/>
              <a:cs typeface="Consolas"/>
            </a:endParaRPr>
          </a:p>
          <a:p>
            <a:pPr>
              <a:defRPr/>
            </a:pPr>
            <a:r>
              <a:rPr sz="1400" b="0" i="0" u="none">
                <a:solidFill>
                  <a:schemeClr val="bg2">
                    <a:lumMod val="50000"/>
                  </a:schemeClr>
                </a:solidFill>
                <a:latin typeface="Consolas"/>
                <a:ea typeface="Consolas"/>
                <a:cs typeface="Consolas"/>
              </a:rPr>
              <a:t>Reusing shipping containers as sustainable farms.</a:t>
            </a:r>
            <a:endParaRPr sz="1400">
              <a:solidFill>
                <a:schemeClr val="bg2">
                  <a:lumMod val="50000"/>
                </a:schemeClr>
              </a:solidFill>
              <a:latin typeface="Consolas"/>
              <a:cs typeface="Consolas"/>
            </a:endParaRPr>
          </a:p>
          <a:p>
            <a:pPr>
              <a:defRPr/>
            </a:pPr>
            <a:r>
              <a:rPr sz="1400" b="0" i="0" u="none">
                <a:solidFill>
                  <a:schemeClr val="bg2">
                    <a:lumMod val="50000"/>
                  </a:schemeClr>
                </a:solidFill>
                <a:latin typeface="Consolas"/>
                <a:ea typeface="Consolas"/>
                <a:cs typeface="Consolas"/>
              </a:rPr>
              <a:t>Full refurbishment and quality checks ensure longevity.</a:t>
            </a:r>
            <a:endParaRPr sz="1400">
              <a:solidFill>
                <a:schemeClr val="bg2">
                  <a:lumMod val="50000"/>
                </a:schemeClr>
              </a:solidFill>
              <a:latin typeface="Consolas"/>
              <a:cs typeface="Consolas"/>
            </a:endParaRPr>
          </a:p>
          <a:p>
            <a:pPr>
              <a:defRPr/>
            </a:pPr>
            <a:r>
              <a:rPr sz="1400" b="0" i="0" u="none">
                <a:solidFill>
                  <a:schemeClr val="bg2">
                    <a:lumMod val="50000"/>
                  </a:schemeClr>
                </a:solidFill>
                <a:latin typeface="Consolas"/>
                <a:ea typeface="Consolas"/>
                <a:cs typeface="Consolas"/>
              </a:rPr>
              <a:t>Remanufacturing: Parts reused in the manufacturing process.</a:t>
            </a:r>
            <a:endParaRPr sz="1400">
              <a:solidFill>
                <a:schemeClr val="bg2">
                  <a:lumMod val="50000"/>
                </a:schemeClr>
              </a:solidFill>
              <a:latin typeface="Consolas"/>
              <a:cs typeface="Consolas"/>
            </a:endParaRPr>
          </a:p>
          <a:p>
            <a:pPr>
              <a:defRPr/>
            </a:pPr>
            <a:r>
              <a:rPr sz="1400" b="0" i="0" u="none">
                <a:solidFill>
                  <a:schemeClr val="bg2">
                    <a:lumMod val="50000"/>
                  </a:schemeClr>
                </a:solidFill>
                <a:latin typeface="Consolas"/>
                <a:ea typeface="Consolas"/>
                <a:cs typeface="Consolas"/>
              </a:rPr>
              <a:t>Recycling: Materials recycled for use in other industries.</a:t>
            </a:r>
            <a:endParaRPr sz="1400">
              <a:solidFill>
                <a:schemeClr val="tx1"/>
              </a:solidFill>
              <a:latin typeface="Consolas"/>
              <a:ea typeface="Consolas"/>
              <a:cs typeface="Consolas"/>
            </a:endParaRPr>
          </a:p>
          <a:p>
            <a:pPr marL="261850" indent="-261850">
              <a:buFont typeface="Arial"/>
              <a:buChar char="•"/>
              <a:defRPr/>
            </a:pPr>
            <a:endParaRPr sz="1600">
              <a:solidFill>
                <a:schemeClr val="tx1"/>
              </a:solidFill>
              <a:latin typeface="Consolas"/>
              <a:cs typeface="Consolas"/>
            </a:endParaRPr>
          </a:p>
          <a:p>
            <a:pPr marL="261850" indent="-261850">
              <a:buFont typeface="Arial"/>
              <a:buChar char="•"/>
              <a:defRPr/>
            </a:pPr>
            <a:r>
              <a:rPr sz="1600" b="1" i="0" u="none">
                <a:solidFill>
                  <a:schemeClr val="tx1"/>
                </a:solidFill>
                <a:latin typeface="Consolas"/>
                <a:ea typeface="Consolas"/>
                <a:cs typeface="Consolas"/>
              </a:rPr>
              <a:t>Sustainable Impact:</a:t>
            </a:r>
            <a:endParaRPr sz="1400">
              <a:solidFill>
                <a:schemeClr val="tx1"/>
              </a:solidFill>
              <a:latin typeface="Consolas"/>
              <a:cs typeface="Consolas"/>
            </a:endParaRPr>
          </a:p>
          <a:p>
            <a:pPr>
              <a:defRPr/>
            </a:pPr>
            <a:r>
              <a:rPr sz="1400" b="0" i="0" u="none">
                <a:solidFill>
                  <a:schemeClr val="bg2">
                    <a:lumMod val="50000"/>
                  </a:schemeClr>
                </a:solidFill>
                <a:latin typeface="Consolas"/>
                <a:ea typeface="Consolas"/>
                <a:cs typeface="Consolas"/>
              </a:rPr>
              <a:t>Year-round, resource-efficient farming.</a:t>
            </a:r>
            <a:endParaRPr sz="1400">
              <a:solidFill>
                <a:schemeClr val="bg2">
                  <a:lumMod val="50000"/>
                </a:schemeClr>
              </a:solidFill>
              <a:latin typeface="Consolas"/>
              <a:cs typeface="Consolas"/>
            </a:endParaRPr>
          </a:p>
          <a:p>
            <a:pPr>
              <a:defRPr/>
            </a:pPr>
            <a:r>
              <a:rPr sz="1400" b="0" i="0" u="none">
                <a:solidFill>
                  <a:schemeClr val="bg2">
                    <a:lumMod val="50000"/>
                  </a:schemeClr>
                </a:solidFill>
                <a:latin typeface="Consolas"/>
                <a:ea typeface="Consolas"/>
                <a:cs typeface="Consolas"/>
              </a:rPr>
              <a:t>97% less water, no pesticides, and herbicides.</a:t>
            </a:r>
            <a:endParaRPr sz="1400">
              <a:solidFill>
                <a:schemeClr val="tx1"/>
              </a:solidFill>
              <a:latin typeface="Consolas"/>
              <a:ea typeface="Consolas"/>
              <a:cs typeface="Consolas"/>
            </a:endParaRPr>
          </a:p>
          <a:p>
            <a:pPr marL="261850" indent="-261850">
              <a:buFont typeface="Arial"/>
              <a:buChar char="•"/>
              <a:defRPr/>
            </a:pPr>
            <a:endParaRPr sz="1600">
              <a:solidFill>
                <a:schemeClr val="tx1"/>
              </a:solidFill>
              <a:latin typeface="Consolas"/>
              <a:cs typeface="Consolas"/>
            </a:endParaRPr>
          </a:p>
          <a:p>
            <a:pPr marL="261850" indent="-261850">
              <a:buFont typeface="Arial"/>
              <a:buChar char="•"/>
              <a:defRPr/>
            </a:pPr>
            <a:r>
              <a:rPr sz="1600" b="1" i="0" u="none">
                <a:solidFill>
                  <a:schemeClr val="tx1"/>
                </a:solidFill>
                <a:latin typeface="Consolas"/>
                <a:ea typeface="Consolas"/>
                <a:cs typeface="Consolas"/>
              </a:rPr>
              <a:t>Business Model Innovation:</a:t>
            </a:r>
            <a:endParaRPr sz="1400">
              <a:solidFill>
                <a:schemeClr val="tx1"/>
              </a:solidFill>
              <a:latin typeface="Consolas"/>
              <a:cs typeface="Consolas"/>
            </a:endParaRPr>
          </a:p>
          <a:p>
            <a:pPr>
              <a:defRPr/>
            </a:pPr>
            <a:r>
              <a:rPr sz="1400" b="0" i="0" u="none">
                <a:solidFill>
                  <a:schemeClr val="bg2">
                    <a:lumMod val="50000"/>
                  </a:schemeClr>
                </a:solidFill>
                <a:latin typeface="Consolas"/>
                <a:ea typeface="Consolas"/>
                <a:cs typeface="Consolas"/>
              </a:rPr>
              <a:t>Circular design integrated into the core of Local Roots' business.</a:t>
            </a:r>
            <a:endParaRPr sz="1400">
              <a:solidFill>
                <a:schemeClr val="bg2">
                  <a:lumMod val="50000"/>
                </a:schemeClr>
              </a:solidFill>
              <a:latin typeface="Consolas"/>
              <a:cs typeface="Consolas"/>
            </a:endParaRPr>
          </a:p>
          <a:p>
            <a:pPr>
              <a:defRPr/>
            </a:pPr>
            <a:r>
              <a:rPr sz="1400" b="0" i="0" u="none">
                <a:solidFill>
                  <a:schemeClr val="bg2">
                    <a:lumMod val="50000"/>
                  </a:schemeClr>
                </a:solidFill>
                <a:latin typeface="Consolas"/>
                <a:ea typeface="Consolas"/>
                <a:cs typeface="Consolas"/>
              </a:rPr>
              <a:t>Example of successful circular economy principles in action.</a:t>
            </a:r>
            <a:endParaRPr sz="1400">
              <a:solidFill>
                <a:schemeClr val="tx1"/>
              </a:solidFill>
              <a:latin typeface="Consolas"/>
              <a:ea typeface="Consolas"/>
              <a:cs typeface="Consolas"/>
            </a:endParaRPr>
          </a:p>
          <a:p>
            <a:pPr marL="239821" indent="-239821">
              <a:buFont typeface="Arial"/>
              <a:buChar char="•"/>
              <a:defRPr/>
            </a:pPr>
            <a:endParaRPr sz="1600">
              <a:solidFill>
                <a:schemeClr val="tx1"/>
              </a:solidFill>
              <a:latin typeface="Consolas"/>
              <a:cs typeface="Consolas"/>
            </a:endParaRPr>
          </a:p>
          <a:p>
            <a:pPr marL="239821" indent="-239821">
              <a:buFont typeface="Arial"/>
              <a:buChar char="•"/>
              <a:defRPr/>
            </a:pPr>
            <a:r>
              <a:rPr sz="1600" b="1" i="0" u="none">
                <a:solidFill>
                  <a:schemeClr val="tx1"/>
                </a:solidFill>
                <a:latin typeface="Consolas"/>
                <a:ea typeface="Consolas"/>
                <a:cs typeface="Consolas"/>
              </a:rPr>
              <a:t>Conclusion:</a:t>
            </a:r>
            <a:endParaRPr sz="1400">
              <a:solidFill>
                <a:schemeClr val="tx1"/>
              </a:solidFill>
              <a:latin typeface="Consolas"/>
              <a:cs typeface="Consolas"/>
            </a:endParaRPr>
          </a:p>
          <a:p>
            <a:pPr>
              <a:defRPr/>
            </a:pPr>
            <a:r>
              <a:rPr sz="1400" b="0" i="0" u="none">
                <a:solidFill>
                  <a:schemeClr val="bg2">
                    <a:lumMod val="50000"/>
                  </a:schemeClr>
                </a:solidFill>
                <a:latin typeface="Consolas"/>
                <a:ea typeface="Consolas"/>
                <a:cs typeface="Consolas"/>
              </a:rPr>
              <a:t>Local Roots stands as a prime example of circular design fostering sustainability.</a:t>
            </a:r>
            <a:br>
              <a:rPr sz="1400" b="0" i="0" u="none">
                <a:solidFill>
                  <a:schemeClr val="tx1"/>
                </a:solidFill>
                <a:latin typeface="Consolas"/>
                <a:ea typeface="Consolas"/>
                <a:cs typeface="Consolas"/>
              </a:rPr>
            </a:br>
            <a:endParaRPr/>
          </a:p>
        </p:txBody>
      </p:sp>
      <p:sp>
        <p:nvSpPr>
          <p:cNvPr id="1408528013" name="Textfeld 1408528012"/>
          <p:cNvSpPr txBox="1"/>
          <p:nvPr/>
        </p:nvSpPr>
        <p:spPr bwMode="auto">
          <a:xfrm>
            <a:off x="8141736" y="3523525"/>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Ref:16</a:t>
            </a:r>
            <a:endParaRPr sz="1100">
              <a:solidFill>
                <a:schemeClr val="tx1">
                  <a:lumMod val="50000"/>
                  <a:lumOff val="50000"/>
                </a:schemeClr>
              </a:solidFill>
              <a:latin typeface="Consolas"/>
              <a:cs typeface="Consolas"/>
            </a:endParaRPr>
          </a:p>
        </p:txBody>
      </p:sp>
      <p:sp>
        <p:nvSpPr>
          <p:cNvPr id="1900926383" name="Textfeld 1900926382"/>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090057005" name="Textfeld 1090057004"/>
          <p:cNvSpPr txBox="1"/>
          <p:nvPr/>
        </p:nvSpPr>
        <p:spPr bwMode="auto">
          <a:xfrm>
            <a:off x="8199334" y="5794763"/>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Ref:17</a:t>
            </a:r>
            <a:endParaRPr sz="1100">
              <a:solidFill>
                <a:schemeClr val="tx1">
                  <a:lumMod val="50000"/>
                  <a:lumOff val="50000"/>
                </a:schemeClr>
              </a:solidFill>
              <a:latin typeface="Consolas"/>
              <a:cs typeface="Consolas"/>
            </a:endParaRPr>
          </a:p>
        </p:txBody>
      </p:sp>
      <p:sp>
        <p:nvSpPr>
          <p:cNvPr id="1737189454" name="Textfeld 1737189453"/>
          <p:cNvSpPr txBox="1"/>
          <p:nvPr/>
        </p:nvSpPr>
        <p:spPr bwMode="auto">
          <a:xfrm>
            <a:off x="-7632" y="6405280"/>
            <a:ext cx="8192864" cy="64044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900" b="0" i="0" strike="noStrike" cap="none" spc="0">
                <a:solidFill>
                  <a:schemeClr val="bg2">
                    <a:lumMod val="75000"/>
                  </a:schemeClr>
                </a:solidFill>
                <a:latin typeface="Consolas"/>
                <a:ea typeface="Consolas"/>
                <a:cs typeface="Consolas"/>
              </a:rPr>
              <a:t>Ref 9:https://www.researchgate.net/publication/321998000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Ref:10: </a:t>
            </a:r>
            <a:r>
              <a:rPr lang="de-DE" sz="900" b="0" i="0" strike="noStrike" cap="none" spc="0">
                <a:solidFill>
                  <a:schemeClr val="bg2">
                    <a:lumMod val="75000"/>
                  </a:schemeClr>
                </a:solidFill>
                <a:latin typeface="Consolas"/>
                <a:ea typeface="Consolas"/>
                <a:cs typeface="Consolas"/>
              </a:rPr>
              <a:t>https://www.designorate.com/the-future-circular-economy-circular-design/</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Re:11 </a:t>
            </a:r>
            <a:r>
              <a:rPr lang="de-DE" sz="900" b="0" i="0" u="none" strike="noStrike" cap="none" spc="0">
                <a:solidFill>
                  <a:schemeClr val="bg2">
                    <a:lumMod val="75000"/>
                  </a:schemeClr>
                </a:solidFill>
                <a:latin typeface="Consolas"/>
                <a:ea typeface="Consolas"/>
                <a:cs typeface="Consolas"/>
              </a:rPr>
              <a:t>https://www.builtinla.com/2017/12/13/agtech-local-roots-shipping-containers</a:t>
            </a:r>
            <a:endParaRPr sz="900">
              <a:solidFill>
                <a:schemeClr val="bg2">
                  <a:lumMod val="75000"/>
                </a:schemeClr>
              </a:solidFill>
              <a:latin typeface="Consolas"/>
              <a:ea typeface="Consolas"/>
              <a:cs typeface="Consolas"/>
            </a:endParaRP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93880438" name="Grafik 1793880437"/>
          <p:cNvPicPr>
            <a:picLocks noChangeAspect="1"/>
          </p:cNvPicPr>
          <p:nvPr/>
        </p:nvPicPr>
        <p:blipFill>
          <a:blip r:embed="rId2"/>
          <a:stretch/>
        </p:blipFill>
        <p:spPr bwMode="auto">
          <a:xfrm>
            <a:off x="8736687" y="3407535"/>
            <a:ext cx="2766274" cy="2766274"/>
          </a:xfrm>
          <a:prstGeom prst="rect">
            <a:avLst/>
          </a:prstGeom>
        </p:spPr>
      </p:pic>
      <p:sp>
        <p:nvSpPr>
          <p:cNvPr id="608385103" name="TextBox 10"/>
          <p:cNvSpPr/>
          <p:nvPr/>
        </p:nvSpPr>
        <p:spPr bwMode="auto">
          <a:xfrm>
            <a:off x="1412217" y="589053"/>
            <a:ext cx="5642286"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tx1"/>
                </a:solidFill>
                <a:latin typeface="Space Grotesk"/>
                <a:ea typeface="Arial"/>
                <a:cs typeface="Space Grotesk"/>
              </a:rPr>
              <a:t>Circularity vs Sustainability</a:t>
            </a:r>
            <a:r>
              <a:rPr lang="en-US" sz="2400" b="1" i="0" u="none" strike="noStrike" cap="none" spc="297">
                <a:ln>
                  <a:noFill/>
                </a:ln>
                <a:solidFill>
                  <a:schemeClr val="bg2">
                    <a:lumMod val="75000"/>
                  </a:scheme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644573820" name="Rectangle 22"/>
          <p:cNvSpPr/>
          <p:nvPr/>
        </p:nvSpPr>
        <p:spPr bwMode="auto">
          <a:xfrm>
            <a:off x="-7632" y="720351"/>
            <a:ext cx="1184227"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889044132" name="Grafik 889044131"/>
          <p:cNvPicPr>
            <a:picLocks noChangeAspect="1"/>
          </p:cNvPicPr>
          <p:nvPr/>
        </p:nvPicPr>
        <p:blipFill>
          <a:blip r:embed="rId3"/>
          <a:stretch/>
        </p:blipFill>
        <p:spPr bwMode="auto">
          <a:xfrm>
            <a:off x="9992610" y="5924483"/>
            <a:ext cx="2207133" cy="933507"/>
          </a:xfrm>
          <a:prstGeom prst="rect">
            <a:avLst/>
          </a:prstGeom>
        </p:spPr>
      </p:pic>
      <p:sp>
        <p:nvSpPr>
          <p:cNvPr id="281509165" name="Textfeld 281509164"/>
          <p:cNvSpPr txBox="1"/>
          <p:nvPr/>
        </p:nvSpPr>
        <p:spPr bwMode="auto">
          <a:xfrm>
            <a:off x="1164711" y="1049337"/>
            <a:ext cx="7124855"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1461513916" name=" 1461513915"/>
          <p:cNvSpPr/>
          <p:nvPr/>
        </p:nvSpPr>
        <p:spPr bwMode="auto">
          <a:xfrm>
            <a:off x="1164711" y="1075561"/>
            <a:ext cx="7034622" cy="366118"/>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62581394" name=" 62581393"/>
          <p:cNvSpPr/>
          <p:nvPr/>
        </p:nvSpPr>
        <p:spPr bwMode="auto">
          <a:xfrm>
            <a:off x="1176591" y="1101979"/>
            <a:ext cx="7067738" cy="356651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9821" indent="-239821">
              <a:buFont typeface="Arial"/>
              <a:buChar char="•"/>
              <a:defRPr/>
            </a:pPr>
            <a:r>
              <a:rPr sz="1600" b="1" i="1" u="none">
                <a:solidFill>
                  <a:schemeClr val="tx1"/>
                </a:solidFill>
                <a:latin typeface="Consolas"/>
                <a:ea typeface="Consolas"/>
                <a:cs typeface="Consolas"/>
              </a:rPr>
              <a:t>Introduction to Circularity vs. Sustainability</a:t>
            </a:r>
            <a:endParaRPr sz="1400" b="0">
              <a:solidFill>
                <a:schemeClr val="tx1"/>
              </a:solidFill>
              <a:latin typeface="Consolas"/>
              <a:cs typeface="Consolas"/>
            </a:endParaRPr>
          </a:p>
          <a:p>
            <a:pPr marL="239820" indent="-239820">
              <a:buFont typeface="Courier New"/>
              <a:buChar char="o"/>
              <a:defRPr/>
            </a:pPr>
            <a:endParaRPr sz="1600" b="0" u="sng">
              <a:solidFill>
                <a:schemeClr val="tx1"/>
              </a:solidFill>
              <a:latin typeface="Consolas"/>
              <a:ea typeface="Consolas"/>
              <a:cs typeface="Consolas"/>
            </a:endParaRPr>
          </a:p>
          <a:p>
            <a:pPr marL="239821" indent="-239821">
              <a:buFont typeface="Courier New"/>
              <a:buChar char="o"/>
              <a:defRPr/>
            </a:pPr>
            <a:r>
              <a:rPr sz="1400" b="0" i="0" u="none">
                <a:solidFill>
                  <a:schemeClr val="tx1"/>
                </a:solidFill>
                <a:latin typeface="Consolas"/>
                <a:ea typeface="Consolas"/>
                <a:cs typeface="Consolas"/>
              </a:rPr>
              <a:t> </a:t>
            </a:r>
            <a:r>
              <a:rPr sz="1400" b="0" i="0" u="sng">
                <a:solidFill>
                  <a:schemeClr val="tx1"/>
                </a:solidFill>
                <a:latin typeface="Consolas"/>
                <a:ea typeface="Consolas"/>
                <a:cs typeface="Consolas"/>
              </a:rPr>
              <a:t> Definition of Sustainability:</a:t>
            </a:r>
            <a:endParaRPr sz="1600" b="0" i="0" u="sng">
              <a:solidFill>
                <a:schemeClr val="tx1"/>
              </a:solidFill>
              <a:latin typeface="Consolas"/>
              <a:ea typeface="Consolas"/>
              <a:cs typeface="Consolas"/>
            </a:endParaRPr>
          </a:p>
          <a:p>
            <a:pPr marL="239821" indent="-239821">
              <a:buFont typeface="Arial"/>
              <a:buChar char="–"/>
              <a:defRPr/>
            </a:pPr>
            <a:r>
              <a:rPr sz="1400" b="0" i="0" u="none">
                <a:solidFill>
                  <a:schemeClr val="bg2">
                    <a:lumMod val="50000"/>
                  </a:schemeClr>
                </a:solidFill>
                <a:latin typeface="Consolas"/>
                <a:ea typeface="Consolas"/>
                <a:cs typeface="Consolas"/>
              </a:rPr>
              <a:t>"Sustainability is the pursuit of practices that meet current needs without compromising the ability of future generations to meet their own needs.</a:t>
            </a:r>
            <a:r>
              <a:rPr sz="1400" b="0" i="0" u="none">
                <a:solidFill>
                  <a:schemeClr val="tx1"/>
                </a:solidFill>
                <a:latin typeface="Consolas"/>
                <a:ea typeface="Consolas"/>
                <a:cs typeface="Consolas"/>
              </a:rPr>
              <a:t>"</a:t>
            </a:r>
            <a:endParaRPr sz="1400" b="0">
              <a:solidFill>
                <a:schemeClr val="tx1"/>
              </a:solidFill>
              <a:latin typeface="Consolas"/>
              <a:ea typeface="Consolas"/>
              <a:cs typeface="Consolas"/>
            </a:endParaRPr>
          </a:p>
          <a:p>
            <a:pPr>
              <a:defRPr/>
            </a:pPr>
            <a:endParaRPr sz="1400" b="0">
              <a:solidFill>
                <a:schemeClr val="tx1"/>
              </a:solidFill>
              <a:latin typeface="Consolas"/>
              <a:cs typeface="Consolas"/>
            </a:endParaRPr>
          </a:p>
          <a:p>
            <a:pPr marL="239821" indent="-239821">
              <a:buFont typeface="Courier New"/>
              <a:buChar char="o"/>
              <a:defRPr/>
            </a:pPr>
            <a:r>
              <a:rPr sz="1400" b="0">
                <a:solidFill>
                  <a:schemeClr val="tx1"/>
                </a:solidFill>
                <a:latin typeface="Consolas"/>
                <a:ea typeface="Consolas"/>
                <a:cs typeface="Consolas"/>
              </a:rPr>
              <a:t> </a:t>
            </a:r>
            <a:r>
              <a:rPr sz="1400" b="0" u="sng">
                <a:solidFill>
                  <a:schemeClr val="tx1"/>
                </a:solidFill>
                <a:latin typeface="Consolas"/>
                <a:ea typeface="Consolas"/>
                <a:cs typeface="Consolas"/>
              </a:rPr>
              <a:t> </a:t>
            </a:r>
            <a:r>
              <a:rPr sz="1400" b="0" i="0" u="sng">
                <a:solidFill>
                  <a:schemeClr val="tx1"/>
                </a:solidFill>
                <a:latin typeface="Consolas"/>
                <a:ea typeface="Consolas"/>
                <a:cs typeface="Consolas"/>
              </a:rPr>
              <a:t>Definition of Circularity:</a:t>
            </a:r>
            <a:endParaRPr sz="1400" b="0" u="sng">
              <a:solidFill>
                <a:schemeClr val="tx1"/>
              </a:solidFill>
              <a:latin typeface="Consolas"/>
              <a:ea typeface="Consolas"/>
              <a:cs typeface="Consolas"/>
            </a:endParaRPr>
          </a:p>
          <a:p>
            <a:pPr marL="239821" indent="-239821">
              <a:buFont typeface="Arial"/>
              <a:buChar char="–"/>
              <a:defRPr/>
            </a:pPr>
            <a:r>
              <a:rPr sz="1400" b="0" i="0" u="none">
                <a:solidFill>
                  <a:schemeClr val="bg2">
                    <a:lumMod val="50000"/>
                  </a:schemeClr>
                </a:solidFill>
                <a:latin typeface="Consolas"/>
                <a:ea typeface="Consolas"/>
                <a:cs typeface="Consolas"/>
              </a:rPr>
              <a:t>"Circularity, within the context of the circular economy, emphasizes regenerating resources and minimizing waste through a closed-loop system."</a:t>
            </a:r>
            <a:endParaRPr sz="1400" b="0">
              <a:solidFill>
                <a:schemeClr val="tx1"/>
              </a:solidFill>
              <a:latin typeface="Consolas"/>
              <a:ea typeface="Consolas"/>
              <a:cs typeface="Consolas"/>
            </a:endParaRPr>
          </a:p>
          <a:p>
            <a:pPr>
              <a:defRPr/>
            </a:pPr>
            <a:endParaRPr sz="1400" b="0">
              <a:solidFill>
                <a:schemeClr val="tx1"/>
              </a:solidFill>
              <a:latin typeface="Consolas"/>
              <a:cs typeface="Consolas"/>
            </a:endParaRPr>
          </a:p>
          <a:p>
            <a:pPr marL="239821" indent="-239821">
              <a:buFont typeface="Courier New"/>
              <a:buChar char="o"/>
              <a:defRPr/>
            </a:pPr>
            <a:r>
              <a:rPr sz="1400" b="0" i="0" u="none">
                <a:solidFill>
                  <a:schemeClr val="tx1"/>
                </a:solidFill>
                <a:latin typeface="Consolas"/>
                <a:ea typeface="Consolas"/>
                <a:cs typeface="Consolas"/>
              </a:rPr>
              <a:t>Importance:</a:t>
            </a:r>
            <a:endParaRPr sz="1400" b="0">
              <a:solidFill>
                <a:schemeClr val="tx1"/>
              </a:solidFill>
              <a:latin typeface="Consolas"/>
              <a:cs typeface="Consolas"/>
            </a:endParaRPr>
          </a:p>
          <a:p>
            <a:pPr marL="239821" indent="-239821">
              <a:buFont typeface="Arial"/>
              <a:buChar char="–"/>
              <a:defRPr/>
            </a:pPr>
            <a:r>
              <a:rPr sz="1400" b="0" i="0" u="none">
                <a:solidFill>
                  <a:schemeClr val="bg2">
                    <a:lumMod val="50000"/>
                  </a:schemeClr>
                </a:solidFill>
                <a:latin typeface="Consolas"/>
                <a:ea typeface="Consolas"/>
                <a:cs typeface="Consolas"/>
              </a:rPr>
              <a:t>"Understanding these concepts is crucial for businesses and societies to address environmental challenges and foster responsible resource management."</a:t>
            </a:r>
            <a:endParaRPr sz="1600" b="0" i="0" u="none" strike="noStrike" cap="none" spc="0">
              <a:solidFill>
                <a:schemeClr val="tx1"/>
              </a:solidFill>
              <a:latin typeface="Consolas"/>
              <a:cs typeface="Consolas"/>
            </a:endParaRPr>
          </a:p>
        </p:txBody>
      </p:sp>
      <p:pic>
        <p:nvPicPr>
          <p:cNvPr id="2039541081" name="Grafik 2039541080"/>
          <p:cNvPicPr>
            <a:picLocks noChangeAspect="1"/>
          </p:cNvPicPr>
          <p:nvPr/>
        </p:nvPicPr>
        <p:blipFill>
          <a:blip r:embed="rId4"/>
          <a:stretch/>
        </p:blipFill>
        <p:spPr bwMode="auto">
          <a:xfrm>
            <a:off x="8936091" y="1051549"/>
            <a:ext cx="2367467" cy="1959640"/>
          </a:xfrm>
          <a:prstGeom prst="rect">
            <a:avLst/>
          </a:prstGeom>
        </p:spPr>
      </p:pic>
      <p:sp>
        <p:nvSpPr>
          <p:cNvPr id="1449130639" name="Textfeld 1449130638"/>
          <p:cNvSpPr txBox="1"/>
          <p:nvPr/>
        </p:nvSpPr>
        <p:spPr bwMode="auto">
          <a:xfrm>
            <a:off x="8141736" y="3264084"/>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Ref:18</a:t>
            </a:r>
            <a:endParaRPr sz="1100">
              <a:solidFill>
                <a:schemeClr val="tx1">
                  <a:lumMod val="50000"/>
                  <a:lumOff val="50000"/>
                </a:schemeClr>
              </a:solidFill>
              <a:latin typeface="Consolas"/>
              <a:cs typeface="Consolas"/>
            </a:endParaRPr>
          </a:p>
        </p:txBody>
      </p:sp>
      <p:sp>
        <p:nvSpPr>
          <p:cNvPr id="1579840356" name="Textfeld 1579840355"/>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839592008" name="Textfeld 839592007"/>
          <p:cNvSpPr txBox="1"/>
          <p:nvPr/>
        </p:nvSpPr>
        <p:spPr bwMode="auto">
          <a:xfrm>
            <a:off x="8199334" y="5794763"/>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Ref:19</a:t>
            </a:r>
            <a:endParaRPr sz="1100">
              <a:solidFill>
                <a:schemeClr val="tx1">
                  <a:lumMod val="50000"/>
                  <a:lumOff val="50000"/>
                </a:schemeClr>
              </a:solidFill>
              <a:latin typeface="Consolas"/>
              <a:cs typeface="Consolas"/>
            </a:endParaRPr>
          </a:p>
        </p:txBody>
      </p:sp>
      <p:sp>
        <p:nvSpPr>
          <p:cNvPr id="649985540" name="Textfeld 649985539"/>
          <p:cNvSpPr txBox="1"/>
          <p:nvPr/>
        </p:nvSpPr>
        <p:spPr bwMode="auto">
          <a:xfrm>
            <a:off x="92021" y="6216448"/>
            <a:ext cx="8197543" cy="777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900" b="0" i="0" strike="noStrike" cap="none" spc="0">
                <a:solidFill>
                  <a:schemeClr val="bg2">
                    <a:lumMod val="75000"/>
                  </a:schemeClr>
                </a:solidFill>
                <a:latin typeface="Consolas"/>
                <a:ea typeface="Consolas"/>
                <a:cs typeface="Consolas"/>
              </a:rPr>
              <a:t>Ref 9:https://www.researchgate.net/publication/321998000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Ref:10: </a:t>
            </a:r>
            <a:r>
              <a:rPr lang="de-DE" sz="900" b="0" i="0" strike="noStrike" cap="none" spc="0">
                <a:solidFill>
                  <a:schemeClr val="bg2">
                    <a:lumMod val="75000"/>
                  </a:schemeClr>
                </a:solidFill>
                <a:latin typeface="Consolas"/>
                <a:ea typeface="Consolas"/>
                <a:cs typeface="Consolas"/>
              </a:rPr>
              <a:t>https://www.designorate.com/the-future-circular-economy-circular-design/</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Re:11 </a:t>
            </a:r>
            <a:r>
              <a:rPr lang="de-DE" sz="900" b="0" i="0" strike="noStrike" cap="none" spc="0">
                <a:solidFill>
                  <a:schemeClr val="bg2">
                    <a:lumMod val="75000"/>
                  </a:schemeClr>
                </a:solidFill>
                <a:latin typeface="Consolas"/>
                <a:ea typeface="Consolas"/>
                <a:cs typeface="Consolas"/>
              </a:rPr>
              <a:t>https://www.builtinla.com/2017/12/13/agtech-local-roots-shipping-containers</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Ref:12:</a:t>
            </a:r>
            <a:r>
              <a:rPr lang="de-DE" sz="900" b="0" i="0" u="none" strike="noStrike" cap="none" spc="0">
                <a:solidFill>
                  <a:schemeClr val="bg2">
                    <a:lumMod val="75000"/>
                  </a:schemeClr>
                </a:solidFill>
                <a:latin typeface="Consolas"/>
                <a:ea typeface="Consolas"/>
                <a:cs typeface="Consolas"/>
              </a:rPr>
              <a:t>https://www.sciencedirect.com/science/article/abs/pii/S2452223621000912</a:t>
            </a:r>
            <a:r>
              <a:rPr sz="900">
                <a:solidFill>
                  <a:schemeClr val="bg2">
                    <a:lumMod val="75000"/>
                  </a:schemeClr>
                </a:solidFill>
                <a:latin typeface="Consolas"/>
                <a:ea typeface="Consolas"/>
                <a:cs typeface="Consolas"/>
              </a:rPr>
              <a:t> </a:t>
            </a: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20303541" name="TextBox 10"/>
          <p:cNvSpPr/>
          <p:nvPr/>
        </p:nvSpPr>
        <p:spPr bwMode="auto">
          <a:xfrm>
            <a:off x="1412217" y="589053"/>
            <a:ext cx="5642286"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Circularity vs Sustainability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1976014912" name="Rectangle 22"/>
          <p:cNvSpPr/>
          <p:nvPr/>
        </p:nvSpPr>
        <p:spPr bwMode="auto">
          <a:xfrm>
            <a:off x="-7632" y="720351"/>
            <a:ext cx="1184227"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433294363" name="Grafik 433294362"/>
          <p:cNvPicPr>
            <a:picLocks noChangeAspect="1"/>
          </p:cNvPicPr>
          <p:nvPr/>
        </p:nvPicPr>
        <p:blipFill>
          <a:blip r:embed="rId2"/>
          <a:stretch/>
        </p:blipFill>
        <p:spPr bwMode="auto">
          <a:xfrm>
            <a:off x="9992610" y="5924483"/>
            <a:ext cx="2207133" cy="933507"/>
          </a:xfrm>
          <a:prstGeom prst="rect">
            <a:avLst/>
          </a:prstGeom>
        </p:spPr>
      </p:pic>
      <p:sp>
        <p:nvSpPr>
          <p:cNvPr id="1140321088" name="Textfeld 1140321087"/>
          <p:cNvSpPr txBox="1"/>
          <p:nvPr/>
        </p:nvSpPr>
        <p:spPr bwMode="auto">
          <a:xfrm>
            <a:off x="1164711" y="1049337"/>
            <a:ext cx="7124855"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789440483" name=" 789440482"/>
          <p:cNvSpPr/>
          <p:nvPr/>
        </p:nvSpPr>
        <p:spPr bwMode="auto">
          <a:xfrm>
            <a:off x="1164711" y="1075561"/>
            <a:ext cx="7034622" cy="366118"/>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723414716" name=" 723414715"/>
          <p:cNvSpPr/>
          <p:nvPr/>
        </p:nvSpPr>
        <p:spPr bwMode="auto">
          <a:xfrm>
            <a:off x="1176591" y="1101979"/>
            <a:ext cx="7074218" cy="249971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1849" indent="-261849">
              <a:buFont typeface="Arial"/>
              <a:buChar char="•"/>
              <a:defRPr/>
            </a:pPr>
            <a:r>
              <a:rPr lang="de-DE" sz="1600" b="1" i="1" u="none" strike="noStrike" cap="none" spc="0">
                <a:solidFill>
                  <a:schemeClr val="bg1">
                    <a:lumMod val="75000"/>
                  </a:schemeClr>
                </a:solidFill>
                <a:latin typeface="Consolas"/>
                <a:ea typeface="Consolas"/>
                <a:cs typeface="Consolas"/>
              </a:rPr>
              <a:t>Introduction to Circularity vs. Sustainability</a:t>
            </a:r>
            <a:endParaRPr sz="1400" b="0" i="0" u="none" strike="noStrike" cap="none" spc="0">
              <a:solidFill>
                <a:schemeClr val="tx1"/>
              </a:solidFill>
              <a:latin typeface="Consolas"/>
              <a:cs typeface="Consolas"/>
            </a:endParaRPr>
          </a:p>
          <a:p>
            <a:pPr marL="261850" indent="-261850">
              <a:buFont typeface="Arial"/>
              <a:buChar char="•"/>
              <a:defRPr/>
            </a:pPr>
            <a:r>
              <a:rPr lang="de-DE" sz="1600" b="1" i="0" u="none" strike="noStrike" cap="none" spc="0">
                <a:solidFill>
                  <a:schemeClr val="tx1"/>
                </a:solidFill>
                <a:latin typeface="Consolas"/>
                <a:ea typeface="Consolas"/>
                <a:cs typeface="Consolas"/>
              </a:rPr>
              <a:t>Understanding Sustainability</a:t>
            </a:r>
          </a:p>
          <a:p>
            <a:pPr>
              <a:defRPr/>
            </a:pPr>
            <a:endParaRPr sz="1400" b="0" i="0" u="none" strike="noStrike" cap="none" spc="0">
              <a:solidFill>
                <a:schemeClr val="tx1"/>
              </a:solidFill>
              <a:latin typeface="Consolas"/>
              <a:cs typeface="Consolas"/>
            </a:endParaRPr>
          </a:p>
          <a:p>
            <a:pPr marL="261850" indent="-261850">
              <a:buFont typeface="Courier New"/>
              <a:buChar char="o"/>
              <a:defRPr/>
            </a:pPr>
            <a:r>
              <a:rPr lang="de-DE" sz="1400" b="0" i="0" u="sng" strike="noStrike" cap="none" spc="0">
                <a:solidFill>
                  <a:schemeClr val="tx1"/>
                </a:solidFill>
                <a:latin typeface="Consolas"/>
                <a:ea typeface="Consolas"/>
                <a:cs typeface="Consolas"/>
              </a:rPr>
              <a:t>Sustainability Defined</a:t>
            </a:r>
            <a:endParaRPr sz="1400" b="0" i="0" u="none" strike="noStrike" cap="none" spc="0">
              <a:solidFill>
                <a:schemeClr val="tx1"/>
              </a:solidFill>
              <a:latin typeface="Consolas"/>
              <a:cs typeface="Consolas"/>
            </a:endParaRPr>
          </a:p>
          <a:p>
            <a:pPr>
              <a:defRPr/>
            </a:pPr>
            <a:r>
              <a:rPr lang="de-DE" sz="1400" b="0" i="0" u="none" strike="noStrike" cap="none" spc="0">
                <a:solidFill>
                  <a:schemeClr val="bg2">
                    <a:lumMod val="50000"/>
                  </a:schemeClr>
                </a:solidFill>
                <a:latin typeface="Consolas"/>
                <a:ea typeface="Consolas"/>
                <a:cs typeface="Consolas"/>
              </a:rPr>
              <a:t>   Detailed explanation of sustainability as a holistic concept.</a:t>
            </a:r>
            <a:endParaRPr sz="1400" b="0" i="0" u="none" strike="noStrike" cap="none" spc="0">
              <a:solidFill>
                <a:schemeClr val="tx1"/>
              </a:solidFill>
              <a:latin typeface="Consolas"/>
              <a:cs typeface="Consolas"/>
            </a:endParaRPr>
          </a:p>
          <a:p>
            <a:pPr>
              <a:defRPr/>
            </a:pPr>
            <a:endParaRPr sz="1400" b="0" i="0" u="none" strike="noStrike" cap="none" spc="0">
              <a:solidFill>
                <a:schemeClr val="tx1"/>
              </a:solidFill>
              <a:latin typeface="Consolas"/>
              <a:cs typeface="Consolas"/>
            </a:endParaRPr>
          </a:p>
          <a:p>
            <a:pPr marL="239821" indent="-239821">
              <a:buFont typeface="Courier New"/>
              <a:buChar char="o"/>
              <a:defRPr/>
            </a:pPr>
            <a:r>
              <a:rPr lang="de-DE" sz="1400" b="0" i="0" u="sng" strike="noStrike" cap="none" spc="0">
                <a:solidFill>
                  <a:schemeClr val="tx1"/>
                </a:solidFill>
                <a:latin typeface="Consolas"/>
                <a:ea typeface="Consolas"/>
                <a:cs typeface="Consolas"/>
              </a:rPr>
              <a:t>Three pillars of sustainability: </a:t>
            </a:r>
            <a:endParaRPr sz="1400" b="0" i="0" u="none" strike="noStrike" cap="none" spc="0">
              <a:solidFill>
                <a:schemeClr val="tx1"/>
              </a:solidFill>
              <a:latin typeface="Consolas"/>
              <a:cs typeface="Consolas"/>
            </a:endParaRPr>
          </a:p>
          <a:p>
            <a:pPr>
              <a:defRPr/>
            </a:pPr>
            <a:r>
              <a:rPr lang="de-DE" sz="1400" b="0" i="0" u="none" strike="noStrike" cap="none" spc="0">
                <a:solidFill>
                  <a:schemeClr val="bg2">
                    <a:lumMod val="50000"/>
                  </a:schemeClr>
                </a:solidFill>
                <a:latin typeface="Consolas"/>
                <a:ea typeface="Consolas"/>
                <a:cs typeface="Consolas"/>
              </a:rPr>
              <a:t>   Environmental, social, and economic.</a:t>
            </a:r>
            <a:endParaRPr sz="1400">
              <a:latin typeface="Consolas"/>
              <a:cs typeface="Consolas"/>
            </a:endParaRPr>
          </a:p>
          <a:p>
            <a:pPr marL="239821" indent="-239821">
              <a:buFont typeface="Courier New"/>
              <a:buChar char="o"/>
              <a:defRPr/>
            </a:pPr>
            <a:endParaRPr sz="1400" b="0" i="0" u="sng" strike="noStrike" cap="none" spc="0">
              <a:solidFill>
                <a:schemeClr val="tx1"/>
              </a:solidFill>
              <a:latin typeface="Consolas"/>
              <a:cs typeface="Consolas"/>
            </a:endParaRPr>
          </a:p>
          <a:p>
            <a:pPr marL="239821" indent="-239821">
              <a:buFont typeface="Courier New"/>
              <a:buChar char="o"/>
              <a:defRPr/>
            </a:pPr>
            <a:r>
              <a:rPr lang="de-DE" sz="1400" b="0" i="0" u="sng" strike="noStrike" cap="none" spc="0">
                <a:solidFill>
                  <a:schemeClr val="tx1"/>
                </a:solidFill>
                <a:latin typeface="Consolas"/>
                <a:ea typeface="Consolas"/>
                <a:cs typeface="Consolas"/>
              </a:rPr>
              <a:t>Examples of sustainable practices: </a:t>
            </a:r>
            <a:endParaRPr sz="1400" b="0" i="0" u="none" strike="noStrike" cap="none" spc="0">
              <a:solidFill>
                <a:schemeClr val="tx1"/>
              </a:solidFill>
              <a:latin typeface="Consolas"/>
              <a:cs typeface="Consolas"/>
            </a:endParaRPr>
          </a:p>
          <a:p>
            <a:pPr>
              <a:defRPr/>
            </a:pPr>
            <a:r>
              <a:rPr lang="de-DE" sz="1400" b="0" i="0" u="none" strike="noStrike" cap="none" spc="0">
                <a:solidFill>
                  <a:schemeClr val="bg2">
                    <a:lumMod val="50000"/>
                  </a:schemeClr>
                </a:solidFill>
                <a:latin typeface="Consolas"/>
                <a:ea typeface="Consolas"/>
                <a:cs typeface="Consolas"/>
              </a:rPr>
              <a:t>  Renewable energy, responsible sourcing, and ethical labor practices.</a:t>
            </a:r>
            <a:endParaRPr/>
          </a:p>
        </p:txBody>
      </p:sp>
      <p:pic>
        <p:nvPicPr>
          <p:cNvPr id="48434723" name="Grafik 48434722"/>
          <p:cNvPicPr>
            <a:picLocks noChangeAspect="1"/>
          </p:cNvPicPr>
          <p:nvPr/>
        </p:nvPicPr>
        <p:blipFill>
          <a:blip r:embed="rId3"/>
          <a:stretch/>
        </p:blipFill>
        <p:spPr bwMode="auto">
          <a:xfrm>
            <a:off x="8604507" y="1021310"/>
            <a:ext cx="3450318" cy="2855957"/>
          </a:xfrm>
          <a:prstGeom prst="rect">
            <a:avLst/>
          </a:prstGeom>
        </p:spPr>
      </p:pic>
      <p:pic>
        <p:nvPicPr>
          <p:cNvPr id="2066373414" name="Grafik 2066373413"/>
          <p:cNvPicPr>
            <a:picLocks noChangeAspect="1"/>
          </p:cNvPicPr>
          <p:nvPr/>
        </p:nvPicPr>
        <p:blipFill>
          <a:blip r:embed="rId4"/>
          <a:stretch/>
        </p:blipFill>
        <p:spPr bwMode="auto">
          <a:xfrm>
            <a:off x="9669101" y="4155262"/>
            <a:ext cx="1321131" cy="1321131"/>
          </a:xfrm>
          <a:prstGeom prst="rect">
            <a:avLst/>
          </a:prstGeom>
        </p:spPr>
      </p:pic>
      <p:sp>
        <p:nvSpPr>
          <p:cNvPr id="429954017" name="Textfeld 429954016"/>
          <p:cNvSpPr txBox="1"/>
          <p:nvPr/>
        </p:nvSpPr>
        <p:spPr bwMode="auto">
          <a:xfrm>
            <a:off x="8141736" y="3877266"/>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Ref:18</a:t>
            </a:r>
            <a:endParaRPr sz="1100">
              <a:solidFill>
                <a:schemeClr val="tx1">
                  <a:lumMod val="50000"/>
                  <a:lumOff val="50000"/>
                </a:schemeClr>
              </a:solidFill>
              <a:latin typeface="Consolas"/>
              <a:cs typeface="Consolas"/>
            </a:endParaRPr>
          </a:p>
        </p:txBody>
      </p:sp>
      <p:sp>
        <p:nvSpPr>
          <p:cNvPr id="450566532" name="Textfeld 450566531"/>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2095943443" name="Textfeld 2095943442"/>
          <p:cNvSpPr txBox="1"/>
          <p:nvPr/>
        </p:nvSpPr>
        <p:spPr bwMode="auto">
          <a:xfrm>
            <a:off x="8141736" y="5476392"/>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Ref:19</a:t>
            </a:r>
            <a:endParaRPr sz="1100">
              <a:solidFill>
                <a:schemeClr val="tx1">
                  <a:lumMod val="50000"/>
                  <a:lumOff val="50000"/>
                </a:schemeClr>
              </a:solidFill>
              <a:latin typeface="Consolas"/>
              <a:cs typeface="Consolas"/>
            </a:endParaRPr>
          </a:p>
        </p:txBody>
      </p:sp>
      <p:sp>
        <p:nvSpPr>
          <p:cNvPr id="2029644209" name="Textfeld 2029644208"/>
          <p:cNvSpPr txBox="1"/>
          <p:nvPr/>
        </p:nvSpPr>
        <p:spPr bwMode="auto">
          <a:xfrm>
            <a:off x="92021" y="6216448"/>
            <a:ext cx="8197902" cy="777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900" b="0" i="0" strike="noStrike" cap="none" spc="0">
                <a:solidFill>
                  <a:schemeClr val="bg2">
                    <a:lumMod val="75000"/>
                  </a:schemeClr>
                </a:solidFill>
                <a:latin typeface="Consolas"/>
                <a:ea typeface="Consolas"/>
                <a:cs typeface="Consolas"/>
              </a:rPr>
              <a:t>Ref 9:https://www.researchgate.net/publication/321998000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Ref:10: </a:t>
            </a:r>
            <a:r>
              <a:rPr lang="de-DE" sz="900" b="0" i="0" strike="noStrike" cap="none" spc="0">
                <a:solidFill>
                  <a:schemeClr val="bg2">
                    <a:lumMod val="75000"/>
                  </a:schemeClr>
                </a:solidFill>
                <a:latin typeface="Consolas"/>
                <a:ea typeface="Consolas"/>
                <a:cs typeface="Consolas"/>
              </a:rPr>
              <a:t>https://www.designorate.com/the-future-circular-economy-circular-design/</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Re:11 </a:t>
            </a:r>
            <a:r>
              <a:rPr lang="de-DE" sz="900" b="0" i="0" strike="noStrike" cap="none" spc="0">
                <a:solidFill>
                  <a:schemeClr val="bg2">
                    <a:lumMod val="75000"/>
                  </a:schemeClr>
                </a:solidFill>
                <a:latin typeface="Consolas"/>
                <a:ea typeface="Consolas"/>
                <a:cs typeface="Consolas"/>
              </a:rPr>
              <a:t>https://www.builtinla.com/2017/12/13/agtech-local-roots-shipping-containers</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Ref:12:</a:t>
            </a:r>
            <a:r>
              <a:rPr lang="de-DE" sz="900" b="0" i="0" u="none" strike="noStrike" cap="none" spc="0">
                <a:solidFill>
                  <a:schemeClr val="bg2">
                    <a:lumMod val="75000"/>
                  </a:schemeClr>
                </a:solidFill>
                <a:latin typeface="Consolas"/>
                <a:ea typeface="Consolas"/>
                <a:cs typeface="Consolas"/>
              </a:rPr>
              <a:t>https://www.sciencedirect.com/science/article/abs/pii/S2452223621000912</a:t>
            </a:r>
            <a:r>
              <a:rPr sz="900">
                <a:solidFill>
                  <a:schemeClr val="bg2">
                    <a:lumMod val="75000"/>
                  </a:schemeClr>
                </a:solidFill>
                <a:latin typeface="Consolas"/>
                <a:ea typeface="Consolas"/>
                <a:cs typeface="Consolas"/>
              </a:rPr>
              <a:t> </a:t>
            </a: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78223182" name="TextBox 10"/>
          <p:cNvSpPr/>
          <p:nvPr/>
        </p:nvSpPr>
        <p:spPr bwMode="auto">
          <a:xfrm>
            <a:off x="1412217" y="589051"/>
            <a:ext cx="5642286"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Circularity vs Sustainability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757243280" name="Rectangle 22"/>
          <p:cNvSpPr/>
          <p:nvPr/>
        </p:nvSpPr>
        <p:spPr bwMode="auto">
          <a:xfrm>
            <a:off x="-7632" y="720351"/>
            <a:ext cx="1184226"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953374086" name="Grafik 953374085"/>
          <p:cNvPicPr>
            <a:picLocks noChangeAspect="1"/>
          </p:cNvPicPr>
          <p:nvPr/>
        </p:nvPicPr>
        <p:blipFill>
          <a:blip r:embed="rId2"/>
          <a:stretch/>
        </p:blipFill>
        <p:spPr bwMode="auto">
          <a:xfrm>
            <a:off x="9992610" y="5924482"/>
            <a:ext cx="2207133" cy="933507"/>
          </a:xfrm>
          <a:prstGeom prst="rect">
            <a:avLst/>
          </a:prstGeom>
        </p:spPr>
      </p:pic>
      <p:sp>
        <p:nvSpPr>
          <p:cNvPr id="2079215022" name="Textfeld 2079215021"/>
          <p:cNvSpPr txBox="1"/>
          <p:nvPr/>
        </p:nvSpPr>
        <p:spPr bwMode="auto">
          <a:xfrm>
            <a:off x="1164710" y="1049337"/>
            <a:ext cx="7124854"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1623458015" name=" 1623458014"/>
          <p:cNvSpPr/>
          <p:nvPr/>
        </p:nvSpPr>
        <p:spPr bwMode="auto">
          <a:xfrm>
            <a:off x="1164710" y="1075560"/>
            <a:ext cx="7034620" cy="366117"/>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453712766" name=" 1453712765"/>
          <p:cNvSpPr/>
          <p:nvPr/>
        </p:nvSpPr>
        <p:spPr bwMode="auto">
          <a:xfrm>
            <a:off x="1176591" y="1101979"/>
            <a:ext cx="7077458" cy="362747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1849" indent="-261849">
              <a:buFont typeface="Arial"/>
              <a:buChar char="•"/>
              <a:defRPr/>
            </a:pPr>
            <a:r>
              <a:rPr lang="de-DE" sz="1600" b="1" i="1" u="none" strike="noStrike" cap="none" spc="0">
                <a:solidFill>
                  <a:schemeClr val="bg1">
                    <a:lumMod val="75000"/>
                  </a:schemeClr>
                </a:solidFill>
                <a:latin typeface="Consolas"/>
                <a:ea typeface="Consolas"/>
                <a:cs typeface="Consolas"/>
              </a:rPr>
              <a:t>Introduction to Circularity vs. Sustainability</a:t>
            </a:r>
            <a:endParaRPr sz="1600" b="0" i="0" u="none" strike="noStrike" cap="none" spc="0">
              <a:solidFill>
                <a:schemeClr val="bg1">
                  <a:lumMod val="75000"/>
                </a:schemeClr>
              </a:solidFill>
              <a:latin typeface="Consolas"/>
              <a:cs typeface="Consolas"/>
            </a:endParaRPr>
          </a:p>
          <a:p>
            <a:pPr marL="239821" indent="-239821">
              <a:buFont typeface="Arial"/>
              <a:buChar char="•"/>
              <a:defRPr/>
            </a:pPr>
            <a:r>
              <a:rPr lang="de-DE" sz="1600" b="1" i="0" u="none" strike="noStrike" cap="none" spc="0">
                <a:solidFill>
                  <a:schemeClr val="bg1">
                    <a:lumMod val="75000"/>
                  </a:schemeClr>
                </a:solidFill>
                <a:latin typeface="Consolas"/>
                <a:ea typeface="Consolas"/>
                <a:cs typeface="Consolas"/>
              </a:rPr>
              <a:t>Understanding Sustainability</a:t>
            </a:r>
            <a:endParaRPr sz="1600" b="1" i="0" u="none">
              <a:solidFill>
                <a:schemeClr val="tx1"/>
              </a:solidFill>
              <a:latin typeface="Consolas"/>
              <a:ea typeface="Consolas"/>
              <a:cs typeface="Consolas"/>
            </a:endParaRPr>
          </a:p>
          <a:p>
            <a:pPr marL="239821" indent="-239821">
              <a:buFont typeface="Arial"/>
              <a:buChar char="•"/>
              <a:defRPr/>
            </a:pPr>
            <a:r>
              <a:rPr sz="1600" b="1" i="0" u="none">
                <a:solidFill>
                  <a:schemeClr val="tx1"/>
                </a:solidFill>
                <a:latin typeface="Consolas"/>
                <a:ea typeface="Consolas"/>
                <a:cs typeface="Consolas"/>
              </a:rPr>
              <a:t>Exploring Circularity</a:t>
            </a:r>
          </a:p>
          <a:p>
            <a:pPr>
              <a:defRPr/>
            </a:pPr>
            <a:endParaRPr sz="1600">
              <a:solidFill>
                <a:schemeClr val="tx1"/>
              </a:solidFill>
              <a:latin typeface="Consolas"/>
              <a:ea typeface="Consolas"/>
              <a:cs typeface="Consolas"/>
            </a:endParaRPr>
          </a:p>
          <a:p>
            <a:pPr marL="239821" indent="-239821">
              <a:buFont typeface="Courier New"/>
              <a:buChar char="o"/>
              <a:defRPr/>
            </a:pPr>
            <a:r>
              <a:rPr sz="1400" b="0" i="1" u="sng">
                <a:solidFill>
                  <a:schemeClr val="tx1"/>
                </a:solidFill>
                <a:latin typeface="Consolas"/>
                <a:ea typeface="Consolas"/>
                <a:cs typeface="Consolas"/>
              </a:rPr>
              <a:t>The Concept of Circularity</a:t>
            </a:r>
            <a:endParaRPr sz="1400">
              <a:solidFill>
                <a:schemeClr val="tx1"/>
              </a:solidFill>
              <a:latin typeface="Consolas"/>
              <a:cs typeface="Consolas"/>
            </a:endParaRPr>
          </a:p>
          <a:p>
            <a:pPr marL="239821" indent="-239821">
              <a:buFont typeface="Arial"/>
              <a:buChar char="–"/>
              <a:defRPr/>
            </a:pPr>
            <a:r>
              <a:rPr sz="1400" b="0" i="0" u="none">
                <a:solidFill>
                  <a:schemeClr val="bg2">
                    <a:lumMod val="50000"/>
                  </a:schemeClr>
                </a:solidFill>
                <a:latin typeface="Consolas"/>
                <a:ea typeface="Consolas"/>
                <a:cs typeface="Consolas"/>
              </a:rPr>
              <a:t>"A circular economy is a system designed to minimize waste and make the most of resources by keeping them in use for as long as possible."</a:t>
            </a:r>
            <a:endParaRPr sz="1400">
              <a:solidFill>
                <a:schemeClr val="tx1"/>
              </a:solidFill>
              <a:latin typeface="Consolas"/>
              <a:ea typeface="Consolas"/>
              <a:cs typeface="Consolas"/>
            </a:endParaRPr>
          </a:p>
          <a:p>
            <a:pPr marL="239821" indent="-239821">
              <a:buFont typeface="Arial"/>
              <a:buChar char="–"/>
              <a:defRPr/>
            </a:pPr>
            <a:endParaRPr sz="1400">
              <a:solidFill>
                <a:schemeClr val="tx1"/>
              </a:solidFill>
              <a:latin typeface="Consolas"/>
              <a:cs typeface="Consolas"/>
            </a:endParaRPr>
          </a:p>
          <a:p>
            <a:pPr marL="239821" indent="-239821">
              <a:buFont typeface="Courier New"/>
              <a:buChar char="o"/>
              <a:defRPr/>
            </a:pPr>
            <a:r>
              <a:rPr sz="1400" b="0" i="0" u="sng">
                <a:solidFill>
                  <a:schemeClr val="tx1"/>
                </a:solidFill>
                <a:latin typeface="Consolas"/>
                <a:ea typeface="Consolas"/>
                <a:cs typeface="Consolas"/>
              </a:rPr>
              <a:t>Circular Economy Principles</a:t>
            </a:r>
            <a:endParaRPr sz="1400">
              <a:solidFill>
                <a:schemeClr val="tx1"/>
              </a:solidFill>
              <a:latin typeface="Consolas"/>
              <a:cs typeface="Consolas"/>
            </a:endParaRPr>
          </a:p>
          <a:p>
            <a:pPr marL="239821" indent="-239821">
              <a:buFont typeface="Arial"/>
              <a:buChar char="–"/>
              <a:defRPr/>
            </a:pPr>
            <a:r>
              <a:rPr sz="1400" b="0" i="0" u="none">
                <a:solidFill>
                  <a:schemeClr val="bg2">
                    <a:lumMod val="50000"/>
                  </a:schemeClr>
                </a:solidFill>
                <a:latin typeface="Consolas"/>
                <a:ea typeface="Consolas"/>
                <a:cs typeface="Consolas"/>
              </a:rPr>
              <a:t>"Principles include designing for longevity, recycling, and reusing materials to create a closed-loop system."</a:t>
            </a:r>
            <a:endParaRPr sz="1400">
              <a:solidFill>
                <a:schemeClr val="tx1"/>
              </a:solidFill>
              <a:latin typeface="Consolas"/>
              <a:ea typeface="Consolas"/>
              <a:cs typeface="Consolas"/>
            </a:endParaRPr>
          </a:p>
          <a:p>
            <a:pPr>
              <a:defRPr/>
            </a:pPr>
            <a:endParaRPr sz="1400">
              <a:solidFill>
                <a:schemeClr val="tx1"/>
              </a:solidFill>
              <a:latin typeface="Consolas"/>
              <a:cs typeface="Consolas"/>
            </a:endParaRPr>
          </a:p>
          <a:p>
            <a:pPr marL="239821" indent="-239821">
              <a:buFont typeface="Courier New"/>
              <a:buChar char="o"/>
              <a:defRPr/>
            </a:pPr>
            <a:r>
              <a:rPr sz="1400" b="0" i="0" u="sng">
                <a:solidFill>
                  <a:schemeClr val="tx1"/>
                </a:solidFill>
                <a:latin typeface="Consolas"/>
                <a:ea typeface="Consolas"/>
                <a:cs typeface="Consolas"/>
              </a:rPr>
              <a:t>Benefits</a:t>
            </a:r>
            <a:endParaRPr sz="1400">
              <a:solidFill>
                <a:schemeClr val="tx1"/>
              </a:solidFill>
              <a:latin typeface="Consolas"/>
              <a:cs typeface="Consolas"/>
            </a:endParaRPr>
          </a:p>
          <a:p>
            <a:pPr marL="239821" indent="-239821">
              <a:buFont typeface="Arial"/>
              <a:buChar char="–"/>
              <a:defRPr/>
            </a:pPr>
            <a:r>
              <a:rPr sz="1400" b="0" i="0" u="none">
                <a:solidFill>
                  <a:schemeClr val="bg2">
                    <a:lumMod val="50000"/>
                  </a:schemeClr>
                </a:solidFill>
                <a:latin typeface="Consolas"/>
                <a:ea typeface="Consolas"/>
                <a:cs typeface="Consolas"/>
              </a:rPr>
              <a:t>"Circularity aims to reduce environmental impact, enhance resource efficiency, and create a more sustainable economic model."</a:t>
            </a:r>
            <a:endParaRPr/>
          </a:p>
        </p:txBody>
      </p:sp>
      <p:pic>
        <p:nvPicPr>
          <p:cNvPr id="1488245954" name="Grafik 1488245953"/>
          <p:cNvPicPr>
            <a:picLocks noChangeAspect="1"/>
          </p:cNvPicPr>
          <p:nvPr/>
        </p:nvPicPr>
        <p:blipFill>
          <a:blip r:embed="rId3"/>
          <a:stretch/>
        </p:blipFill>
        <p:spPr bwMode="auto">
          <a:xfrm>
            <a:off x="9795868" y="1021309"/>
            <a:ext cx="1067596" cy="883689"/>
          </a:xfrm>
          <a:prstGeom prst="rect">
            <a:avLst/>
          </a:prstGeom>
        </p:spPr>
      </p:pic>
      <p:pic>
        <p:nvPicPr>
          <p:cNvPr id="1637953191" name="Grafik 1637953190"/>
          <p:cNvPicPr>
            <a:picLocks noChangeAspect="1"/>
          </p:cNvPicPr>
          <p:nvPr/>
        </p:nvPicPr>
        <p:blipFill>
          <a:blip r:embed="rId4"/>
          <a:stretch/>
        </p:blipFill>
        <p:spPr bwMode="auto">
          <a:xfrm>
            <a:off x="8342737" y="1972077"/>
            <a:ext cx="3772625" cy="3772625"/>
          </a:xfrm>
          <a:prstGeom prst="rect">
            <a:avLst/>
          </a:prstGeom>
        </p:spPr>
      </p:pic>
      <p:sp>
        <p:nvSpPr>
          <p:cNvPr id="2000812281" name="Textfeld 2000812280"/>
          <p:cNvSpPr txBox="1"/>
          <p:nvPr/>
        </p:nvSpPr>
        <p:spPr bwMode="auto">
          <a:xfrm>
            <a:off x="8141736" y="1972076"/>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Ref:18</a:t>
            </a:r>
            <a:endParaRPr sz="1100">
              <a:solidFill>
                <a:schemeClr val="tx1">
                  <a:lumMod val="50000"/>
                  <a:lumOff val="50000"/>
                </a:schemeClr>
              </a:solidFill>
              <a:latin typeface="Consolas"/>
              <a:cs typeface="Consolas"/>
            </a:endParaRPr>
          </a:p>
        </p:txBody>
      </p:sp>
      <p:sp>
        <p:nvSpPr>
          <p:cNvPr id="1912290164" name="Textfeld 1912290163"/>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411310562" name="Textfeld 1411310561"/>
          <p:cNvSpPr txBox="1"/>
          <p:nvPr/>
        </p:nvSpPr>
        <p:spPr bwMode="auto">
          <a:xfrm>
            <a:off x="8141736" y="5476392"/>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Ref:19</a:t>
            </a:r>
            <a:endParaRPr sz="1100">
              <a:solidFill>
                <a:schemeClr val="tx1">
                  <a:lumMod val="50000"/>
                  <a:lumOff val="50000"/>
                </a:schemeClr>
              </a:solidFill>
              <a:latin typeface="Consolas"/>
              <a:cs typeface="Consolas"/>
            </a:endParaRPr>
          </a:p>
        </p:txBody>
      </p:sp>
      <p:sp>
        <p:nvSpPr>
          <p:cNvPr id="1032018987" name="Textfeld 1032018986"/>
          <p:cNvSpPr txBox="1"/>
          <p:nvPr/>
        </p:nvSpPr>
        <p:spPr bwMode="auto">
          <a:xfrm>
            <a:off x="92021" y="6216448"/>
            <a:ext cx="8198262" cy="777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900" b="0" i="0" strike="noStrike" cap="none" spc="0">
                <a:solidFill>
                  <a:schemeClr val="bg2">
                    <a:lumMod val="75000"/>
                  </a:schemeClr>
                </a:solidFill>
                <a:latin typeface="Consolas"/>
                <a:ea typeface="Consolas"/>
                <a:cs typeface="Consolas"/>
              </a:rPr>
              <a:t>Ref 9:https://www.researchgate.net/publication/321998000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Ref:10: </a:t>
            </a:r>
            <a:r>
              <a:rPr lang="de-DE" sz="900" b="0" i="0" strike="noStrike" cap="none" spc="0">
                <a:solidFill>
                  <a:schemeClr val="bg2">
                    <a:lumMod val="75000"/>
                  </a:schemeClr>
                </a:solidFill>
                <a:latin typeface="Consolas"/>
                <a:ea typeface="Consolas"/>
                <a:cs typeface="Consolas"/>
              </a:rPr>
              <a:t>https://www.designorate.com/the-future-circular-economy-circular-design/</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Re:11 </a:t>
            </a:r>
            <a:r>
              <a:rPr lang="de-DE" sz="900" b="0" i="0" strike="noStrike" cap="none" spc="0">
                <a:solidFill>
                  <a:schemeClr val="bg2">
                    <a:lumMod val="75000"/>
                  </a:schemeClr>
                </a:solidFill>
                <a:latin typeface="Consolas"/>
                <a:ea typeface="Consolas"/>
                <a:cs typeface="Consolas"/>
              </a:rPr>
              <a:t>https://www.builtinla.com/2017/12/13/agtech-local-roots-shipping-containers</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Ref:12:</a:t>
            </a:r>
            <a:r>
              <a:rPr lang="de-DE" sz="900" b="0" i="0" u="none" strike="noStrike" cap="none" spc="0">
                <a:solidFill>
                  <a:schemeClr val="bg2">
                    <a:lumMod val="75000"/>
                  </a:schemeClr>
                </a:solidFill>
                <a:latin typeface="Consolas"/>
                <a:ea typeface="Consolas"/>
                <a:cs typeface="Consolas"/>
              </a:rPr>
              <a:t>https://www.sciencedirect.com/science/article/abs/pii/S2452223621000912</a:t>
            </a:r>
            <a:r>
              <a:rPr sz="900">
                <a:solidFill>
                  <a:schemeClr val="bg2">
                    <a:lumMod val="75000"/>
                  </a:schemeClr>
                </a:solidFill>
                <a:latin typeface="Consolas"/>
                <a:ea typeface="Consolas"/>
                <a:cs typeface="Consolas"/>
              </a:rPr>
              <a:t> </a:t>
            </a: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94438758" name="TextBox 10"/>
          <p:cNvSpPr/>
          <p:nvPr/>
        </p:nvSpPr>
        <p:spPr bwMode="auto">
          <a:xfrm>
            <a:off x="1412217" y="589052"/>
            <a:ext cx="5642285" cy="731878"/>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Circularity vs Sustainability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123934758" name="Rectangle 22"/>
          <p:cNvSpPr/>
          <p:nvPr/>
        </p:nvSpPr>
        <p:spPr bwMode="auto">
          <a:xfrm>
            <a:off x="-7632" y="720351"/>
            <a:ext cx="1184226"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43760982" name="Grafik 143760981"/>
          <p:cNvPicPr>
            <a:picLocks noChangeAspect="1"/>
          </p:cNvPicPr>
          <p:nvPr/>
        </p:nvPicPr>
        <p:blipFill>
          <a:blip r:embed="rId2"/>
          <a:stretch/>
        </p:blipFill>
        <p:spPr bwMode="auto">
          <a:xfrm>
            <a:off x="9992610" y="5924482"/>
            <a:ext cx="2207133" cy="933507"/>
          </a:xfrm>
          <a:prstGeom prst="rect">
            <a:avLst/>
          </a:prstGeom>
        </p:spPr>
      </p:pic>
      <p:sp>
        <p:nvSpPr>
          <p:cNvPr id="1950319752" name="Textfeld 1950319751"/>
          <p:cNvSpPr txBox="1"/>
          <p:nvPr/>
        </p:nvSpPr>
        <p:spPr bwMode="auto">
          <a:xfrm>
            <a:off x="1164710" y="1049337"/>
            <a:ext cx="7124854"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1658274193" name=" 1658274192"/>
          <p:cNvSpPr/>
          <p:nvPr/>
        </p:nvSpPr>
        <p:spPr bwMode="auto">
          <a:xfrm>
            <a:off x="1164710" y="1075560"/>
            <a:ext cx="7034620" cy="366117"/>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820125574" name=" 820125573"/>
          <p:cNvSpPr/>
          <p:nvPr/>
        </p:nvSpPr>
        <p:spPr bwMode="auto">
          <a:xfrm>
            <a:off x="1176592" y="1101980"/>
            <a:ext cx="7082139" cy="362747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1849" indent="-261849">
              <a:buFont typeface="Arial"/>
              <a:buChar char="•"/>
              <a:defRPr/>
            </a:pPr>
            <a:r>
              <a:rPr lang="de-DE" sz="1600" b="1" i="1" u="none" strike="noStrike" cap="none" spc="0">
                <a:solidFill>
                  <a:schemeClr val="bg1">
                    <a:lumMod val="75000"/>
                  </a:schemeClr>
                </a:solidFill>
                <a:latin typeface="Consolas"/>
                <a:ea typeface="Consolas"/>
                <a:cs typeface="Consolas"/>
              </a:rPr>
              <a:t>Introduction to Circularity vs. Sustainability</a:t>
            </a:r>
            <a:endParaRPr sz="1600" b="0" i="0" u="none" strike="noStrike" cap="none" spc="0">
              <a:solidFill>
                <a:schemeClr val="bg1">
                  <a:lumMod val="75000"/>
                </a:schemeClr>
              </a:solidFill>
              <a:latin typeface="Consolas"/>
              <a:cs typeface="Consolas"/>
            </a:endParaRPr>
          </a:p>
          <a:p>
            <a:pPr marL="239821" indent="-239821">
              <a:buFont typeface="Arial"/>
              <a:buChar char="•"/>
              <a:defRPr/>
            </a:pPr>
            <a:r>
              <a:rPr lang="de-DE" sz="1600" b="1" i="0" u="none" strike="noStrike" cap="none" spc="0">
                <a:solidFill>
                  <a:schemeClr val="bg1">
                    <a:lumMod val="75000"/>
                  </a:schemeClr>
                </a:solidFill>
                <a:latin typeface="Consolas"/>
                <a:ea typeface="Consolas"/>
                <a:cs typeface="Consolas"/>
              </a:rPr>
              <a:t>Understanding Sustainability</a:t>
            </a:r>
            <a:endParaRPr sz="1600" b="1" i="0" u="none">
              <a:solidFill>
                <a:schemeClr val="bg1">
                  <a:lumMod val="75000"/>
                </a:schemeClr>
              </a:solidFill>
              <a:latin typeface="Consolas"/>
              <a:ea typeface="Consolas"/>
              <a:cs typeface="Consolas"/>
            </a:endParaRPr>
          </a:p>
          <a:p>
            <a:pPr marL="261849" indent="-261849">
              <a:buFont typeface="Arial"/>
              <a:buChar char="•"/>
              <a:defRPr/>
            </a:pPr>
            <a:r>
              <a:rPr lang="de-DE" sz="1600" b="1" i="0" u="none" strike="noStrike" cap="none" spc="0">
                <a:solidFill>
                  <a:schemeClr val="bg1">
                    <a:lumMod val="75000"/>
                  </a:schemeClr>
                </a:solidFill>
                <a:latin typeface="Consolas"/>
                <a:ea typeface="Consolas"/>
                <a:cs typeface="Consolas"/>
              </a:rPr>
              <a:t>Exploring Circularity</a:t>
            </a:r>
            <a:endParaRPr sz="1600" b="0">
              <a:solidFill>
                <a:schemeClr val="bg1">
                  <a:lumMod val="75000"/>
                </a:schemeClr>
              </a:solidFill>
              <a:latin typeface="Consolas"/>
              <a:ea typeface="Consolas"/>
              <a:cs typeface="Consolas"/>
            </a:endParaRPr>
          </a:p>
          <a:p>
            <a:pPr marL="261850" indent="-261850">
              <a:buFont typeface="Arial"/>
              <a:buChar char="•"/>
              <a:defRPr/>
            </a:pPr>
            <a:r>
              <a:rPr sz="1600" b="1" i="1" u="none">
                <a:solidFill>
                  <a:schemeClr val="tx1"/>
                </a:solidFill>
                <a:latin typeface="Consolas"/>
                <a:ea typeface="Consolas"/>
                <a:cs typeface="Consolas"/>
              </a:rPr>
              <a:t>Integrating Circularity for Sustainability</a:t>
            </a:r>
            <a:endParaRPr sz="1400">
              <a:solidFill>
                <a:schemeClr val="tx1"/>
              </a:solidFill>
              <a:latin typeface="Consolas"/>
              <a:ea typeface="Consolas"/>
              <a:cs typeface="Consolas"/>
            </a:endParaRPr>
          </a:p>
          <a:p>
            <a:pPr>
              <a:defRPr/>
            </a:pPr>
            <a:endParaRPr sz="1400">
              <a:solidFill>
                <a:schemeClr val="tx1"/>
              </a:solidFill>
              <a:latin typeface="Consolas"/>
              <a:cs typeface="Consolas"/>
            </a:endParaRPr>
          </a:p>
          <a:p>
            <a:pPr marL="239821" indent="-239821">
              <a:buFont typeface="Courier New"/>
              <a:buChar char="o"/>
              <a:defRPr/>
            </a:pPr>
            <a:r>
              <a:rPr sz="1400" b="0" i="0" u="sng">
                <a:solidFill>
                  <a:schemeClr val="tx1"/>
                </a:solidFill>
                <a:latin typeface="Consolas"/>
                <a:ea typeface="Consolas"/>
                <a:cs typeface="Consolas"/>
              </a:rPr>
              <a:t>Circular Practices in Sustainability</a:t>
            </a:r>
            <a:endParaRPr sz="1400">
              <a:solidFill>
                <a:schemeClr val="tx1"/>
              </a:solidFill>
              <a:latin typeface="Consolas"/>
              <a:cs typeface="Consolas"/>
            </a:endParaRPr>
          </a:p>
          <a:p>
            <a:pPr marL="239821" indent="-239821">
              <a:buFont typeface="Arial"/>
              <a:buChar char="–"/>
              <a:defRPr/>
            </a:pPr>
            <a:r>
              <a:rPr sz="1400" b="0" i="0" u="none">
                <a:solidFill>
                  <a:schemeClr val="tx1"/>
                </a:solidFill>
                <a:latin typeface="Consolas"/>
                <a:ea typeface="Consolas"/>
                <a:cs typeface="Consolas"/>
              </a:rPr>
              <a:t>"Circular economy practices are integral to achieving broader sustainability goals."</a:t>
            </a:r>
            <a:endParaRPr sz="1400">
              <a:solidFill>
                <a:schemeClr val="tx1"/>
              </a:solidFill>
              <a:latin typeface="Consolas"/>
              <a:cs typeface="Consolas"/>
            </a:endParaRPr>
          </a:p>
          <a:p>
            <a:pPr>
              <a:defRPr/>
            </a:pPr>
            <a:endParaRPr sz="1400">
              <a:solidFill>
                <a:schemeClr val="tx1"/>
              </a:solidFill>
              <a:latin typeface="Consolas"/>
              <a:cs typeface="Consolas"/>
            </a:endParaRPr>
          </a:p>
          <a:p>
            <a:pPr marL="239821" indent="-239821">
              <a:buFont typeface="Courier New"/>
              <a:buChar char="o"/>
              <a:defRPr/>
            </a:pPr>
            <a:r>
              <a:rPr sz="1400" b="0" i="0" u="sng">
                <a:solidFill>
                  <a:schemeClr val="tx1"/>
                </a:solidFill>
                <a:latin typeface="Consolas"/>
                <a:ea typeface="Consolas"/>
                <a:cs typeface="Consolas"/>
              </a:rPr>
              <a:t>Business Examples</a:t>
            </a:r>
            <a:endParaRPr sz="1400" b="0" i="0" u="none">
              <a:solidFill>
                <a:schemeClr val="tx1"/>
              </a:solidFill>
              <a:latin typeface="Consolas"/>
              <a:ea typeface="Consolas"/>
              <a:cs typeface="Consolas"/>
            </a:endParaRPr>
          </a:p>
          <a:p>
            <a:pPr marL="239821" indent="-239821">
              <a:buFont typeface="Arial"/>
              <a:buChar char="–"/>
              <a:defRPr/>
            </a:pPr>
            <a:r>
              <a:rPr sz="1400" b="0" i="0" u="none">
                <a:solidFill>
                  <a:schemeClr val="tx1"/>
                </a:solidFill>
                <a:latin typeface="Consolas"/>
                <a:ea typeface="Consolas"/>
                <a:cs typeface="Consolas"/>
              </a:rPr>
              <a:t>"Highlighting successful cases where companies have integrated circular practices to enhance overall sustainability."</a:t>
            </a:r>
            <a:endParaRPr sz="1400">
              <a:solidFill>
                <a:schemeClr val="tx1"/>
              </a:solidFill>
              <a:latin typeface="Consolas"/>
              <a:cs typeface="Consolas"/>
            </a:endParaRPr>
          </a:p>
          <a:p>
            <a:pPr>
              <a:defRPr/>
            </a:pPr>
            <a:endParaRPr sz="1400">
              <a:solidFill>
                <a:schemeClr val="tx1"/>
              </a:solidFill>
              <a:latin typeface="Consolas"/>
              <a:cs typeface="Consolas"/>
            </a:endParaRPr>
          </a:p>
          <a:p>
            <a:pPr marL="239821" indent="-239821">
              <a:buFont typeface="Courier New"/>
              <a:buChar char="o"/>
              <a:defRPr/>
            </a:pPr>
            <a:r>
              <a:rPr sz="1400" b="0" i="0" u="sng">
                <a:solidFill>
                  <a:schemeClr val="tx1"/>
                </a:solidFill>
                <a:latin typeface="Consolas"/>
                <a:ea typeface="Consolas"/>
                <a:cs typeface="Consolas"/>
              </a:rPr>
              <a:t>Call to Action</a:t>
            </a:r>
            <a:endParaRPr sz="1400" b="0" i="0" u="none">
              <a:solidFill>
                <a:schemeClr val="tx1"/>
              </a:solidFill>
              <a:latin typeface="Consolas"/>
              <a:ea typeface="Consolas"/>
              <a:cs typeface="Consolas"/>
            </a:endParaRPr>
          </a:p>
          <a:p>
            <a:pPr marL="239821" indent="-239821">
              <a:buFont typeface="Arial"/>
              <a:buChar char="–"/>
              <a:defRPr/>
            </a:pPr>
            <a:r>
              <a:rPr sz="1400" b="0" i="0" u="none">
                <a:solidFill>
                  <a:schemeClr val="tx1"/>
                </a:solidFill>
                <a:latin typeface="Consolas"/>
                <a:ea typeface="Consolas"/>
                <a:cs typeface="Consolas"/>
              </a:rPr>
              <a:t>"Encouraging businesses to adopt circular thinking for a more sustainable future."</a:t>
            </a:r>
            <a:endParaRPr/>
          </a:p>
        </p:txBody>
      </p:sp>
      <p:pic>
        <p:nvPicPr>
          <p:cNvPr id="1673703598" name="Grafik 1673703597"/>
          <p:cNvPicPr>
            <a:picLocks noChangeAspect="1"/>
          </p:cNvPicPr>
          <p:nvPr/>
        </p:nvPicPr>
        <p:blipFill>
          <a:blip r:embed="rId3"/>
          <a:srcRect l="12225" t="17009" r="44971" b="6284"/>
          <a:stretch/>
        </p:blipFill>
        <p:spPr bwMode="auto">
          <a:xfrm>
            <a:off x="8296663" y="1049337"/>
            <a:ext cx="3849132" cy="3635716"/>
          </a:xfrm>
          <a:prstGeom prst="rect">
            <a:avLst/>
          </a:prstGeom>
        </p:spPr>
      </p:pic>
      <p:sp>
        <p:nvSpPr>
          <p:cNvPr id="1123668629" name="Textfeld 1123668628"/>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894667870" name="Textfeld 1894667869"/>
          <p:cNvSpPr txBox="1"/>
          <p:nvPr/>
        </p:nvSpPr>
        <p:spPr bwMode="auto">
          <a:xfrm>
            <a:off x="8141736" y="4729458"/>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Ref:20</a:t>
            </a:r>
            <a:endParaRPr sz="1100">
              <a:solidFill>
                <a:schemeClr val="tx1">
                  <a:lumMod val="50000"/>
                  <a:lumOff val="50000"/>
                </a:schemeClr>
              </a:solidFill>
              <a:latin typeface="Consolas"/>
              <a:cs typeface="Consolas"/>
            </a:endParaRPr>
          </a:p>
        </p:txBody>
      </p:sp>
      <p:sp>
        <p:nvSpPr>
          <p:cNvPr id="1744309498" name="Textfeld 1744309497"/>
          <p:cNvSpPr txBox="1"/>
          <p:nvPr/>
        </p:nvSpPr>
        <p:spPr bwMode="auto">
          <a:xfrm>
            <a:off x="92021" y="6216448"/>
            <a:ext cx="8198262" cy="777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900" b="0" i="0" strike="noStrike" cap="none" spc="0">
                <a:solidFill>
                  <a:schemeClr val="bg2">
                    <a:lumMod val="75000"/>
                  </a:schemeClr>
                </a:solidFill>
                <a:latin typeface="Consolas"/>
                <a:ea typeface="Consolas"/>
                <a:cs typeface="Consolas"/>
              </a:rPr>
              <a:t>Ref 9:https://www.researchgate.net/publication/321998000</a:t>
            </a:r>
            <a:r>
              <a:rPr sz="900" b="0" u="none">
                <a:solidFill>
                  <a:schemeClr val="bg2">
                    <a:lumMod val="75000"/>
                  </a:schemeClr>
                </a:solidFill>
                <a:latin typeface="Consolas"/>
                <a:ea typeface="Consolas"/>
                <a:cs typeface="Consolas"/>
              </a:rPr>
              <a:t> </a:t>
            </a:r>
            <a:r>
              <a:rPr lang="de-DE" sz="900" b="0" i="0" u="none" strike="noStrike" cap="none" spc="0">
                <a:solidFill>
                  <a:schemeClr val="bg2">
                    <a:lumMod val="75000"/>
                  </a:schemeClr>
                </a:solidFill>
                <a:latin typeface="Consolas"/>
                <a:ea typeface="Consolas"/>
                <a:cs typeface="Consolas"/>
              </a:rPr>
              <a:t>Critical raw materials and the circular economy</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Ref:10: </a:t>
            </a:r>
            <a:r>
              <a:rPr lang="de-DE" sz="900" b="0" i="0" strike="noStrike" cap="none" spc="0">
                <a:solidFill>
                  <a:schemeClr val="bg2">
                    <a:lumMod val="75000"/>
                  </a:schemeClr>
                </a:solidFill>
                <a:latin typeface="Consolas"/>
                <a:ea typeface="Consolas"/>
                <a:cs typeface="Consolas"/>
              </a:rPr>
              <a:t>https://www.designorate.com/the-future-circular-economy-circular-design/</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Re:11 </a:t>
            </a:r>
            <a:r>
              <a:rPr lang="de-DE" sz="900" b="0" i="0" strike="noStrike" cap="none" spc="0">
                <a:solidFill>
                  <a:schemeClr val="bg2">
                    <a:lumMod val="75000"/>
                  </a:schemeClr>
                </a:solidFill>
                <a:latin typeface="Consolas"/>
                <a:ea typeface="Consolas"/>
                <a:cs typeface="Consolas"/>
              </a:rPr>
              <a:t>https://www.builtinla.com/2017/12/13/agtech-local-roots-shipping-containers</a:t>
            </a:r>
            <a:endParaRPr sz="900">
              <a:solidFill>
                <a:schemeClr val="bg2">
                  <a:lumMod val="75000"/>
                </a:schemeClr>
              </a:solidFill>
              <a:latin typeface="Consolas"/>
              <a:ea typeface="Consolas"/>
              <a:cs typeface="Consolas"/>
            </a:endParaRPr>
          </a:p>
          <a:p>
            <a:pPr>
              <a:defRPr/>
            </a:pPr>
            <a:r>
              <a:rPr sz="900">
                <a:solidFill>
                  <a:schemeClr val="bg2">
                    <a:lumMod val="75000"/>
                  </a:schemeClr>
                </a:solidFill>
                <a:latin typeface="Consolas"/>
                <a:ea typeface="Consolas"/>
                <a:cs typeface="Consolas"/>
              </a:rPr>
              <a:t>Ref:12:</a:t>
            </a:r>
            <a:r>
              <a:rPr lang="de-DE" sz="900" b="0" i="0" u="none" strike="noStrike" cap="none" spc="0">
                <a:solidFill>
                  <a:schemeClr val="bg2">
                    <a:lumMod val="75000"/>
                  </a:schemeClr>
                </a:solidFill>
                <a:latin typeface="Consolas"/>
                <a:ea typeface="Consolas"/>
                <a:cs typeface="Consolas"/>
              </a:rPr>
              <a:t>https://www.sciencedirect.com/science/article/abs/pii/S2452223621000912</a:t>
            </a:r>
            <a:r>
              <a:rPr sz="900">
                <a:solidFill>
                  <a:schemeClr val="bg2">
                    <a:lumMod val="75000"/>
                  </a:schemeClr>
                </a:solidFill>
                <a:latin typeface="Consolas"/>
                <a:ea typeface="Consolas"/>
                <a:cs typeface="Consolas"/>
              </a:rPr>
              <a:t> </a:t>
            </a: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21611454" name="TextBox 10"/>
          <p:cNvSpPr/>
          <p:nvPr/>
        </p:nvSpPr>
        <p:spPr bwMode="auto">
          <a:xfrm>
            <a:off x="1412217" y="589052"/>
            <a:ext cx="2917641"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tx1"/>
                </a:solidFill>
                <a:latin typeface="Space Grotesk"/>
                <a:ea typeface="Arial"/>
                <a:cs typeface="Space Grotesk"/>
              </a:rPr>
              <a:t>Case Studies</a:t>
            </a:r>
            <a:r>
              <a:rPr lang="en-US" sz="2400" b="1" i="0" u="none" strike="noStrike" cap="none" spc="297">
                <a:ln>
                  <a:noFill/>
                </a:ln>
                <a:solidFill>
                  <a:schemeClr val="bg2">
                    <a:lumMod val="75000"/>
                  </a:scheme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1363787439" name="Rectangle 22"/>
          <p:cNvSpPr/>
          <p:nvPr/>
        </p:nvSpPr>
        <p:spPr bwMode="auto">
          <a:xfrm>
            <a:off x="-7632" y="720351"/>
            <a:ext cx="1184226"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552092157" name="Grafik 552092156"/>
          <p:cNvPicPr>
            <a:picLocks noChangeAspect="1"/>
          </p:cNvPicPr>
          <p:nvPr/>
        </p:nvPicPr>
        <p:blipFill>
          <a:blip r:embed="rId2"/>
          <a:stretch/>
        </p:blipFill>
        <p:spPr bwMode="auto">
          <a:xfrm>
            <a:off x="9992610" y="5924482"/>
            <a:ext cx="2207133" cy="933507"/>
          </a:xfrm>
          <a:prstGeom prst="rect">
            <a:avLst/>
          </a:prstGeom>
        </p:spPr>
      </p:pic>
      <p:sp>
        <p:nvSpPr>
          <p:cNvPr id="955918990" name="Textfeld 955918989"/>
          <p:cNvSpPr txBox="1"/>
          <p:nvPr/>
        </p:nvSpPr>
        <p:spPr bwMode="auto">
          <a:xfrm>
            <a:off x="1164710" y="1049337"/>
            <a:ext cx="7124854"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1508717145" name=" 1508717144"/>
          <p:cNvSpPr/>
          <p:nvPr/>
        </p:nvSpPr>
        <p:spPr bwMode="auto">
          <a:xfrm>
            <a:off x="1176594" y="1075560"/>
            <a:ext cx="7034620" cy="366117"/>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700553202" name=" 700553201"/>
          <p:cNvSpPr/>
          <p:nvPr/>
        </p:nvSpPr>
        <p:spPr bwMode="auto">
          <a:xfrm>
            <a:off x="1176592" y="1101980"/>
            <a:ext cx="4858574" cy="36611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906864604" name=" 906864603"/>
          <p:cNvSpPr/>
          <p:nvPr/>
        </p:nvSpPr>
        <p:spPr bwMode="auto">
          <a:xfrm>
            <a:off x="980885" y="1021309"/>
            <a:ext cx="7241130" cy="4938120"/>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9821" indent="-239821">
              <a:buFont typeface="Arial"/>
              <a:buChar char="•"/>
              <a:defRPr/>
            </a:pPr>
            <a:r>
              <a:rPr lang="de-DE" sz="1600" b="1" i="0" u="none" strike="noStrike" cap="none" spc="0">
                <a:solidFill>
                  <a:schemeClr val="tx1"/>
                </a:solidFill>
                <a:latin typeface="Consolas"/>
                <a:ea typeface="Consolas"/>
                <a:cs typeface="Consolas"/>
              </a:rPr>
              <a:t>Bringing Circularity to Events</a:t>
            </a:r>
            <a:endParaRPr sz="1600" b="0" i="0" u="none" strike="noStrike" cap="none" spc="0">
              <a:solidFill>
                <a:schemeClr val="tx1"/>
              </a:solidFill>
              <a:latin typeface="Consolas"/>
              <a:cs typeface="Consolas"/>
            </a:endParaRPr>
          </a:p>
          <a:p>
            <a:pPr>
              <a:defRPr/>
            </a:pPr>
            <a:r>
              <a:rPr lang="de-DE" sz="1600" b="0" i="0" u="none" strike="noStrike" cap="none" spc="0">
                <a:solidFill>
                  <a:schemeClr val="tx1"/>
                </a:solidFill>
                <a:latin typeface="Consolas"/>
                <a:ea typeface="Consolas"/>
                <a:cs typeface="Consolas"/>
              </a:rPr>
              <a:t>   Circular Scenography at Maison &amp; Objet</a:t>
            </a:r>
            <a:endParaRPr sz="1600" b="0" i="0" u="none" strike="noStrike" cap="none" spc="0">
              <a:solidFill>
                <a:schemeClr val="tx1"/>
              </a:solidFill>
              <a:latin typeface="Consolas"/>
              <a:cs typeface="Consolas"/>
            </a:endParaRPr>
          </a:p>
          <a:p>
            <a:pPr marL="239821" indent="-239821">
              <a:buFont typeface="Courier New"/>
              <a:buChar char="o"/>
              <a:defRPr/>
            </a:pPr>
            <a:endParaRPr lang="de-DE" sz="1400" b="0" i="0" u="none" strike="noStrike" cap="none" spc="0">
              <a:solidFill>
                <a:schemeClr val="tx1"/>
              </a:solidFill>
              <a:latin typeface="Consolas"/>
              <a:cs typeface="Consolas"/>
            </a:endParaRPr>
          </a:p>
          <a:p>
            <a:pPr marL="239821" indent="-239821">
              <a:buFont typeface="Courier New"/>
              <a:buChar char="o"/>
              <a:defRPr/>
            </a:pPr>
            <a:r>
              <a:rPr lang="de-DE" sz="1600" b="0" i="0" u="sng" strike="noStrike" cap="none" spc="0">
                <a:solidFill>
                  <a:schemeClr val="tx1"/>
                </a:solidFill>
                <a:latin typeface="Consolas"/>
                <a:ea typeface="Consolas"/>
                <a:cs typeface="Consolas"/>
              </a:rPr>
              <a:t>Concept:</a:t>
            </a:r>
          </a:p>
          <a:p>
            <a:pPr>
              <a:defRPr/>
            </a:pP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Challenge:</a:t>
            </a:r>
            <a:r>
              <a:rPr lang="de-DE" sz="1400" b="0" i="0" u="none" strike="noStrike" cap="none" spc="0">
                <a:solidFill>
                  <a:schemeClr val="tx1"/>
                </a:solidFill>
                <a:latin typeface="Consolas"/>
                <a:ea typeface="Consolas"/>
                <a:cs typeface="Consolas"/>
              </a:rPr>
              <a:t> Addressing material waste in events.</a:t>
            </a:r>
          </a:p>
          <a:p>
            <a:pPr>
              <a:defRPr/>
            </a:pPr>
            <a:r>
              <a:rPr lang="de-DE" sz="1400" b="1" i="0" u="none" strike="noStrike" cap="none" spc="0">
                <a:solidFill>
                  <a:schemeClr val="tx1"/>
                </a:solidFill>
                <a:latin typeface="Consolas"/>
                <a:ea typeface="Consolas"/>
                <a:cs typeface="Consolas"/>
              </a:rPr>
              <a:t>Innovation:</a:t>
            </a:r>
            <a:r>
              <a:rPr lang="de-DE" sz="1400" b="0" i="0" u="none" strike="noStrike" cap="none" spc="0">
                <a:solidFill>
                  <a:schemeClr val="tx1"/>
                </a:solidFill>
                <a:latin typeface="Consolas"/>
                <a:ea typeface="Consolas"/>
                <a:cs typeface="Consolas"/>
              </a:rPr>
              <a:t> Repurposing wood from the previous edition.</a:t>
            </a: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Design:</a:t>
            </a:r>
            <a:r>
              <a:rPr lang="de-DE" sz="1400" b="0" i="0" u="none" strike="noStrike" cap="none" spc="0">
                <a:solidFill>
                  <a:schemeClr val="tx1"/>
                </a:solidFill>
                <a:latin typeface="Consolas"/>
                <a:ea typeface="Consolas"/>
                <a:cs typeface="Consolas"/>
              </a:rPr>
              <a:t> Collaborated with WAO for circular scenography.</a:t>
            </a: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Execution:</a:t>
            </a:r>
            <a:r>
              <a:rPr lang="de-DE" sz="1400" b="0" i="0" u="none" strike="noStrike" cap="none" spc="0">
                <a:solidFill>
                  <a:schemeClr val="tx1"/>
                </a:solidFill>
                <a:latin typeface="Consolas"/>
                <a:ea typeface="Consolas"/>
                <a:cs typeface="Consolas"/>
              </a:rPr>
              <a:t> Collected 4 tons of wood, stored at Re-Store.</a:t>
            </a: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Curation: </a:t>
            </a:r>
            <a:r>
              <a:rPr lang="de-DE" sz="1400" b="0" i="0" u="none" strike="noStrike" cap="none" spc="0">
                <a:solidFill>
                  <a:schemeClr val="tx1"/>
                </a:solidFill>
                <a:latin typeface="Consolas"/>
                <a:ea typeface="Consolas"/>
                <a:cs typeface="Consolas"/>
              </a:rPr>
              <a:t>Enriched with circular economy-themed designs.</a:t>
            </a: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Visual:</a:t>
            </a:r>
            <a:r>
              <a:rPr lang="de-DE" sz="1400" b="0" i="0" u="none" strike="noStrike" cap="none" spc="0">
                <a:solidFill>
                  <a:schemeClr val="tx1"/>
                </a:solidFill>
                <a:latin typeface="Consolas"/>
                <a:ea typeface="Consolas"/>
                <a:cs typeface="Consolas"/>
              </a:rPr>
              <a:t> 3D projections of the designed scenography.</a:t>
            </a:r>
            <a:endParaRPr lang="de-DE" sz="1400" b="0" i="0" u="none" strike="noStrike" cap="none" spc="0">
              <a:solidFill>
                <a:schemeClr val="tx1"/>
              </a:solidFill>
              <a:latin typeface="Consolas"/>
              <a:cs typeface="Consolas"/>
            </a:endParaRPr>
          </a:p>
          <a:p>
            <a:pPr>
              <a:defRPr/>
            </a:pPr>
            <a:endParaRPr sz="1600" b="0" i="0" u="none" strike="noStrike" cap="none" spc="0">
              <a:solidFill>
                <a:schemeClr val="tx1"/>
              </a:solidFill>
              <a:latin typeface="Consolas"/>
              <a:cs typeface="Consolas"/>
            </a:endParaRPr>
          </a:p>
          <a:p>
            <a:pPr marL="239821" indent="-239821">
              <a:buFont typeface="Courier New"/>
              <a:buChar char="o"/>
              <a:defRPr/>
            </a:pPr>
            <a:r>
              <a:rPr lang="de-DE" sz="1600" b="0" i="0" u="sng" strike="noStrike" cap="none" spc="0">
                <a:solidFill>
                  <a:schemeClr val="tx1"/>
                </a:solidFill>
                <a:latin typeface="Consolas"/>
                <a:ea typeface="Consolas"/>
                <a:cs typeface="Consolas"/>
              </a:rPr>
              <a:t>Results:</a:t>
            </a:r>
            <a:endParaRPr lang="de-DE" sz="1400" b="0" i="0" u="none" strike="noStrike" cap="none" spc="0">
              <a:solidFill>
                <a:schemeClr val="tx1"/>
              </a:solidFill>
              <a:latin typeface="Consolas"/>
              <a:ea typeface="Consolas"/>
              <a:cs typeface="Consolas"/>
            </a:endParaRPr>
          </a:p>
          <a:p>
            <a:pPr>
              <a:defRPr/>
            </a:pP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Date:</a:t>
            </a:r>
            <a:r>
              <a:rPr lang="de-DE" sz="1400" b="0" i="0" u="none" strike="noStrike" cap="none" spc="0">
                <a:solidFill>
                  <a:schemeClr val="tx1"/>
                </a:solidFill>
                <a:latin typeface="Consolas"/>
                <a:ea typeface="Consolas"/>
                <a:cs typeface="Consolas"/>
              </a:rPr>
              <a:t> Revealed on March 22, 2022, at Maison &amp; Objet.</a:t>
            </a: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Feedback: </a:t>
            </a:r>
            <a:r>
              <a:rPr lang="de-DE" sz="1400" b="0" i="0" u="none" strike="noStrike" cap="none" spc="0">
                <a:solidFill>
                  <a:schemeClr val="tx1"/>
                </a:solidFill>
                <a:latin typeface="Consolas"/>
                <a:ea typeface="Consolas"/>
                <a:cs typeface="Consolas"/>
              </a:rPr>
              <a:t>Positive responses from stakeholders and visitors.</a:t>
            </a: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Interest:</a:t>
            </a:r>
            <a:r>
              <a:rPr lang="de-DE" sz="1400" b="0" i="0" u="none" strike="noStrike" cap="none" spc="0">
                <a:solidFill>
                  <a:schemeClr val="tx1"/>
                </a:solidFill>
                <a:latin typeface="Consolas"/>
                <a:ea typeface="Consolas"/>
                <a:cs typeface="Consolas"/>
              </a:rPr>
              <a:t> Growing interest in circular practices in the event industry.</a:t>
            </a: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Collaborations:</a:t>
            </a:r>
            <a:r>
              <a:rPr lang="de-DE" sz="1400" b="0" i="0" u="none" strike="noStrike" cap="none" spc="0">
                <a:solidFill>
                  <a:schemeClr val="tx1"/>
                </a:solidFill>
                <a:latin typeface="Consolas"/>
                <a:ea typeface="Consolas"/>
                <a:cs typeface="Consolas"/>
              </a:rPr>
              <a:t> Opportunities for similar projects emerged.</a:t>
            </a: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Next Steps: </a:t>
            </a:r>
            <a:r>
              <a:rPr lang="de-DE" sz="1400" b="0" i="0" u="none" strike="noStrike" cap="none" spc="0">
                <a:solidFill>
                  <a:schemeClr val="tx1"/>
                </a:solidFill>
                <a:latin typeface="Consolas"/>
                <a:ea typeface="Consolas"/>
                <a:cs typeface="Consolas"/>
              </a:rPr>
              <a:t>Furniture moved to Fab City Hub for extended use.</a:t>
            </a: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Commitment:</a:t>
            </a:r>
            <a:r>
              <a:rPr lang="de-DE" sz="1400" b="0" i="0" u="none" strike="noStrike" cap="none" spc="0">
                <a:solidFill>
                  <a:schemeClr val="tx1"/>
                </a:solidFill>
                <a:latin typeface="Consolas"/>
                <a:ea typeface="Consolas"/>
                <a:cs typeface="Consolas"/>
              </a:rPr>
              <a:t> Deepening commitment to circular principles.</a:t>
            </a:r>
            <a:endParaRPr lang="de-DE"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Call to Action:</a:t>
            </a:r>
            <a:r>
              <a:rPr lang="de-DE" sz="1400" b="0" i="0" u="none" strike="noStrike" cap="none" spc="0">
                <a:solidFill>
                  <a:schemeClr val="tx1"/>
                </a:solidFill>
                <a:latin typeface="Consolas"/>
                <a:ea typeface="Consolas"/>
                <a:cs typeface="Consolas"/>
              </a:rPr>
              <a:t> Open for collaborations, inviting others to embrace circularity.</a:t>
            </a:r>
            <a:endParaRPr sz="1400">
              <a:solidFill>
                <a:schemeClr val="tx1"/>
              </a:solidFill>
              <a:latin typeface="Consolas"/>
              <a:cs typeface="Consolas"/>
            </a:endParaRPr>
          </a:p>
        </p:txBody>
      </p:sp>
      <p:pic>
        <p:nvPicPr>
          <p:cNvPr id="1294100478" name="Grafik 1294100477"/>
          <p:cNvPicPr>
            <a:picLocks noChangeAspect="1"/>
          </p:cNvPicPr>
          <p:nvPr/>
        </p:nvPicPr>
        <p:blipFill>
          <a:blip r:embed="rId3"/>
          <a:stretch/>
        </p:blipFill>
        <p:spPr bwMode="auto">
          <a:xfrm>
            <a:off x="8151876" y="321311"/>
            <a:ext cx="3979433" cy="2785603"/>
          </a:xfrm>
          <a:prstGeom prst="rect">
            <a:avLst/>
          </a:prstGeom>
        </p:spPr>
      </p:pic>
      <p:pic>
        <p:nvPicPr>
          <p:cNvPr id="178401545" name="Grafik 178401544"/>
          <p:cNvPicPr>
            <a:picLocks noChangeAspect="1"/>
          </p:cNvPicPr>
          <p:nvPr/>
        </p:nvPicPr>
        <p:blipFill>
          <a:blip r:embed="rId4"/>
          <a:srcRect b="10105"/>
          <a:stretch/>
        </p:blipFill>
        <p:spPr bwMode="auto">
          <a:xfrm>
            <a:off x="8129565" y="3358000"/>
            <a:ext cx="4024051" cy="2410660"/>
          </a:xfrm>
          <a:prstGeom prst="rect">
            <a:avLst/>
          </a:prstGeom>
        </p:spPr>
      </p:pic>
      <p:sp>
        <p:nvSpPr>
          <p:cNvPr id="398135122" name="Textfeld 398135121"/>
          <p:cNvSpPr txBox="1"/>
          <p:nvPr/>
        </p:nvSpPr>
        <p:spPr bwMode="auto">
          <a:xfrm>
            <a:off x="8103332" y="3098560"/>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Ref:21</a:t>
            </a:r>
            <a:endParaRPr sz="1100">
              <a:solidFill>
                <a:schemeClr val="tx1">
                  <a:lumMod val="50000"/>
                  <a:lumOff val="50000"/>
                </a:schemeClr>
              </a:solidFill>
              <a:latin typeface="Consolas"/>
              <a:cs typeface="Consolas"/>
            </a:endParaRPr>
          </a:p>
        </p:txBody>
      </p:sp>
      <p:sp>
        <p:nvSpPr>
          <p:cNvPr id="1915417359" name="Textfeld 1915417358"/>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630337781" name="Textfeld 630337780"/>
          <p:cNvSpPr txBox="1"/>
          <p:nvPr/>
        </p:nvSpPr>
        <p:spPr bwMode="auto">
          <a:xfrm>
            <a:off x="8103332" y="5794761"/>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Ref:22</a:t>
            </a:r>
            <a:endParaRPr sz="1100">
              <a:solidFill>
                <a:schemeClr val="tx1">
                  <a:lumMod val="50000"/>
                  <a:lumOff val="50000"/>
                </a:schemeClr>
              </a:solidFill>
              <a:latin typeface="Consolas"/>
              <a:cs typeface="Consolas"/>
            </a:endParaRPr>
          </a:p>
        </p:txBody>
      </p:sp>
      <p:sp>
        <p:nvSpPr>
          <p:cNvPr id="1020754084" name="Textfeld 1020754083"/>
          <p:cNvSpPr txBox="1"/>
          <p:nvPr/>
        </p:nvSpPr>
        <p:spPr bwMode="auto">
          <a:xfrm>
            <a:off x="8991" y="6582568"/>
            <a:ext cx="8202221"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a:solidFill>
                  <a:schemeClr val="bg2">
                    <a:lumMod val="75000"/>
                  </a:schemeClr>
                </a:solidFill>
                <a:latin typeface="Consolas"/>
                <a:ea typeface="Consolas"/>
                <a:cs typeface="Consolas"/>
              </a:rPr>
              <a:t>Ref: 13: </a:t>
            </a:r>
            <a:r>
              <a:rPr lang="de-DE" sz="900" b="0" i="0" u="none" strike="noStrike" cap="none" spc="0">
                <a:solidFill>
                  <a:schemeClr val="bg2">
                    <a:lumMod val="75000"/>
                  </a:schemeClr>
                </a:solidFill>
                <a:latin typeface="Consolas"/>
                <a:ea typeface="Consolas"/>
                <a:cs typeface="Consolas"/>
              </a:rPr>
              <a:t>https://reflowproject.eu/blog/how-to-bring-circularity-into-the-event-industry/</a:t>
            </a:r>
            <a:r>
              <a:rPr sz="900">
                <a:solidFill>
                  <a:schemeClr val="bg2">
                    <a:lumMod val="75000"/>
                  </a:schemeClr>
                </a:solidFill>
                <a:latin typeface="Consolas"/>
                <a:ea typeface="Consolas"/>
                <a:cs typeface="Consolas"/>
              </a:rPr>
              <a:t> </a:t>
            </a: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9679470" name="TextBox 10"/>
          <p:cNvSpPr/>
          <p:nvPr/>
        </p:nvSpPr>
        <p:spPr bwMode="auto">
          <a:xfrm>
            <a:off x="1412217" y="589051"/>
            <a:ext cx="2917641"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Case Studies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1058330983" name="Rectangle 22"/>
          <p:cNvSpPr/>
          <p:nvPr/>
        </p:nvSpPr>
        <p:spPr bwMode="auto">
          <a:xfrm>
            <a:off x="-7632" y="720351"/>
            <a:ext cx="1184225"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193454267" name="Grafik 1193454266"/>
          <p:cNvPicPr>
            <a:picLocks noChangeAspect="1"/>
          </p:cNvPicPr>
          <p:nvPr/>
        </p:nvPicPr>
        <p:blipFill>
          <a:blip r:embed="rId2"/>
          <a:stretch/>
        </p:blipFill>
        <p:spPr bwMode="auto">
          <a:xfrm>
            <a:off x="10442882" y="5924480"/>
            <a:ext cx="2207133" cy="933507"/>
          </a:xfrm>
          <a:prstGeom prst="rect">
            <a:avLst/>
          </a:prstGeom>
        </p:spPr>
      </p:pic>
      <p:sp>
        <p:nvSpPr>
          <p:cNvPr id="1329982474" name="Textfeld 1329982473"/>
          <p:cNvSpPr txBox="1"/>
          <p:nvPr/>
        </p:nvSpPr>
        <p:spPr bwMode="auto">
          <a:xfrm>
            <a:off x="1164709" y="1049337"/>
            <a:ext cx="7124853"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1592957307" name=" 1592957306"/>
          <p:cNvSpPr/>
          <p:nvPr/>
        </p:nvSpPr>
        <p:spPr bwMode="auto">
          <a:xfrm>
            <a:off x="1176593" y="1075559"/>
            <a:ext cx="7034619" cy="366116"/>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504092646" name=" 1504092645"/>
          <p:cNvSpPr/>
          <p:nvPr/>
        </p:nvSpPr>
        <p:spPr bwMode="auto">
          <a:xfrm>
            <a:off x="1176591" y="1101979"/>
            <a:ext cx="4858572" cy="366118"/>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102114553" name=" 1102114552"/>
          <p:cNvSpPr/>
          <p:nvPr/>
        </p:nvSpPr>
        <p:spPr bwMode="auto">
          <a:xfrm>
            <a:off x="980884" y="1021308"/>
            <a:ext cx="7152279" cy="451139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9821" indent="-239821">
              <a:buFont typeface="Arial"/>
              <a:buChar char="•"/>
              <a:defRPr/>
            </a:pPr>
            <a:r>
              <a:rPr sz="1600" b="1" i="0" u="none">
                <a:solidFill>
                  <a:schemeClr val="tx1"/>
                </a:solidFill>
                <a:latin typeface="Consolas"/>
                <a:ea typeface="Consolas"/>
                <a:cs typeface="Consolas"/>
              </a:rPr>
              <a:t>Circular Isolation Gowns:</a:t>
            </a:r>
          </a:p>
          <a:p>
            <a:pPr>
              <a:defRPr/>
            </a:pPr>
            <a:r>
              <a:rPr sz="1600" b="0" i="0" u="none">
                <a:solidFill>
                  <a:schemeClr val="tx1"/>
                </a:solidFill>
                <a:latin typeface="Consolas"/>
                <a:ea typeface="Consolas"/>
                <a:cs typeface="Consolas"/>
              </a:rPr>
              <a:t>  A Sustainable Shift</a:t>
            </a:r>
            <a:endParaRPr sz="1600" b="0">
              <a:solidFill>
                <a:schemeClr val="tx1"/>
              </a:solidFill>
              <a:latin typeface="Consolas"/>
              <a:ea typeface="Consolas"/>
              <a:cs typeface="Consolas"/>
            </a:endParaRPr>
          </a:p>
          <a:p>
            <a:pPr>
              <a:defRPr/>
            </a:pPr>
            <a:endParaRPr sz="1600">
              <a:solidFill>
                <a:schemeClr val="tx1"/>
              </a:solidFill>
              <a:latin typeface="Consolas"/>
              <a:cs typeface="Consolas"/>
            </a:endParaRPr>
          </a:p>
          <a:p>
            <a:pPr marL="239821" indent="-239821">
              <a:buFont typeface="Courier New"/>
              <a:buChar char="o"/>
              <a:defRPr/>
            </a:pPr>
            <a:r>
              <a:rPr sz="1600" b="0" i="0" u="sng">
                <a:solidFill>
                  <a:schemeClr val="tx1"/>
                </a:solidFill>
                <a:latin typeface="Consolas"/>
                <a:ea typeface="Consolas"/>
                <a:cs typeface="Consolas"/>
              </a:rPr>
              <a:t>Concept:</a:t>
            </a:r>
            <a:endParaRPr sz="1400" b="0" u="sng">
              <a:solidFill>
                <a:schemeClr val="tx1"/>
              </a:solidFill>
              <a:latin typeface="Consolas"/>
              <a:ea typeface="Consolas"/>
              <a:cs typeface="Consolas"/>
            </a:endParaRPr>
          </a:p>
          <a:p>
            <a:pPr marL="239821" indent="-239821">
              <a:buFont typeface="Courier New"/>
              <a:buChar char="o"/>
              <a:defRPr/>
            </a:pPr>
            <a:endParaRPr sz="1400">
              <a:solidFill>
                <a:schemeClr val="tx1"/>
              </a:solidFill>
              <a:latin typeface="Consolas"/>
              <a:cs typeface="Consolas"/>
            </a:endParaRPr>
          </a:p>
          <a:p>
            <a:pPr>
              <a:defRPr/>
            </a:pPr>
            <a:r>
              <a:rPr sz="1400" b="1" i="0" u="none">
                <a:solidFill>
                  <a:schemeClr val="tx1"/>
                </a:solidFill>
                <a:latin typeface="Consolas"/>
                <a:ea typeface="Consolas"/>
                <a:cs typeface="Consolas"/>
              </a:rPr>
              <a:t>Challenge:</a:t>
            </a:r>
            <a:r>
              <a:rPr sz="1400" b="0" i="0" u="none">
                <a:solidFill>
                  <a:schemeClr val="tx1"/>
                </a:solidFill>
                <a:latin typeface="Consolas"/>
                <a:ea typeface="Consolas"/>
                <a:cs typeface="Consolas"/>
              </a:rPr>
              <a:t> Environmental impact of disposable isolation gowns in healthcare.</a:t>
            </a:r>
            <a:endParaRPr sz="1400">
              <a:solidFill>
                <a:schemeClr val="tx1"/>
              </a:solidFill>
              <a:latin typeface="Consolas"/>
              <a:cs typeface="Consolas"/>
            </a:endParaRPr>
          </a:p>
          <a:p>
            <a:pPr>
              <a:defRPr/>
            </a:pPr>
            <a:r>
              <a:rPr sz="1400" b="1" i="0" u="none">
                <a:solidFill>
                  <a:schemeClr val="tx1"/>
                </a:solidFill>
                <a:latin typeface="Consolas"/>
                <a:ea typeface="Consolas"/>
                <a:cs typeface="Consolas"/>
              </a:rPr>
              <a:t>Solution:</a:t>
            </a:r>
            <a:r>
              <a:rPr sz="1400" b="0" i="0" u="none">
                <a:solidFill>
                  <a:schemeClr val="tx1"/>
                </a:solidFill>
                <a:latin typeface="Consolas"/>
                <a:ea typeface="Consolas"/>
                <a:cs typeface="Consolas"/>
              </a:rPr>
              <a:t> Introduce reusable cotton gowns for a circular textile economy.</a:t>
            </a:r>
            <a:endParaRPr sz="1400">
              <a:solidFill>
                <a:schemeClr val="tx1"/>
              </a:solidFill>
              <a:latin typeface="Consolas"/>
              <a:ea typeface="Consolas"/>
              <a:cs typeface="Consolas"/>
            </a:endParaRPr>
          </a:p>
          <a:p>
            <a:pPr>
              <a:defRPr/>
            </a:pPr>
            <a:r>
              <a:rPr sz="1400" b="1" i="0" u="none">
                <a:solidFill>
                  <a:schemeClr val="tx1"/>
                </a:solidFill>
                <a:latin typeface="Consolas"/>
                <a:ea typeface="Consolas"/>
                <a:cs typeface="Consolas"/>
              </a:rPr>
              <a:t>Partners:</a:t>
            </a:r>
            <a:r>
              <a:rPr sz="1400" b="0" i="0" u="none">
                <a:solidFill>
                  <a:schemeClr val="tx1"/>
                </a:solidFill>
                <a:latin typeface="Consolas"/>
                <a:ea typeface="Consolas"/>
                <a:cs typeface="Consolas"/>
              </a:rPr>
              <a:t> Collaboration with Cleanlease, healthcare institutes, creative agency Makers Unite, ReBlend, Waternet, Purfi, and Reflow.</a:t>
            </a:r>
            <a:endParaRPr sz="1400">
              <a:solidFill>
                <a:schemeClr val="tx1"/>
              </a:solidFill>
              <a:latin typeface="Consolas"/>
              <a:ea typeface="Consolas"/>
              <a:cs typeface="Consolas"/>
            </a:endParaRPr>
          </a:p>
          <a:p>
            <a:pPr>
              <a:defRPr/>
            </a:pPr>
            <a:endParaRPr sz="1400">
              <a:solidFill>
                <a:schemeClr val="tx1"/>
              </a:solidFill>
              <a:latin typeface="Consolas"/>
              <a:cs typeface="Consolas"/>
            </a:endParaRPr>
          </a:p>
          <a:p>
            <a:pPr marL="239821" indent="-239821">
              <a:buFont typeface="Courier New"/>
              <a:buChar char="o"/>
              <a:defRPr/>
            </a:pPr>
            <a:r>
              <a:rPr sz="1600" b="0" i="0" u="sng">
                <a:solidFill>
                  <a:schemeClr val="tx1"/>
                </a:solidFill>
                <a:latin typeface="Consolas"/>
                <a:ea typeface="Consolas"/>
                <a:cs typeface="Consolas"/>
              </a:rPr>
              <a:t>Results:</a:t>
            </a:r>
            <a:endParaRPr sz="1400">
              <a:solidFill>
                <a:schemeClr val="tx1"/>
              </a:solidFill>
              <a:latin typeface="Consolas"/>
              <a:ea typeface="Consolas"/>
              <a:cs typeface="Consolas"/>
            </a:endParaRPr>
          </a:p>
          <a:p>
            <a:pPr>
              <a:defRPr/>
            </a:pPr>
            <a:endParaRPr sz="1400">
              <a:solidFill>
                <a:schemeClr val="tx1"/>
              </a:solidFill>
              <a:latin typeface="Consolas"/>
              <a:cs typeface="Consolas"/>
            </a:endParaRPr>
          </a:p>
          <a:p>
            <a:pPr>
              <a:defRPr/>
            </a:pPr>
            <a:r>
              <a:rPr sz="1400" b="1" i="0" u="none">
                <a:solidFill>
                  <a:schemeClr val="tx1"/>
                </a:solidFill>
                <a:latin typeface="Consolas"/>
                <a:ea typeface="Consolas"/>
                <a:cs typeface="Consolas"/>
              </a:rPr>
              <a:t>Prototypes:</a:t>
            </a:r>
            <a:r>
              <a:rPr sz="1400" b="0" i="0" u="none">
                <a:solidFill>
                  <a:schemeClr val="tx1"/>
                </a:solidFill>
                <a:latin typeface="Consolas"/>
                <a:ea typeface="Consolas"/>
                <a:cs typeface="Consolas"/>
              </a:rPr>
              <a:t> Successful development of 100% recyclable cotton gowns (25 prototypes).</a:t>
            </a:r>
          </a:p>
          <a:p>
            <a:pPr>
              <a:defRPr/>
            </a:pPr>
            <a:r>
              <a:rPr sz="1400" b="1" i="0" u="none">
                <a:solidFill>
                  <a:schemeClr val="tx1"/>
                </a:solidFill>
                <a:latin typeface="Consolas"/>
                <a:ea typeface="Consolas"/>
                <a:cs typeface="Consolas"/>
              </a:rPr>
              <a:t>Environmental Impact:</a:t>
            </a:r>
            <a:r>
              <a:rPr sz="1400" b="0" i="0" u="none">
                <a:solidFill>
                  <a:schemeClr val="tx1"/>
                </a:solidFill>
                <a:latin typeface="Consolas"/>
                <a:ea typeface="Consolas"/>
                <a:cs typeface="Consolas"/>
              </a:rPr>
              <a:t> Aiming to replace 5 million oil-based gowns, reducing over 1000 tons of CO2 annually.</a:t>
            </a:r>
            <a:endParaRPr sz="1400">
              <a:solidFill>
                <a:schemeClr val="tx1"/>
              </a:solidFill>
              <a:latin typeface="Consolas"/>
              <a:cs typeface="Consolas"/>
            </a:endParaRPr>
          </a:p>
          <a:p>
            <a:pPr>
              <a:defRPr/>
            </a:pPr>
            <a:r>
              <a:rPr sz="1400" b="1" i="0" u="none">
                <a:solidFill>
                  <a:schemeClr val="tx1"/>
                </a:solidFill>
                <a:latin typeface="Consolas"/>
                <a:ea typeface="Consolas"/>
                <a:cs typeface="Consolas"/>
              </a:rPr>
              <a:t>Next Steps:</a:t>
            </a:r>
            <a:r>
              <a:rPr sz="1400" b="0" i="0" u="none">
                <a:solidFill>
                  <a:schemeClr val="tx1"/>
                </a:solidFill>
                <a:latin typeface="Consolas"/>
                <a:ea typeface="Consolas"/>
                <a:cs typeface="Consolas"/>
              </a:rPr>
              <a:t> Preparing a 3000-gown demonstrator phase for larger production, actively seeking funding.</a:t>
            </a:r>
            <a:endParaRPr/>
          </a:p>
        </p:txBody>
      </p:sp>
      <p:pic>
        <p:nvPicPr>
          <p:cNvPr id="589437335" name="Grafik 589437334"/>
          <p:cNvPicPr>
            <a:picLocks noChangeAspect="1"/>
          </p:cNvPicPr>
          <p:nvPr/>
        </p:nvPicPr>
        <p:blipFill>
          <a:blip r:embed="rId3"/>
          <a:stretch/>
        </p:blipFill>
        <p:spPr bwMode="auto">
          <a:xfrm>
            <a:off x="8186737" y="1021308"/>
            <a:ext cx="4013005" cy="2257315"/>
          </a:xfrm>
          <a:prstGeom prst="rect">
            <a:avLst/>
          </a:prstGeom>
        </p:spPr>
      </p:pic>
      <p:pic>
        <p:nvPicPr>
          <p:cNvPr id="651444543" name="Grafik 651444542"/>
          <p:cNvPicPr>
            <a:picLocks noChangeAspect="1"/>
          </p:cNvPicPr>
          <p:nvPr/>
        </p:nvPicPr>
        <p:blipFill>
          <a:blip r:embed="rId4"/>
          <a:stretch/>
        </p:blipFill>
        <p:spPr bwMode="auto">
          <a:xfrm>
            <a:off x="8186737" y="3496155"/>
            <a:ext cx="1766919" cy="2660972"/>
          </a:xfrm>
          <a:prstGeom prst="rect">
            <a:avLst/>
          </a:prstGeom>
        </p:spPr>
      </p:pic>
      <p:sp>
        <p:nvSpPr>
          <p:cNvPr id="382815988" name="Textfeld 382815987"/>
          <p:cNvSpPr txBox="1"/>
          <p:nvPr/>
        </p:nvSpPr>
        <p:spPr bwMode="auto">
          <a:xfrm>
            <a:off x="8141736" y="3238794"/>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Ref:23</a:t>
            </a:r>
            <a:endParaRPr sz="1100">
              <a:solidFill>
                <a:schemeClr val="tx1">
                  <a:lumMod val="50000"/>
                  <a:lumOff val="50000"/>
                </a:schemeClr>
              </a:solidFill>
              <a:latin typeface="Consolas"/>
              <a:cs typeface="Consolas"/>
            </a:endParaRPr>
          </a:p>
        </p:txBody>
      </p:sp>
      <p:sp>
        <p:nvSpPr>
          <p:cNvPr id="1201617849" name="Textfeld 1201617848"/>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993963693" name="Textfeld 993963692"/>
          <p:cNvSpPr txBox="1"/>
          <p:nvPr/>
        </p:nvSpPr>
        <p:spPr bwMode="auto">
          <a:xfrm>
            <a:off x="8132006" y="6131794"/>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Ref:24</a:t>
            </a:r>
            <a:endParaRPr sz="1100">
              <a:solidFill>
                <a:schemeClr val="tx1">
                  <a:lumMod val="50000"/>
                  <a:lumOff val="50000"/>
                </a:schemeClr>
              </a:solidFill>
              <a:latin typeface="Consolas"/>
              <a:cs typeface="Consolas"/>
            </a:endParaRPr>
          </a:p>
        </p:txBody>
      </p:sp>
      <p:sp>
        <p:nvSpPr>
          <p:cNvPr id="2138858317" name="Textfeld 2138858316"/>
          <p:cNvSpPr txBox="1"/>
          <p:nvPr/>
        </p:nvSpPr>
        <p:spPr bwMode="auto">
          <a:xfrm>
            <a:off x="8991" y="6582568"/>
            <a:ext cx="8204020"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a:solidFill>
                  <a:schemeClr val="bg2">
                    <a:lumMod val="75000"/>
                  </a:schemeClr>
                </a:solidFill>
                <a:latin typeface="Consolas"/>
                <a:ea typeface="Consolas"/>
                <a:cs typeface="Consolas"/>
              </a:rPr>
              <a:t>Ref: 14:</a:t>
            </a:r>
            <a:r>
              <a:rPr lang="de-DE" sz="900" b="0" i="0" u="none" strike="noStrike" cap="none" spc="0">
                <a:solidFill>
                  <a:schemeClr val="bg2">
                    <a:lumMod val="75000"/>
                  </a:schemeClr>
                </a:solidFill>
                <a:latin typeface="Consolas"/>
                <a:ea typeface="Consolas"/>
                <a:cs typeface="Consolas"/>
              </a:rPr>
              <a:t>https://reflowproject.eu/blog/the-development-of-circular-isolation-gowns-a-case-study/</a:t>
            </a:r>
            <a:r>
              <a:rPr sz="900">
                <a:solidFill>
                  <a:schemeClr val="bg2">
                    <a:lumMod val="75000"/>
                  </a:schemeClr>
                </a:solidFill>
                <a:latin typeface="Consolas"/>
                <a:ea typeface="Consolas"/>
                <a:cs typeface="Consolas"/>
              </a:rPr>
              <a:t> </a:t>
            </a: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01433632" name="TextBox 10"/>
          <p:cNvSpPr/>
          <p:nvPr/>
        </p:nvSpPr>
        <p:spPr bwMode="auto">
          <a:xfrm>
            <a:off x="1412217" y="589050"/>
            <a:ext cx="2917640" cy="731878"/>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Case Studies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1384298434" name="Rectangle 22"/>
          <p:cNvSpPr/>
          <p:nvPr/>
        </p:nvSpPr>
        <p:spPr bwMode="auto">
          <a:xfrm>
            <a:off x="-7632" y="720351"/>
            <a:ext cx="1184224"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610251755" name="Grafik 1610251754"/>
          <p:cNvPicPr>
            <a:picLocks noChangeAspect="1"/>
          </p:cNvPicPr>
          <p:nvPr/>
        </p:nvPicPr>
        <p:blipFill>
          <a:blip r:embed="rId2"/>
          <a:stretch/>
        </p:blipFill>
        <p:spPr bwMode="auto">
          <a:xfrm>
            <a:off x="9992610" y="5924480"/>
            <a:ext cx="2207133" cy="933507"/>
          </a:xfrm>
          <a:prstGeom prst="rect">
            <a:avLst/>
          </a:prstGeom>
        </p:spPr>
      </p:pic>
      <p:sp>
        <p:nvSpPr>
          <p:cNvPr id="1355036485" name="Textfeld 1355036484"/>
          <p:cNvSpPr txBox="1"/>
          <p:nvPr/>
        </p:nvSpPr>
        <p:spPr bwMode="auto">
          <a:xfrm>
            <a:off x="1164708" y="1049337"/>
            <a:ext cx="7124851"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1741679741" name=" 1741679740"/>
          <p:cNvSpPr/>
          <p:nvPr/>
        </p:nvSpPr>
        <p:spPr bwMode="auto">
          <a:xfrm>
            <a:off x="1176592" y="1075558"/>
            <a:ext cx="7034618" cy="366115"/>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637595625" name=" 1637595624"/>
          <p:cNvSpPr/>
          <p:nvPr/>
        </p:nvSpPr>
        <p:spPr bwMode="auto">
          <a:xfrm>
            <a:off x="1176590" y="1101978"/>
            <a:ext cx="4858572" cy="366117"/>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704602956" name=" 704602955"/>
          <p:cNvSpPr/>
          <p:nvPr/>
        </p:nvSpPr>
        <p:spPr bwMode="auto">
          <a:xfrm>
            <a:off x="980883" y="1021307"/>
            <a:ext cx="7161278" cy="4480920"/>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9821" indent="-239821">
              <a:buFont typeface="Arial"/>
              <a:buChar char="•"/>
              <a:defRPr/>
            </a:pPr>
            <a:r>
              <a:rPr sz="1600" b="1" i="0" u="none">
                <a:solidFill>
                  <a:schemeClr val="tx1"/>
                </a:solidFill>
                <a:latin typeface="Consolas"/>
                <a:ea typeface="Consolas"/>
                <a:cs typeface="Consolas"/>
              </a:rPr>
              <a:t>Danish Deposit System</a:t>
            </a:r>
            <a:endParaRPr sz="1600" b="1">
              <a:solidFill>
                <a:schemeClr val="tx1"/>
              </a:solidFill>
              <a:latin typeface="Consolas"/>
              <a:ea typeface="Consolas"/>
              <a:cs typeface="Consolas"/>
            </a:endParaRPr>
          </a:p>
          <a:p>
            <a:pPr>
              <a:defRPr/>
            </a:pPr>
            <a:endParaRPr sz="1600" b="0">
              <a:solidFill>
                <a:schemeClr val="tx1"/>
              </a:solidFill>
              <a:latin typeface="Consolas"/>
              <a:cs typeface="Consolas"/>
            </a:endParaRPr>
          </a:p>
          <a:p>
            <a:pPr marL="239821" indent="-239821">
              <a:buFont typeface="Courier New"/>
              <a:buChar char="o"/>
              <a:defRPr/>
            </a:pPr>
            <a:r>
              <a:rPr sz="1600" b="0" i="1" u="sng">
                <a:solidFill>
                  <a:schemeClr val="tx1"/>
                </a:solidFill>
                <a:latin typeface="Consolas"/>
                <a:ea typeface="Consolas"/>
                <a:cs typeface="Consolas"/>
              </a:rPr>
              <a:t>Concept:</a:t>
            </a:r>
            <a:endParaRPr sz="1400" b="0">
              <a:solidFill>
                <a:schemeClr val="tx1"/>
              </a:solidFill>
              <a:latin typeface="Consolas"/>
              <a:ea typeface="Consolas"/>
              <a:cs typeface="Consolas"/>
            </a:endParaRPr>
          </a:p>
          <a:p>
            <a:pPr>
              <a:defRPr/>
            </a:pP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EU Directive &amp; Challenge:</a:t>
            </a:r>
            <a:r>
              <a:rPr sz="1400" b="0" i="0" u="none">
                <a:solidFill>
                  <a:schemeClr val="tx1"/>
                </a:solidFill>
                <a:latin typeface="Consolas"/>
                <a:ea typeface="Consolas"/>
                <a:cs typeface="Consolas"/>
              </a:rPr>
              <a:t> Responding to the EU directive on single-use plastics (2021) and aiming for a 90% collection rate by 2029.</a:t>
            </a: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Danish Model: </a:t>
            </a:r>
            <a:r>
              <a:rPr sz="1400" b="0" i="0" u="none">
                <a:solidFill>
                  <a:schemeClr val="tx1"/>
                </a:solidFill>
                <a:latin typeface="Consolas"/>
                <a:ea typeface="Consolas"/>
                <a:cs typeface="Consolas"/>
              </a:rPr>
              <a:t>Emulate Denmark's 100-year-old deposit system for disposable bottles and cans.</a:t>
            </a:r>
            <a:endParaRPr sz="1400" b="0">
              <a:solidFill>
                <a:schemeClr val="tx1"/>
              </a:solidFill>
              <a:latin typeface="Consolas"/>
              <a:ea typeface="Consolas"/>
              <a:cs typeface="Consolas"/>
            </a:endParaRPr>
          </a:p>
          <a:p>
            <a:pPr>
              <a:defRPr/>
            </a:pPr>
            <a:endParaRPr sz="1400" b="0">
              <a:solidFill>
                <a:schemeClr val="tx1"/>
              </a:solidFill>
              <a:latin typeface="Consolas"/>
              <a:cs typeface="Consolas"/>
            </a:endParaRPr>
          </a:p>
          <a:p>
            <a:pPr marL="239821" indent="-239821">
              <a:buFont typeface="Courier New"/>
              <a:buChar char="o"/>
              <a:defRPr/>
            </a:pPr>
            <a:r>
              <a:rPr sz="1600" b="0" i="1" u="sng">
                <a:solidFill>
                  <a:schemeClr val="tx1"/>
                </a:solidFill>
                <a:latin typeface="Consolas"/>
                <a:ea typeface="Consolas"/>
                <a:cs typeface="Consolas"/>
              </a:rPr>
              <a:t>Results:</a:t>
            </a:r>
            <a:endParaRPr sz="1400" b="0">
              <a:solidFill>
                <a:schemeClr val="tx1"/>
              </a:solidFill>
              <a:latin typeface="Consolas"/>
              <a:ea typeface="Consolas"/>
              <a:cs typeface="Consolas"/>
            </a:endParaRPr>
          </a:p>
          <a:p>
            <a:pPr>
              <a:defRPr/>
            </a:pP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High Collection Rate:</a:t>
            </a:r>
            <a:r>
              <a:rPr sz="1400" b="0" i="0" u="none">
                <a:solidFill>
                  <a:schemeClr val="tx1"/>
                </a:solidFill>
                <a:latin typeface="Consolas"/>
                <a:ea typeface="Consolas"/>
                <a:cs typeface="Consolas"/>
              </a:rPr>
              <a:t> Since 2002, consistently achieves a 90% collection rate for plastic, glass, and aluminum containers.</a:t>
            </a: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Closed Loop System:</a:t>
            </a:r>
            <a:r>
              <a:rPr sz="1400" b="0" i="0" u="none">
                <a:solidFill>
                  <a:schemeClr val="tx1"/>
                </a:solidFill>
                <a:latin typeface="Consolas"/>
                <a:ea typeface="Consolas"/>
                <a:cs typeface="Consolas"/>
              </a:rPr>
              <a:t> Preserves value; refillable bottles reused up to 30 times; cans and bottles recycled into new ones.</a:t>
            </a:r>
            <a:endParaRPr sz="1400" b="0">
              <a:solidFill>
                <a:schemeClr val="tx1"/>
              </a:solidFill>
              <a:latin typeface="Consolas"/>
              <a:cs typeface="Consolas"/>
            </a:endParaRPr>
          </a:p>
          <a:p>
            <a:pPr>
              <a:defRPr/>
            </a:pPr>
            <a:r>
              <a:rPr sz="1400" b="0" i="0" u="none">
                <a:solidFill>
                  <a:schemeClr val="tx1"/>
                </a:solidFill>
                <a:latin typeface="Consolas"/>
                <a:ea typeface="Consolas"/>
                <a:cs typeface="Consolas"/>
              </a:rPr>
              <a:t>Record Return (2021): 93% return rate, recycling 1.9 billion bottles, saving 210,000 tonnes of CO2.</a:t>
            </a: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Circular Economy Benefits:</a:t>
            </a:r>
            <a:r>
              <a:rPr sz="1400" b="0" i="0" u="none">
                <a:solidFill>
                  <a:schemeClr val="tx1"/>
                </a:solidFill>
                <a:latin typeface="Consolas"/>
                <a:ea typeface="Consolas"/>
                <a:cs typeface="Consolas"/>
              </a:rPr>
              <a:t> 95% less energy for recycled cans; effective cooperation reduces fees for manufacturers.</a:t>
            </a:r>
            <a:endParaRPr sz="1400" b="0">
              <a:solidFill>
                <a:schemeClr val="tx1"/>
              </a:solidFill>
              <a:latin typeface="Consolas"/>
              <a:cs typeface="Consolas"/>
            </a:endParaRPr>
          </a:p>
          <a:p>
            <a:pPr>
              <a:defRPr/>
            </a:pPr>
            <a:endParaRPr sz="1400" b="0">
              <a:solidFill>
                <a:schemeClr val="tx1"/>
              </a:solidFill>
              <a:latin typeface="Consolas"/>
              <a:cs typeface="Consolas"/>
            </a:endParaRPr>
          </a:p>
        </p:txBody>
      </p:sp>
      <p:pic>
        <p:nvPicPr>
          <p:cNvPr id="762782338" name="Grafik 762782337"/>
          <p:cNvPicPr>
            <a:picLocks noChangeAspect="1"/>
          </p:cNvPicPr>
          <p:nvPr/>
        </p:nvPicPr>
        <p:blipFill>
          <a:blip r:embed="rId3"/>
          <a:srcRect b="3060"/>
          <a:stretch/>
        </p:blipFill>
        <p:spPr bwMode="auto">
          <a:xfrm>
            <a:off x="8463844" y="1049337"/>
            <a:ext cx="3491664" cy="2256535"/>
          </a:xfrm>
          <a:prstGeom prst="rect">
            <a:avLst/>
          </a:prstGeom>
        </p:spPr>
      </p:pic>
      <p:pic>
        <p:nvPicPr>
          <p:cNvPr id="1313382557" name="Grafik 1313382556"/>
          <p:cNvPicPr>
            <a:picLocks noChangeAspect="1"/>
          </p:cNvPicPr>
          <p:nvPr/>
        </p:nvPicPr>
        <p:blipFill>
          <a:blip r:embed="rId4"/>
          <a:stretch/>
        </p:blipFill>
        <p:spPr bwMode="auto">
          <a:xfrm>
            <a:off x="8463845" y="3499826"/>
            <a:ext cx="3491665" cy="2244642"/>
          </a:xfrm>
          <a:prstGeom prst="rect">
            <a:avLst/>
          </a:prstGeom>
        </p:spPr>
      </p:pic>
      <p:sp>
        <p:nvSpPr>
          <p:cNvPr id="1154449464" name="Textfeld 1154449463"/>
          <p:cNvSpPr txBox="1"/>
          <p:nvPr/>
        </p:nvSpPr>
        <p:spPr bwMode="auto">
          <a:xfrm>
            <a:off x="8141736" y="3305872"/>
            <a:ext cx="1106011" cy="2594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Ref:25</a:t>
            </a:r>
            <a:endParaRPr sz="1100">
              <a:solidFill>
                <a:schemeClr val="tx1">
                  <a:lumMod val="50000"/>
                  <a:lumOff val="50000"/>
                </a:schemeClr>
              </a:solidFill>
              <a:latin typeface="Consolas"/>
              <a:cs typeface="Consolas"/>
            </a:endParaRPr>
          </a:p>
        </p:txBody>
      </p:sp>
      <p:sp>
        <p:nvSpPr>
          <p:cNvPr id="1121511818" name="Textfeld 1121511817"/>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424401139" name="Textfeld 1424401138"/>
          <p:cNvSpPr txBox="1"/>
          <p:nvPr/>
        </p:nvSpPr>
        <p:spPr bwMode="auto">
          <a:xfrm>
            <a:off x="8170410" y="5665039"/>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Ref:26</a:t>
            </a:r>
            <a:endParaRPr sz="1100">
              <a:solidFill>
                <a:schemeClr val="tx1">
                  <a:lumMod val="50000"/>
                  <a:lumOff val="50000"/>
                </a:schemeClr>
              </a:solidFill>
              <a:latin typeface="Consolas"/>
              <a:cs typeface="Consolas"/>
            </a:endParaRPr>
          </a:p>
        </p:txBody>
      </p:sp>
      <p:sp>
        <p:nvSpPr>
          <p:cNvPr id="574383579" name="Textfeld 574383578"/>
          <p:cNvSpPr txBox="1"/>
          <p:nvPr/>
        </p:nvSpPr>
        <p:spPr bwMode="auto">
          <a:xfrm>
            <a:off x="8991" y="6582568"/>
            <a:ext cx="8205100"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a:solidFill>
                  <a:schemeClr val="bg2">
                    <a:lumMod val="75000"/>
                  </a:schemeClr>
                </a:solidFill>
                <a:latin typeface="Consolas"/>
                <a:ea typeface="Consolas"/>
                <a:cs typeface="Consolas"/>
              </a:rPr>
              <a:t>Ref: 15:</a:t>
            </a:r>
            <a:r>
              <a:rPr lang="de-DE" sz="900" b="0" i="0" u="none" strike="noStrike" cap="none" spc="0">
                <a:solidFill>
                  <a:schemeClr val="bg2">
                    <a:lumMod val="75000"/>
                  </a:schemeClr>
                </a:solidFill>
                <a:latin typeface="Consolas"/>
                <a:ea typeface="Consolas"/>
                <a:cs typeface="Consolas"/>
              </a:rPr>
              <a:t> https://stateofgreen.com/en/solutions/the-danish-deposit-return-system-for-recycling-drink-cans-and-bottles/</a:t>
            </a:r>
            <a:endParaRPr sz="900" baseline="-25000">
              <a:solidFill>
                <a:schemeClr val="bg2">
                  <a:lumMod val="75000"/>
                </a:schemeClr>
              </a:solidFill>
              <a:latin typeface="Consolas"/>
              <a:ea typeface="Consolas"/>
              <a:cs typeface="Consolas"/>
            </a:endParaRP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16862786" name="TextBox 10"/>
          <p:cNvSpPr/>
          <p:nvPr/>
        </p:nvSpPr>
        <p:spPr bwMode="auto">
          <a:xfrm>
            <a:off x="1412217" y="589050"/>
            <a:ext cx="2917639" cy="731877"/>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Case Studies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1207937955" name="Rectangle 22"/>
          <p:cNvSpPr/>
          <p:nvPr/>
        </p:nvSpPr>
        <p:spPr bwMode="auto">
          <a:xfrm>
            <a:off x="-7632" y="720351"/>
            <a:ext cx="1184223"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809838201" name="Grafik 1809838200"/>
          <p:cNvPicPr>
            <a:picLocks noChangeAspect="1"/>
          </p:cNvPicPr>
          <p:nvPr/>
        </p:nvPicPr>
        <p:blipFill>
          <a:blip r:embed="rId2"/>
          <a:stretch/>
        </p:blipFill>
        <p:spPr bwMode="auto">
          <a:xfrm>
            <a:off x="9992610" y="5924479"/>
            <a:ext cx="2207133" cy="933507"/>
          </a:xfrm>
          <a:prstGeom prst="rect">
            <a:avLst/>
          </a:prstGeom>
        </p:spPr>
      </p:pic>
      <p:sp>
        <p:nvSpPr>
          <p:cNvPr id="2045628429" name="Textfeld 2045628428"/>
          <p:cNvSpPr txBox="1"/>
          <p:nvPr/>
        </p:nvSpPr>
        <p:spPr bwMode="auto">
          <a:xfrm>
            <a:off x="1164708" y="1049337"/>
            <a:ext cx="7124851"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219996977" name=" 219996976"/>
          <p:cNvSpPr/>
          <p:nvPr/>
        </p:nvSpPr>
        <p:spPr bwMode="auto">
          <a:xfrm>
            <a:off x="1176591" y="1075557"/>
            <a:ext cx="7034617" cy="366114"/>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583004831" name=" 1583004830"/>
          <p:cNvSpPr/>
          <p:nvPr/>
        </p:nvSpPr>
        <p:spPr bwMode="auto">
          <a:xfrm>
            <a:off x="1176589" y="1101978"/>
            <a:ext cx="4858571" cy="366116"/>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678075309" name=" 678075308"/>
          <p:cNvSpPr/>
          <p:nvPr/>
        </p:nvSpPr>
        <p:spPr bwMode="auto">
          <a:xfrm>
            <a:off x="980883" y="1021307"/>
            <a:ext cx="7194398" cy="551723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600" b="1" i="0" u="none">
                <a:solidFill>
                  <a:schemeClr val="tx1"/>
                </a:solidFill>
                <a:latin typeface="Consolas"/>
                <a:ea typeface="Consolas"/>
                <a:cs typeface="Consolas"/>
              </a:rPr>
              <a:t> Leuven River Upcycling - Concept and Results</a:t>
            </a:r>
            <a:endParaRPr sz="1400" b="0">
              <a:solidFill>
                <a:schemeClr val="tx1"/>
              </a:solidFill>
              <a:latin typeface="Consolas"/>
              <a:ea typeface="Consolas"/>
              <a:cs typeface="Consolas"/>
            </a:endParaRPr>
          </a:p>
          <a:p>
            <a:pPr>
              <a:defRPr/>
            </a:pPr>
            <a:endParaRPr sz="1400" b="0">
              <a:solidFill>
                <a:schemeClr val="tx1"/>
              </a:solidFill>
              <a:latin typeface="Consolas"/>
              <a:cs typeface="Consolas"/>
            </a:endParaRPr>
          </a:p>
          <a:p>
            <a:pPr marL="261850" indent="-261850">
              <a:buFont typeface="Courier New"/>
              <a:buChar char="o"/>
              <a:defRPr/>
            </a:pPr>
            <a:r>
              <a:rPr sz="1600" b="0" i="0" u="sng">
                <a:solidFill>
                  <a:schemeClr val="tx1"/>
                </a:solidFill>
                <a:latin typeface="Consolas"/>
                <a:ea typeface="Consolas"/>
                <a:cs typeface="Consolas"/>
              </a:rPr>
              <a:t>Concept:</a:t>
            </a:r>
            <a:endParaRPr sz="1400" b="0" i="0" u="none">
              <a:solidFill>
                <a:schemeClr val="tx1"/>
              </a:solidFill>
              <a:latin typeface="Consolas"/>
              <a:ea typeface="Consolas"/>
              <a:cs typeface="Consolas"/>
            </a:endParaRPr>
          </a:p>
          <a:p>
            <a:pPr>
              <a:defRPr/>
            </a:pPr>
            <a:endParaRPr sz="1400" b="0" i="0" u="none">
              <a:solidFill>
                <a:schemeClr val="tx1"/>
              </a:solidFill>
              <a:latin typeface="Consolas"/>
              <a:ea typeface="Consolas"/>
              <a:cs typeface="Consolas"/>
            </a:endParaRPr>
          </a:p>
          <a:p>
            <a:pPr>
              <a:defRPr/>
            </a:pPr>
            <a:r>
              <a:rPr sz="1400" b="1" i="0" u="none">
                <a:solidFill>
                  <a:schemeClr val="tx1"/>
                </a:solidFill>
                <a:latin typeface="Consolas"/>
                <a:ea typeface="Consolas"/>
                <a:cs typeface="Consolas"/>
              </a:rPr>
              <a:t>Collaborative initiative </a:t>
            </a:r>
            <a:r>
              <a:rPr sz="1400" b="0" i="0" u="none">
                <a:solidFill>
                  <a:schemeClr val="tx1"/>
                </a:solidFill>
                <a:latin typeface="Consolas"/>
                <a:ea typeface="Consolas"/>
                <a:cs typeface="Consolas"/>
              </a:rPr>
              <a:t>launched on Oct 3, 2021.</a:t>
            </a:r>
            <a:endParaRPr sz="1400" b="0">
              <a:solidFill>
                <a:schemeClr val="tx1"/>
              </a:solidFill>
              <a:latin typeface="Consolas"/>
              <a:cs typeface="Consolas"/>
            </a:endParaRPr>
          </a:p>
          <a:p>
            <a:pPr>
              <a:defRPr/>
            </a:pPr>
            <a:r>
              <a:rPr sz="1400" b="0" i="0" u="none">
                <a:solidFill>
                  <a:schemeClr val="tx1"/>
                </a:solidFill>
                <a:latin typeface="Consolas"/>
                <a:ea typeface="Consolas"/>
                <a:cs typeface="Consolas"/>
              </a:rPr>
              <a:t>Partnership between KSKCL, Dijlejutters, JCI Leuven, and various local organizations.</a:t>
            </a: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Objective: </a:t>
            </a:r>
            <a:r>
              <a:rPr sz="1400" b="0" i="0" u="none">
                <a:solidFill>
                  <a:schemeClr val="tx1"/>
                </a:solidFill>
                <a:latin typeface="Consolas"/>
                <a:ea typeface="Consolas"/>
                <a:cs typeface="Consolas"/>
              </a:rPr>
              <a:t>Combine sport with waste reuse by collecting and processing river waste for community benefit.</a:t>
            </a: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Evolution:</a:t>
            </a:r>
            <a:r>
              <a:rPr sz="1400" b="0" i="0" u="none">
                <a:solidFill>
                  <a:schemeClr val="tx1"/>
                </a:solidFill>
                <a:latin typeface="Consolas"/>
                <a:ea typeface="Consolas"/>
                <a:cs typeface="Consolas"/>
              </a:rPr>
              <a:t> Merged efforts of Dijlejutters and JCI Leuven, with developed water routes and support from key stakeholders.</a:t>
            </a:r>
          </a:p>
          <a:p>
            <a:pPr>
              <a:defRPr/>
            </a:pPr>
            <a:endParaRPr sz="1400" b="0">
              <a:solidFill>
                <a:schemeClr val="tx1"/>
              </a:solidFill>
              <a:latin typeface="Consolas"/>
              <a:cs typeface="Consolas"/>
            </a:endParaRPr>
          </a:p>
          <a:p>
            <a:pPr marL="261850" indent="-261850">
              <a:buFont typeface="Courier New"/>
              <a:buChar char="o"/>
              <a:defRPr/>
            </a:pPr>
            <a:r>
              <a:rPr sz="1600" b="0" i="0" u="sng">
                <a:solidFill>
                  <a:schemeClr val="tx1"/>
                </a:solidFill>
                <a:latin typeface="Consolas"/>
                <a:ea typeface="Consolas"/>
                <a:cs typeface="Consolas"/>
              </a:rPr>
              <a:t>Results:</a:t>
            </a:r>
            <a:endParaRPr sz="1400" b="0" i="0" u="none">
              <a:solidFill>
                <a:schemeClr val="tx1"/>
              </a:solidFill>
              <a:latin typeface="Consolas"/>
              <a:ea typeface="Consolas"/>
              <a:cs typeface="Consolas"/>
            </a:endParaRPr>
          </a:p>
          <a:p>
            <a:pPr>
              <a:defRPr/>
            </a:pP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Waste Processing: </a:t>
            </a:r>
            <a:r>
              <a:rPr sz="1400" b="0" i="0" u="none">
                <a:solidFill>
                  <a:schemeClr val="tx1"/>
                </a:solidFill>
                <a:latin typeface="Consolas"/>
                <a:ea typeface="Consolas"/>
                <a:cs typeface="Consolas"/>
              </a:rPr>
              <a:t>High Tech Lab transforms collected plastic waste into raw materials.</a:t>
            </a: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New Product Creation:</a:t>
            </a:r>
            <a:r>
              <a:rPr sz="1400" b="0" i="0" u="none">
                <a:solidFill>
                  <a:schemeClr val="tx1"/>
                </a:solidFill>
                <a:latin typeface="Consolas"/>
                <a:ea typeface="Consolas"/>
                <a:cs typeface="Consolas"/>
              </a:rPr>
              <a:t> Sticks, pallets, and paddles produced, benefiting local sports clubs.</a:t>
            </a: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Circular City Vision:</a:t>
            </a:r>
            <a:r>
              <a:rPr sz="1400" b="0" i="0" u="none">
                <a:solidFill>
                  <a:schemeClr val="tx1"/>
                </a:solidFill>
                <a:latin typeface="Consolas"/>
                <a:ea typeface="Consolas"/>
                <a:cs typeface="Consolas"/>
              </a:rPr>
              <a:t> Aligns with Leuven 2030's sustainability model, fostering diverse partnerships.</a:t>
            </a: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Public Engagement: </a:t>
            </a:r>
            <a:r>
              <a:rPr sz="1400" b="0" i="0" u="none">
                <a:solidFill>
                  <a:schemeClr val="tx1"/>
                </a:solidFill>
                <a:latin typeface="Consolas"/>
                <a:ea typeface="Consolas"/>
                <a:cs typeface="Consolas"/>
              </a:rPr>
              <a:t>Raises awareness about river ecosystem threats, emphasizing collective responsibility.</a:t>
            </a:r>
            <a:endParaRPr sz="1400" b="0">
              <a:solidFill>
                <a:schemeClr val="tx1"/>
              </a:solidFill>
              <a:latin typeface="Consolas"/>
              <a:cs typeface="Consolas"/>
            </a:endParaRPr>
          </a:p>
          <a:p>
            <a:pPr>
              <a:defRPr/>
            </a:pPr>
            <a:r>
              <a:rPr sz="1400" b="1" i="0" u="none">
                <a:solidFill>
                  <a:schemeClr val="tx1"/>
                </a:solidFill>
                <a:latin typeface="Consolas"/>
                <a:ea typeface="Consolas"/>
                <a:cs typeface="Consolas"/>
              </a:rPr>
              <a:t>Climbing Towards Circular City: </a:t>
            </a:r>
            <a:r>
              <a:rPr sz="1400" b="0" i="0" u="none">
                <a:solidFill>
                  <a:schemeClr val="tx1"/>
                </a:solidFill>
                <a:latin typeface="Consolas"/>
                <a:ea typeface="Consolas"/>
                <a:cs typeface="Consolas"/>
              </a:rPr>
              <a:t>Advances Leuven's journey to a sustainable, circular city.</a:t>
            </a:r>
            <a:br>
              <a:rPr sz="1200" b="0" i="0" u="none">
                <a:solidFill>
                  <a:srgbClr val="D1D5DB"/>
                </a:solidFill>
                <a:latin typeface="Arial"/>
                <a:ea typeface="Arial"/>
                <a:cs typeface="Arial"/>
              </a:rPr>
            </a:br>
            <a:endParaRPr sz="1400" b="0">
              <a:solidFill>
                <a:schemeClr val="tx1"/>
              </a:solidFill>
              <a:latin typeface="Consolas"/>
              <a:cs typeface="Consolas"/>
            </a:endParaRPr>
          </a:p>
        </p:txBody>
      </p:sp>
      <p:pic>
        <p:nvPicPr>
          <p:cNvPr id="728999946" name="Grafik 728999945"/>
          <p:cNvPicPr>
            <a:picLocks noChangeAspect="1"/>
          </p:cNvPicPr>
          <p:nvPr/>
        </p:nvPicPr>
        <p:blipFill>
          <a:blip r:embed="rId3"/>
          <a:srcRect b="4807"/>
          <a:stretch/>
        </p:blipFill>
        <p:spPr bwMode="auto">
          <a:xfrm>
            <a:off x="8379816" y="1049336"/>
            <a:ext cx="3659721" cy="2323612"/>
          </a:xfrm>
          <a:prstGeom prst="rect">
            <a:avLst/>
          </a:prstGeom>
        </p:spPr>
      </p:pic>
      <p:pic>
        <p:nvPicPr>
          <p:cNvPr id="2065628788" name="Grafik 2065628787"/>
          <p:cNvPicPr>
            <a:picLocks noChangeAspect="1"/>
          </p:cNvPicPr>
          <p:nvPr/>
        </p:nvPicPr>
        <p:blipFill>
          <a:blip r:embed="rId4"/>
          <a:srcRect t="2887"/>
          <a:stretch/>
        </p:blipFill>
        <p:spPr bwMode="auto">
          <a:xfrm>
            <a:off x="8379817" y="3635598"/>
            <a:ext cx="3613781" cy="2335965"/>
          </a:xfrm>
          <a:prstGeom prst="rect">
            <a:avLst/>
          </a:prstGeom>
        </p:spPr>
      </p:pic>
      <p:sp>
        <p:nvSpPr>
          <p:cNvPr id="1327207141" name="Textfeld 1327207140"/>
          <p:cNvSpPr txBox="1"/>
          <p:nvPr/>
        </p:nvSpPr>
        <p:spPr bwMode="auto">
          <a:xfrm>
            <a:off x="8141736" y="3372949"/>
            <a:ext cx="1107090" cy="2594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Ref:27</a:t>
            </a:r>
            <a:endParaRPr sz="1100">
              <a:solidFill>
                <a:schemeClr val="tx1">
                  <a:lumMod val="50000"/>
                  <a:lumOff val="50000"/>
                </a:schemeClr>
              </a:solidFill>
              <a:latin typeface="Consolas"/>
              <a:cs typeface="Consolas"/>
            </a:endParaRPr>
          </a:p>
        </p:txBody>
      </p:sp>
      <p:sp>
        <p:nvSpPr>
          <p:cNvPr id="1723725092" name="Textfeld 1723725091"/>
          <p:cNvSpPr txBox="1"/>
          <p:nvPr/>
        </p:nvSpPr>
        <p:spPr bwMode="auto">
          <a:xfrm>
            <a:off x="8170409" y="5933349"/>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Ref:28</a:t>
            </a:r>
            <a:endParaRPr sz="1100">
              <a:solidFill>
                <a:schemeClr val="tx1">
                  <a:lumMod val="50000"/>
                  <a:lumOff val="50000"/>
                </a:schemeClr>
              </a:solidFill>
              <a:latin typeface="Consolas"/>
              <a:cs typeface="Consolas"/>
            </a:endParaRPr>
          </a:p>
        </p:txBody>
      </p:sp>
      <p:sp>
        <p:nvSpPr>
          <p:cNvPr id="1606709264" name="Textfeld 1606709263"/>
          <p:cNvSpPr txBox="1"/>
          <p:nvPr/>
        </p:nvSpPr>
        <p:spPr bwMode="auto">
          <a:xfrm>
            <a:off x="8991" y="6582568"/>
            <a:ext cx="8205459"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a:solidFill>
                  <a:schemeClr val="bg2">
                    <a:lumMod val="75000"/>
                  </a:schemeClr>
                </a:solidFill>
                <a:latin typeface="Consolas"/>
                <a:ea typeface="Consolas"/>
                <a:cs typeface="Consolas"/>
              </a:rPr>
              <a:t>Ref: 16: </a:t>
            </a:r>
            <a:r>
              <a:rPr lang="de-DE" sz="900" b="0" i="0" u="none" strike="noStrike" cap="none" spc="0">
                <a:solidFill>
                  <a:schemeClr val="bg2">
                    <a:lumMod val="75000"/>
                  </a:schemeClr>
                </a:solidFill>
                <a:latin typeface="Consolas"/>
                <a:ea typeface="Consolas"/>
                <a:cs typeface="Consolas"/>
              </a:rPr>
              <a:t>https://maakleerplek.be/leuvenriverupcycling/</a:t>
            </a:r>
            <a:endParaRPr sz="900">
              <a:solidFill>
                <a:schemeClr val="bg2">
                  <a:lumMod val="75000"/>
                </a:schemeClr>
              </a:solidFill>
              <a:latin typeface="Consolas"/>
              <a:ea typeface="Consolas"/>
              <a:cs typeface="Consolas"/>
            </a:endParaRP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3050835" name="TextBox 10"/>
          <p:cNvSpPr/>
          <p:nvPr/>
        </p:nvSpPr>
        <p:spPr bwMode="auto">
          <a:xfrm>
            <a:off x="1412217" y="589050"/>
            <a:ext cx="2917639" cy="731877"/>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Case Studies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1790269705" name="Rectangle 22"/>
          <p:cNvSpPr/>
          <p:nvPr/>
        </p:nvSpPr>
        <p:spPr bwMode="auto">
          <a:xfrm>
            <a:off x="-7632" y="720351"/>
            <a:ext cx="1184223"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789435626" name="Grafik 1789435625"/>
          <p:cNvPicPr>
            <a:picLocks noChangeAspect="1"/>
          </p:cNvPicPr>
          <p:nvPr/>
        </p:nvPicPr>
        <p:blipFill>
          <a:blip r:embed="rId2"/>
          <a:stretch/>
        </p:blipFill>
        <p:spPr bwMode="auto">
          <a:xfrm>
            <a:off x="9992610" y="5924479"/>
            <a:ext cx="2207133" cy="933507"/>
          </a:xfrm>
          <a:prstGeom prst="rect">
            <a:avLst/>
          </a:prstGeom>
        </p:spPr>
      </p:pic>
      <p:sp>
        <p:nvSpPr>
          <p:cNvPr id="685677727" name="Textfeld 685677726"/>
          <p:cNvSpPr txBox="1"/>
          <p:nvPr/>
        </p:nvSpPr>
        <p:spPr bwMode="auto">
          <a:xfrm>
            <a:off x="1164708" y="1049337"/>
            <a:ext cx="7124851"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269369576" name=" 269369575"/>
          <p:cNvSpPr/>
          <p:nvPr/>
        </p:nvSpPr>
        <p:spPr bwMode="auto">
          <a:xfrm>
            <a:off x="1176591" y="1075557"/>
            <a:ext cx="7034617" cy="366114"/>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961258310" name=" 1961258309"/>
          <p:cNvSpPr/>
          <p:nvPr/>
        </p:nvSpPr>
        <p:spPr bwMode="auto">
          <a:xfrm>
            <a:off x="1176589" y="1101978"/>
            <a:ext cx="4858571" cy="366116"/>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590248999" name=" 590248998"/>
          <p:cNvSpPr/>
          <p:nvPr/>
        </p:nvSpPr>
        <p:spPr bwMode="auto">
          <a:xfrm>
            <a:off x="980883" y="1021307"/>
            <a:ext cx="7213118" cy="518195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1850" indent="-261850">
              <a:buFont typeface="Arial"/>
              <a:buChar char="•"/>
              <a:defRPr/>
            </a:pPr>
            <a:r>
              <a:rPr sz="1600" b="1" i="0" u="none">
                <a:solidFill>
                  <a:schemeClr val="tx1"/>
                </a:solidFill>
                <a:latin typeface="Consolas"/>
                <a:ea typeface="Consolas"/>
                <a:cs typeface="Consolas"/>
              </a:rPr>
              <a:t> </a:t>
            </a:r>
            <a:r>
              <a:rPr lang="de-DE" sz="1600" b="1" i="0" u="none" strike="noStrike" cap="none" spc="0">
                <a:solidFill>
                  <a:schemeClr val="tx1"/>
                </a:solidFill>
                <a:latin typeface="Consolas"/>
                <a:ea typeface="Consolas"/>
                <a:cs typeface="Consolas"/>
              </a:rPr>
              <a:t>HP Brazil &amp; Sinctronics: A Circular Partnership</a:t>
            </a:r>
          </a:p>
          <a:p>
            <a:pPr marL="261850" indent="-261850">
              <a:buFont typeface="Arial"/>
              <a:buChar char="•"/>
              <a:defRPr/>
            </a:pPr>
            <a:endParaRPr lang="de-DE" sz="1600" b="1" i="0" u="none" strike="noStrike" cap="none" spc="0">
              <a:solidFill>
                <a:schemeClr val="tx1"/>
              </a:solidFill>
              <a:latin typeface="Consolas"/>
              <a:cs typeface="Consolas"/>
            </a:endParaRPr>
          </a:p>
          <a:p>
            <a:pPr marL="261850" indent="-261850">
              <a:buFont typeface="Courier New"/>
              <a:buChar char="o"/>
              <a:defRPr/>
            </a:pPr>
            <a:r>
              <a:rPr lang="de-DE" sz="1600" b="0" i="0" u="sng" strike="noStrike" cap="none" spc="0">
                <a:solidFill>
                  <a:schemeClr val="tx1"/>
                </a:solidFill>
                <a:latin typeface="Consolas"/>
                <a:ea typeface="Consolas"/>
                <a:cs typeface="Consolas"/>
              </a:rPr>
              <a:t>Concept:</a:t>
            </a:r>
            <a:endParaRPr lang="de-DE" sz="1600" b="1" i="0" u="none" strike="noStrike" cap="none" spc="0">
              <a:solidFill>
                <a:schemeClr val="tx1"/>
              </a:solidFill>
              <a:latin typeface="Consolas"/>
              <a:ea typeface="Consolas"/>
              <a:cs typeface="Consolas"/>
            </a:endParaRPr>
          </a:p>
          <a:p>
            <a:pPr>
              <a:defRPr/>
            </a:pPr>
            <a:endParaRPr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Challenge:</a:t>
            </a:r>
            <a:r>
              <a:rPr lang="de-DE" sz="1400" b="0" i="0" u="none" strike="noStrike" cap="none" spc="0">
                <a:solidFill>
                  <a:schemeClr val="tx1"/>
                </a:solidFill>
                <a:latin typeface="Consolas"/>
                <a:ea typeface="Consolas"/>
                <a:cs typeface="Consolas"/>
              </a:rPr>
              <a:t>50M tons e-waste/year globally.</a:t>
            </a:r>
          </a:p>
          <a:p>
            <a:pPr>
              <a:defRPr/>
            </a:pPr>
            <a:r>
              <a:rPr lang="de-DE" sz="1400" b="0" i="0" u="none" strike="noStrike" cap="none" spc="0">
                <a:solidFill>
                  <a:schemeClr val="tx1"/>
                </a:solidFill>
                <a:latin typeface="Consolas"/>
                <a:ea typeface="Consolas"/>
                <a:cs typeface="Consolas"/>
              </a:rPr>
              <a:t>HP Brazil &amp; Sinctronics join forces.</a:t>
            </a:r>
            <a:endParaRPr sz="1400" b="0"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Solution:</a:t>
            </a:r>
            <a:r>
              <a:rPr lang="de-DE" sz="1400" b="0" i="0" u="none" strike="noStrike" cap="none" spc="0">
                <a:solidFill>
                  <a:schemeClr val="tx1"/>
                </a:solidFill>
                <a:latin typeface="Consolas"/>
                <a:ea typeface="Consolas"/>
                <a:cs typeface="Consolas"/>
              </a:rPr>
              <a:t>HP's outreach + Sinctronics' recovery expertise.</a:t>
            </a:r>
            <a:endParaRPr sz="1400" b="0" i="0" u="none" strike="noStrike" cap="none" spc="0">
              <a:solidFill>
                <a:schemeClr val="tx1"/>
              </a:solidFill>
              <a:latin typeface="Consolas"/>
              <a:cs typeface="Consolas"/>
            </a:endParaRPr>
          </a:p>
          <a:p>
            <a:pPr>
              <a:defRPr/>
            </a:pPr>
            <a:r>
              <a:rPr lang="de-DE" sz="1400" b="0" i="0" u="none" strike="noStrike" cap="none" spc="0">
                <a:solidFill>
                  <a:schemeClr val="tx1"/>
                </a:solidFill>
                <a:latin typeface="Consolas"/>
                <a:ea typeface="Consolas"/>
                <a:cs typeface="Consolas"/>
              </a:rPr>
              <a:t>Circular design collaboration for increased efficiency.</a:t>
            </a:r>
          </a:p>
          <a:p>
            <a:pPr>
              <a:defRPr/>
            </a:pPr>
            <a:endParaRPr lang="de-DE" sz="1600" b="1" i="0" u="none" strike="noStrike" cap="none" spc="0">
              <a:solidFill>
                <a:schemeClr val="tx1"/>
              </a:solidFill>
              <a:latin typeface="Consolas"/>
              <a:cs typeface="Consolas"/>
            </a:endParaRPr>
          </a:p>
          <a:p>
            <a:pPr marL="261850" indent="-261850">
              <a:buFont typeface="Courier New"/>
              <a:buChar char="o"/>
              <a:defRPr/>
            </a:pPr>
            <a:r>
              <a:rPr lang="de-DE" sz="1600" b="0" i="0" u="sng" strike="noStrike" cap="none" spc="0">
                <a:solidFill>
                  <a:schemeClr val="tx1"/>
                </a:solidFill>
                <a:latin typeface="Consolas"/>
                <a:ea typeface="Consolas"/>
                <a:cs typeface="Consolas"/>
              </a:rPr>
              <a:t>Results:</a:t>
            </a:r>
            <a:endParaRPr lang="de-DE" sz="1600" b="1" i="0" u="none" strike="noStrike" cap="none" spc="0">
              <a:solidFill>
                <a:schemeClr val="tx1"/>
              </a:solidFill>
              <a:latin typeface="Consolas"/>
              <a:cs typeface="Consolas"/>
            </a:endParaRPr>
          </a:p>
          <a:p>
            <a:pPr>
              <a:defRPr/>
            </a:pPr>
            <a:endParaRPr lang="de-DE" sz="1600" b="1"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Efficiency:</a:t>
            </a:r>
            <a:r>
              <a:rPr lang="de-DE" sz="1400" b="0" i="0" u="none" strike="noStrike" cap="none" spc="0">
                <a:solidFill>
                  <a:schemeClr val="tx1"/>
                </a:solidFill>
                <a:latin typeface="Consolas"/>
                <a:ea typeface="Consolas"/>
                <a:cs typeface="Consolas"/>
              </a:rPr>
              <a:t>50% reduction in collection times.</a:t>
            </a:r>
            <a:endParaRPr sz="1400" b="0" i="0" u="none" strike="noStrike" cap="none" spc="0">
              <a:solidFill>
                <a:schemeClr val="tx1"/>
              </a:solidFill>
              <a:latin typeface="Consolas"/>
              <a:ea typeface="Consolas"/>
              <a:cs typeface="Consolas"/>
            </a:endParaRPr>
          </a:p>
          <a:p>
            <a:pPr>
              <a:defRPr/>
            </a:pPr>
            <a:r>
              <a:rPr lang="de-DE" sz="1400" b="0" i="0" u="none" strike="noStrike" cap="none" spc="0">
                <a:solidFill>
                  <a:schemeClr val="tx1"/>
                </a:solidFill>
                <a:latin typeface="Consolas"/>
                <a:ea typeface="Consolas"/>
                <a:cs typeface="Consolas"/>
              </a:rPr>
              <a:t>Up to 30% cost reduction.</a:t>
            </a:r>
            <a:endParaRPr sz="1400" b="1"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Material Reincorporation:</a:t>
            </a:r>
            <a:r>
              <a:rPr lang="de-DE" sz="1400" b="0" i="0" u="none" strike="noStrike" cap="none" spc="0">
                <a:solidFill>
                  <a:schemeClr val="tx1"/>
                </a:solidFill>
                <a:latin typeface="Consolas"/>
                <a:ea typeface="Consolas"/>
                <a:cs typeface="Consolas"/>
              </a:rPr>
              <a:t>97% of collected materials reused.</a:t>
            </a:r>
            <a:endParaRPr sz="1400" b="0" i="0" u="none" strike="noStrike" cap="none" spc="0">
              <a:solidFill>
                <a:schemeClr val="tx1"/>
              </a:solidFill>
              <a:latin typeface="Consolas"/>
              <a:cs typeface="Consolas"/>
            </a:endParaRPr>
          </a:p>
          <a:p>
            <a:pPr>
              <a:defRPr/>
            </a:pPr>
            <a:r>
              <a:rPr lang="de-DE" sz="1400" b="0" i="0" u="none" strike="noStrike" cap="none" spc="0">
                <a:solidFill>
                  <a:schemeClr val="tx1"/>
                </a:solidFill>
                <a:latin typeface="Consolas"/>
                <a:ea typeface="Consolas"/>
                <a:cs typeface="Consolas"/>
              </a:rPr>
              <a:t>Closed loop for plastics success.</a:t>
            </a:r>
            <a:endParaRPr sz="1400" b="1"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Environmental Impact:</a:t>
            </a:r>
            <a:r>
              <a:rPr lang="de-DE" sz="1400" b="0" i="0" u="none" strike="noStrike" cap="none" spc="0">
                <a:solidFill>
                  <a:schemeClr val="tx1"/>
                </a:solidFill>
                <a:latin typeface="Consolas"/>
                <a:ea typeface="Consolas"/>
                <a:cs typeface="Consolas"/>
              </a:rPr>
              <a:t>Recycled material in HP products to increase to 45% by 2023.GHG emissions reduction.</a:t>
            </a:r>
            <a:endParaRPr sz="1400" b="1"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Operational </a:t>
            </a:r>
            <a:r>
              <a:rPr lang="de-DE" sz="1400" b="0" i="0" u="none" strike="noStrike" cap="none" spc="0">
                <a:solidFill>
                  <a:schemeClr val="tx1"/>
                </a:solidFill>
                <a:latin typeface="Consolas"/>
                <a:ea typeface="Consolas"/>
                <a:cs typeface="Consolas"/>
              </a:rPr>
              <a:t>Benefits:Cost reduction and stability for HP.</a:t>
            </a:r>
            <a:endParaRPr sz="1400" b="0" i="0" u="none" strike="noStrike" cap="none" spc="0">
              <a:solidFill>
                <a:schemeClr val="tx1"/>
              </a:solidFill>
              <a:latin typeface="Consolas"/>
              <a:cs typeface="Consolas"/>
            </a:endParaRPr>
          </a:p>
          <a:p>
            <a:pPr>
              <a:defRPr/>
            </a:pPr>
            <a:r>
              <a:rPr lang="de-DE" sz="1400" b="0" i="0" u="none" strike="noStrike" cap="none" spc="0">
                <a:solidFill>
                  <a:schemeClr val="tx1"/>
                </a:solidFill>
                <a:latin typeface="Consolas"/>
                <a:ea typeface="Consolas"/>
                <a:cs typeface="Consolas"/>
              </a:rPr>
              <a:t>Sinctronics decreases client costs by 30%.</a:t>
            </a:r>
            <a:endParaRPr sz="1400" b="1"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Integrated Ecosystem:</a:t>
            </a:r>
            <a:r>
              <a:rPr lang="de-DE" sz="1400" b="0" i="0" u="none" strike="noStrike" cap="none" spc="0">
                <a:solidFill>
                  <a:schemeClr val="tx1"/>
                </a:solidFill>
                <a:latin typeface="Consolas"/>
                <a:ea typeface="Consolas"/>
                <a:cs typeface="Consolas"/>
              </a:rPr>
              <a:t>Sinctronics as Flex's circular solution unit.echnology for e-waste transformation.</a:t>
            </a:r>
            <a:endParaRPr sz="1400" b="1" i="0" u="none" strike="noStrike" cap="none" spc="0">
              <a:solidFill>
                <a:schemeClr val="tx1"/>
              </a:solidFill>
              <a:latin typeface="Consolas"/>
              <a:cs typeface="Consolas"/>
            </a:endParaRPr>
          </a:p>
          <a:p>
            <a:pPr>
              <a:defRPr/>
            </a:pPr>
            <a:r>
              <a:rPr lang="de-DE" sz="1400" b="1" i="0" u="none" strike="noStrike" cap="none" spc="0">
                <a:solidFill>
                  <a:schemeClr val="tx1"/>
                </a:solidFill>
                <a:latin typeface="Consolas"/>
                <a:ea typeface="Consolas"/>
                <a:cs typeface="Consolas"/>
              </a:rPr>
              <a:t>Achievements:</a:t>
            </a:r>
            <a:r>
              <a:rPr lang="de-DE" sz="1400" b="0" i="0" u="none" strike="noStrike" cap="none" spc="0">
                <a:solidFill>
                  <a:schemeClr val="tx1"/>
                </a:solidFill>
                <a:latin typeface="Consolas"/>
                <a:ea typeface="Consolas"/>
                <a:cs typeface="Consolas"/>
              </a:rPr>
              <a:t>Recycled white plastic with 94% recycled material.97% recovered material back into the supply chain.</a:t>
            </a:r>
            <a:endParaRPr lang="de-DE" sz="1600" b="1" i="0" u="none" strike="noStrike" cap="none" spc="0">
              <a:solidFill>
                <a:schemeClr val="tx1"/>
              </a:solidFill>
              <a:latin typeface="Consolas"/>
              <a:cs typeface="Consolas"/>
            </a:endParaRPr>
          </a:p>
        </p:txBody>
      </p:sp>
      <p:pic>
        <p:nvPicPr>
          <p:cNvPr id="744719396" name="Grafik 744719395"/>
          <p:cNvPicPr>
            <a:picLocks noChangeAspect="1"/>
          </p:cNvPicPr>
          <p:nvPr/>
        </p:nvPicPr>
        <p:blipFill>
          <a:blip r:embed="rId3"/>
          <a:stretch/>
        </p:blipFill>
        <p:spPr bwMode="auto">
          <a:xfrm>
            <a:off x="8211209" y="1101978"/>
            <a:ext cx="3995586" cy="1667449"/>
          </a:xfrm>
          <a:prstGeom prst="rect">
            <a:avLst/>
          </a:prstGeom>
        </p:spPr>
      </p:pic>
      <p:pic>
        <p:nvPicPr>
          <p:cNvPr id="1602697137" name="Grafik 1602697136"/>
          <p:cNvPicPr>
            <a:picLocks noChangeAspect="1"/>
          </p:cNvPicPr>
          <p:nvPr/>
        </p:nvPicPr>
        <p:blipFill>
          <a:blip r:embed="rId4"/>
          <a:stretch/>
        </p:blipFill>
        <p:spPr bwMode="auto">
          <a:xfrm>
            <a:off x="8211209" y="3020432"/>
            <a:ext cx="3995586" cy="2179410"/>
          </a:xfrm>
          <a:prstGeom prst="rect">
            <a:avLst/>
          </a:prstGeom>
        </p:spPr>
      </p:pic>
      <p:sp>
        <p:nvSpPr>
          <p:cNvPr id="1187844146" name="Textfeld 1187844145"/>
          <p:cNvSpPr txBox="1"/>
          <p:nvPr/>
        </p:nvSpPr>
        <p:spPr bwMode="auto">
          <a:xfrm>
            <a:off x="8141736" y="2769426"/>
            <a:ext cx="1107090" cy="2594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Ref:29</a:t>
            </a:r>
            <a:endParaRPr sz="1100">
              <a:solidFill>
                <a:schemeClr val="tx1">
                  <a:lumMod val="50000"/>
                  <a:lumOff val="50000"/>
                </a:schemeClr>
              </a:solidFill>
              <a:latin typeface="Consolas"/>
              <a:cs typeface="Consolas"/>
            </a:endParaRPr>
          </a:p>
        </p:txBody>
      </p:sp>
      <p:sp>
        <p:nvSpPr>
          <p:cNvPr id="1784576543" name="Textfeld 1784576542"/>
          <p:cNvSpPr txBox="1"/>
          <p:nvPr/>
        </p:nvSpPr>
        <p:spPr bwMode="auto">
          <a:xfrm>
            <a:off x="8194000" y="5249159"/>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Ref:30</a:t>
            </a:r>
            <a:endParaRPr sz="1100">
              <a:solidFill>
                <a:schemeClr val="tx1">
                  <a:lumMod val="50000"/>
                  <a:lumOff val="50000"/>
                </a:schemeClr>
              </a:solidFill>
              <a:latin typeface="Consolas"/>
              <a:cs typeface="Consolas"/>
            </a:endParaRPr>
          </a:p>
        </p:txBody>
      </p:sp>
      <p:sp>
        <p:nvSpPr>
          <p:cNvPr id="1949785995" name="Textfeld 1949785994"/>
          <p:cNvSpPr txBox="1"/>
          <p:nvPr/>
        </p:nvSpPr>
        <p:spPr bwMode="auto">
          <a:xfrm>
            <a:off x="8991" y="6582568"/>
            <a:ext cx="8204019"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a:solidFill>
                  <a:schemeClr val="bg2">
                    <a:lumMod val="75000"/>
                  </a:schemeClr>
                </a:solidFill>
                <a:latin typeface="Consolas"/>
                <a:ea typeface="Consolas"/>
                <a:cs typeface="Consolas"/>
              </a:rPr>
              <a:t>Ref: 17:</a:t>
            </a:r>
            <a:r>
              <a:rPr lang="de-DE" sz="900" b="0" i="0" u="none" strike="noStrike" cap="none" spc="0">
                <a:solidFill>
                  <a:schemeClr val="bg2">
                    <a:lumMod val="75000"/>
                  </a:schemeClr>
                </a:solidFill>
                <a:latin typeface="Consolas"/>
                <a:ea typeface="Consolas"/>
                <a:cs typeface="Consolas"/>
              </a:rPr>
              <a:t>https://www.ellenmacarthurfoundation.org/circular-examples/creating-a-reverse-logistics-ecosystem</a:t>
            </a:r>
            <a:endParaRPr sz="900">
              <a:solidFill>
                <a:schemeClr val="bg2">
                  <a:lumMod val="75000"/>
                </a:schemeClr>
              </a:solidFill>
              <a:latin typeface="Consolas"/>
              <a:ea typeface="Consolas"/>
              <a:cs typeface="Consolas"/>
            </a:endParaRP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87767665" name="Foliennummernplatzhalter 1"/>
          <p:cNvSpPr txBox="1"/>
          <p:nvPr/>
        </p:nvSpPr>
        <p:spPr bwMode="auto">
          <a:xfrm>
            <a:off x="0" y="0"/>
            <a:ext cx="0" cy="0"/>
          </a:xfrm>
        </p:spPr>
        <p:txBody>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en-US"/>
          </a:p>
          <a:p>
            <a:pPr>
              <a:defRPr/>
            </a:pPr>
            <a:endParaRPr lang="en-US"/>
          </a:p>
        </p:txBody>
      </p:sp>
      <p:sp>
        <p:nvSpPr>
          <p:cNvPr id="870180633" name="TextBox 10"/>
          <p:cNvSpPr/>
          <p:nvPr/>
        </p:nvSpPr>
        <p:spPr bwMode="auto">
          <a:xfrm>
            <a:off x="1412217" y="589058"/>
            <a:ext cx="3647265" cy="45756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8">
                <a:ln>
                  <a:noFill/>
                </a:ln>
                <a:solidFill>
                  <a:prstClr val="black">
                    <a:lumMod val="85000"/>
                    <a:lumOff val="15000"/>
                  </a:prstClr>
                </a:solidFill>
                <a:latin typeface="Space Grotesk"/>
                <a:ea typeface="Arial"/>
                <a:cs typeface="Space Grotesk"/>
              </a:rPr>
              <a:t>Circular Economy </a:t>
            </a:r>
            <a:r>
              <a:rPr lang="en-US" sz="2400" b="1" i="0" u="none" strike="noStrike" cap="none" spc="298">
                <a:ln>
                  <a:noFill/>
                </a:ln>
                <a:solidFill>
                  <a:srgbClr val="005BAE"/>
                </a:solidFill>
                <a:latin typeface="Space Grotesk"/>
                <a:ea typeface="Arial"/>
                <a:cs typeface="Space Grotesk"/>
              </a:rPr>
              <a:t>I</a:t>
            </a:r>
            <a:endParaRPr sz="2400"/>
          </a:p>
        </p:txBody>
      </p:sp>
      <p:sp>
        <p:nvSpPr>
          <p:cNvPr id="1913852457" name="Rectangle 22"/>
          <p:cNvSpPr/>
          <p:nvPr/>
        </p:nvSpPr>
        <p:spPr bwMode="auto">
          <a:xfrm>
            <a:off x="-7638" y="720351"/>
            <a:ext cx="1184233"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534358895" name="Grafik 534358894"/>
          <p:cNvPicPr>
            <a:picLocks noChangeAspect="1"/>
          </p:cNvPicPr>
          <p:nvPr/>
        </p:nvPicPr>
        <p:blipFill>
          <a:blip r:embed="rId2"/>
          <a:stretch/>
        </p:blipFill>
        <p:spPr bwMode="auto">
          <a:xfrm>
            <a:off x="9992612" y="5924489"/>
            <a:ext cx="2207133" cy="933507"/>
          </a:xfrm>
          <a:prstGeom prst="rect">
            <a:avLst/>
          </a:prstGeom>
        </p:spPr>
      </p:pic>
      <p:pic>
        <p:nvPicPr>
          <p:cNvPr id="982082863" name="Grafik 982082862"/>
          <p:cNvPicPr>
            <a:picLocks noChangeAspect="1"/>
          </p:cNvPicPr>
          <p:nvPr/>
        </p:nvPicPr>
        <p:blipFill>
          <a:blip r:embed="rId3"/>
          <a:srcRect t="144" b="13710"/>
          <a:stretch/>
        </p:blipFill>
        <p:spPr bwMode="auto">
          <a:xfrm>
            <a:off x="8322377" y="1050724"/>
            <a:ext cx="3545163" cy="4772891"/>
          </a:xfrm>
          <a:prstGeom prst="rect">
            <a:avLst/>
          </a:prstGeom>
        </p:spPr>
      </p:pic>
      <p:sp>
        <p:nvSpPr>
          <p:cNvPr id="660813067" name="Textfeld 660813066"/>
          <p:cNvSpPr txBox="1"/>
          <p:nvPr/>
        </p:nvSpPr>
        <p:spPr bwMode="auto">
          <a:xfrm>
            <a:off x="808854" y="2211736"/>
            <a:ext cx="2599193" cy="36611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a:p>
        </p:txBody>
      </p:sp>
      <p:sp>
        <p:nvSpPr>
          <p:cNvPr id="663002309" name=" 663002308"/>
          <p:cNvSpPr/>
          <p:nvPr/>
        </p:nvSpPr>
        <p:spPr bwMode="auto">
          <a:xfrm>
            <a:off x="1176592" y="3199045"/>
            <a:ext cx="7015900" cy="216443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806" indent="-228806">
              <a:buFont typeface="Arial"/>
              <a:buChar char="•"/>
              <a:defRPr/>
            </a:pPr>
            <a:r>
              <a:rPr sz="1600" b="0" i="0" u="none">
                <a:solidFill>
                  <a:srgbClr val="000000"/>
                </a:solidFill>
                <a:latin typeface="Consolas"/>
                <a:ea typeface="Consolas"/>
                <a:cs typeface="Consolas"/>
              </a:rPr>
              <a:t>Circular economy model: </a:t>
            </a:r>
            <a:r>
              <a:rPr sz="1400" b="0" i="0" u="none">
                <a:solidFill>
                  <a:schemeClr val="bg2">
                    <a:lumMod val="50000"/>
                  </a:schemeClr>
                </a:solidFill>
                <a:latin typeface="Consolas"/>
                <a:ea typeface="Consolas"/>
                <a:cs typeface="Consolas"/>
              </a:rPr>
              <a:t>Involves sharing, leasing, reusing, repairing, refurbishing, and recycling to extend product life cycles.</a:t>
            </a:r>
            <a:br>
              <a:rPr sz="1600" b="0" i="0" u="none">
                <a:solidFill>
                  <a:srgbClr val="000000"/>
                </a:solidFill>
                <a:latin typeface="Consolas"/>
                <a:ea typeface="Consolas"/>
                <a:cs typeface="Consolas"/>
              </a:rPr>
            </a:br>
            <a:endParaRPr sz="1600">
              <a:latin typeface="Consolas"/>
              <a:cs typeface="Consolas"/>
            </a:endParaRPr>
          </a:p>
          <a:p>
            <a:pPr marL="228806" indent="-228806">
              <a:buFont typeface="Arial"/>
              <a:buChar char="•"/>
              <a:defRPr/>
            </a:pPr>
            <a:r>
              <a:rPr sz="1600" b="0" i="0" u="none">
                <a:solidFill>
                  <a:srgbClr val="000000"/>
                </a:solidFill>
                <a:latin typeface="Consolas"/>
                <a:ea typeface="Consolas"/>
                <a:cs typeface="Consolas"/>
              </a:rPr>
              <a:t>Goal: </a:t>
            </a:r>
            <a:r>
              <a:rPr sz="1400" b="0" i="0" u="none">
                <a:solidFill>
                  <a:schemeClr val="tx1">
                    <a:lumMod val="50000"/>
                    <a:lumOff val="50000"/>
                  </a:schemeClr>
                </a:solidFill>
                <a:latin typeface="Consolas"/>
                <a:ea typeface="Consolas"/>
                <a:cs typeface="Consolas"/>
              </a:rPr>
              <a:t>M</a:t>
            </a:r>
            <a:r>
              <a:rPr sz="1400" b="0" i="0" u="none">
                <a:solidFill>
                  <a:schemeClr val="bg2">
                    <a:lumMod val="50000"/>
                  </a:schemeClr>
                </a:solidFill>
                <a:latin typeface="Consolas"/>
                <a:ea typeface="Consolas"/>
                <a:cs typeface="Consolas"/>
              </a:rPr>
              <a:t>inimize waste by keeping materials within the economy through recycling, creating further value.</a:t>
            </a:r>
            <a:br>
              <a:rPr sz="1600" b="0" i="0" u="none">
                <a:solidFill>
                  <a:srgbClr val="000000"/>
                </a:solidFill>
                <a:latin typeface="Consolas"/>
                <a:ea typeface="Consolas"/>
                <a:cs typeface="Consolas"/>
              </a:rPr>
            </a:br>
            <a:endParaRPr sz="1600">
              <a:latin typeface="Consolas"/>
              <a:cs typeface="Consolas"/>
            </a:endParaRPr>
          </a:p>
          <a:p>
            <a:pPr marL="228806" indent="-228806">
              <a:buFont typeface="Arial"/>
              <a:buChar char="•"/>
              <a:defRPr/>
            </a:pPr>
            <a:r>
              <a:rPr sz="1600" b="0" i="0" u="none">
                <a:solidFill>
                  <a:srgbClr val="000000"/>
                </a:solidFill>
                <a:latin typeface="Consolas"/>
                <a:ea typeface="Consolas"/>
                <a:cs typeface="Consolas"/>
              </a:rPr>
              <a:t>Departure from linear economic model:</a:t>
            </a:r>
            <a:r>
              <a:rPr sz="1600" b="0" i="0" u="none">
                <a:solidFill>
                  <a:schemeClr val="tx1">
                    <a:lumMod val="50000"/>
                    <a:lumOff val="50000"/>
                  </a:schemeClr>
                </a:solidFill>
                <a:latin typeface="Consolas"/>
                <a:ea typeface="Consolas"/>
                <a:cs typeface="Consolas"/>
              </a:rPr>
              <a:t> </a:t>
            </a:r>
            <a:r>
              <a:rPr sz="1400" b="0" i="0" u="none">
                <a:solidFill>
                  <a:schemeClr val="bg2">
                    <a:lumMod val="50000"/>
                  </a:schemeClr>
                </a:solidFill>
                <a:latin typeface="Consolas"/>
                <a:ea typeface="Consolas"/>
                <a:cs typeface="Consolas"/>
              </a:rPr>
              <a:t>Traditional take-make-consume-throw away pattern replaced.</a:t>
            </a:r>
            <a:endParaRPr/>
          </a:p>
        </p:txBody>
      </p:sp>
      <p:sp>
        <p:nvSpPr>
          <p:cNvPr id="57115216" name="Textfeld 57115215"/>
          <p:cNvSpPr txBox="1"/>
          <p:nvPr/>
        </p:nvSpPr>
        <p:spPr bwMode="auto">
          <a:xfrm>
            <a:off x="1176591" y="1130097"/>
            <a:ext cx="7019859" cy="17986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sz="1600" i="1">
                <a:solidFill>
                  <a:schemeClr val="bg2">
                    <a:lumMod val="50000"/>
                  </a:schemeClr>
                </a:solidFill>
                <a:latin typeface="Consolas"/>
                <a:ea typeface="Consolas"/>
                <a:cs typeface="Consolas"/>
              </a:rPr>
              <a:t>“When my battered 1969 Toyota car approached the age of 30, I decided that her body deserved to be remanufactured. After 2 months and 100 hours of work, she returned home in her original beauty. “I am so glad you finally bought a new car,” my neighbour remarked. Quality is still associated with newness not with caring; long-term use as undesirable, not resourceful.”</a:t>
            </a:r>
            <a:r>
              <a:rPr sz="1600" i="1">
                <a:solidFill>
                  <a:schemeClr val="tx1">
                    <a:lumMod val="50000"/>
                    <a:lumOff val="50000"/>
                  </a:schemeClr>
                </a:solidFill>
                <a:latin typeface="Consolas"/>
                <a:ea typeface="Consolas"/>
                <a:cs typeface="Consolas"/>
              </a:rPr>
              <a:t> </a:t>
            </a:r>
            <a:r>
              <a:rPr sz="1100" i="1">
                <a:solidFill>
                  <a:schemeClr val="tx1"/>
                </a:solidFill>
                <a:latin typeface="Consolas"/>
                <a:ea typeface="Consolas"/>
                <a:cs typeface="Consolas"/>
              </a:rPr>
              <a:t>(Ref 1 </a:t>
            </a:r>
            <a:r>
              <a:rPr lang="de-DE" sz="1100" b="0" i="1" u="none" strike="noStrike" cap="none" spc="0">
                <a:solidFill>
                  <a:schemeClr val="tx1"/>
                </a:solidFill>
                <a:latin typeface="Consolas"/>
                <a:ea typeface="Consolas"/>
                <a:cs typeface="Consolas"/>
              </a:rPr>
              <a:t>https://www.nature.com/articles/531435a#citeas</a:t>
            </a:r>
            <a:r>
              <a:rPr sz="1100" i="1">
                <a:solidFill>
                  <a:schemeClr val="tx1"/>
                </a:solidFill>
                <a:latin typeface="Consolas"/>
                <a:ea typeface="Consolas"/>
                <a:cs typeface="Consolas"/>
              </a:rPr>
              <a:t>)</a:t>
            </a:r>
            <a:endParaRPr/>
          </a:p>
        </p:txBody>
      </p:sp>
      <p:sp>
        <p:nvSpPr>
          <p:cNvPr id="1107370093" name="Textfeld 1107370092"/>
          <p:cNvSpPr txBox="1"/>
          <p:nvPr/>
        </p:nvSpPr>
        <p:spPr bwMode="auto">
          <a:xfrm>
            <a:off x="-7637" y="6411732"/>
            <a:ext cx="8222082" cy="4575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200">
                <a:solidFill>
                  <a:schemeClr val="bg2">
                    <a:lumMod val="50000"/>
                  </a:schemeClr>
                </a:solidFill>
              </a:rPr>
              <a:t>Ref:2-</a:t>
            </a:r>
            <a:r>
              <a:rPr lang="de-DE" sz="1200" b="0" i="0" u="none" strike="noStrike" cap="none" spc="0">
                <a:solidFill>
                  <a:schemeClr val="bg2">
                    <a:lumMod val="50000"/>
                  </a:schemeClr>
                </a:solidFill>
                <a:latin typeface="Calibri"/>
                <a:ea typeface="Calibri"/>
                <a:cs typeface="Calibri"/>
              </a:rPr>
              <a:t>https://www.europarl.europa.eu/news/en/headlines/economy/20151201STO05603/circular-economy-definition-importance-and-benefits</a:t>
            </a:r>
            <a:endParaRPr lang="de-DE" sz="1200" b="0" i="0" u="none" strike="noStrike" cap="none" spc="0">
              <a:solidFill>
                <a:schemeClr val="tx1"/>
              </a:solidFill>
              <a:latin typeface="Calibri"/>
              <a:ea typeface="Calibri"/>
              <a:cs typeface="Calibri"/>
            </a:endParaRPr>
          </a:p>
        </p:txBody>
      </p:sp>
      <p:sp>
        <p:nvSpPr>
          <p:cNvPr id="828958029" name="Textfeld 828958028"/>
          <p:cNvSpPr txBox="1"/>
          <p:nvPr/>
        </p:nvSpPr>
        <p:spPr bwMode="auto">
          <a:xfrm>
            <a:off x="8186735" y="5835737"/>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Ref:4</a:t>
            </a:r>
            <a:endParaRPr sz="1100">
              <a:solidFill>
                <a:schemeClr val="tx1">
                  <a:lumMod val="50000"/>
                  <a:lumOff val="50000"/>
                </a:schemeClr>
              </a:solidFill>
              <a:latin typeface="Consolas"/>
              <a:cs typeface="Consolas"/>
            </a:endParaRPr>
          </a:p>
        </p:txBody>
      </p:sp>
      <p:sp>
        <p:nvSpPr>
          <p:cNvPr id="1883246720" name="Textfeld 1883246719"/>
          <p:cNvSpPr txBox="1"/>
          <p:nvPr/>
        </p:nvSpPr>
        <p:spPr bwMode="auto">
          <a:xfrm>
            <a:off x="8186735"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12967271" name="TextBox 10"/>
          <p:cNvSpPr/>
          <p:nvPr/>
        </p:nvSpPr>
        <p:spPr bwMode="auto">
          <a:xfrm>
            <a:off x="1412217" y="589050"/>
            <a:ext cx="2917638" cy="731876"/>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bg2">
                    <a:lumMod val="75000"/>
                  </a:schemeClr>
                </a:solidFill>
                <a:latin typeface="Space Grotesk"/>
                <a:ea typeface="Arial"/>
                <a:cs typeface="Space Grotesk"/>
              </a:rPr>
              <a:t>Case Studies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1466343468" name="Rectangle 22"/>
          <p:cNvSpPr/>
          <p:nvPr/>
        </p:nvSpPr>
        <p:spPr bwMode="auto">
          <a:xfrm>
            <a:off x="-7632" y="720351"/>
            <a:ext cx="1184222"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946631187" name="Grafik 946631186"/>
          <p:cNvPicPr>
            <a:picLocks noChangeAspect="1"/>
          </p:cNvPicPr>
          <p:nvPr/>
        </p:nvPicPr>
        <p:blipFill>
          <a:blip r:embed="rId2"/>
          <a:stretch/>
        </p:blipFill>
        <p:spPr bwMode="auto">
          <a:xfrm>
            <a:off x="9992610" y="5924478"/>
            <a:ext cx="2207133" cy="933507"/>
          </a:xfrm>
          <a:prstGeom prst="rect">
            <a:avLst/>
          </a:prstGeom>
        </p:spPr>
      </p:pic>
      <p:sp>
        <p:nvSpPr>
          <p:cNvPr id="161998212" name="Textfeld 161998211"/>
          <p:cNvSpPr txBox="1"/>
          <p:nvPr/>
        </p:nvSpPr>
        <p:spPr bwMode="auto">
          <a:xfrm>
            <a:off x="1164708" y="1049337"/>
            <a:ext cx="7124850"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993578957" name=" 993578956"/>
          <p:cNvSpPr/>
          <p:nvPr/>
        </p:nvSpPr>
        <p:spPr bwMode="auto">
          <a:xfrm>
            <a:off x="1176590" y="1075556"/>
            <a:ext cx="7034616" cy="366113"/>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285721229" name=" 285721228"/>
          <p:cNvSpPr/>
          <p:nvPr/>
        </p:nvSpPr>
        <p:spPr bwMode="auto">
          <a:xfrm>
            <a:off x="1176588" y="1101978"/>
            <a:ext cx="4858570" cy="366115"/>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647454129" name=" 1647454128"/>
          <p:cNvSpPr/>
          <p:nvPr/>
        </p:nvSpPr>
        <p:spPr bwMode="auto">
          <a:xfrm>
            <a:off x="980883" y="1021306"/>
            <a:ext cx="7224277" cy="533435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1850" indent="-261850">
              <a:buFont typeface="Arial"/>
              <a:buChar char="•"/>
              <a:defRPr/>
            </a:pPr>
            <a:r>
              <a:rPr sz="1600" b="1" i="0" u="none">
                <a:solidFill>
                  <a:schemeClr val="tx1"/>
                </a:solidFill>
                <a:latin typeface="Consolas"/>
                <a:ea typeface="Consolas"/>
                <a:cs typeface="Consolas"/>
              </a:rPr>
              <a:t>SodaStream's Circular Economy Efforts</a:t>
            </a:r>
            <a:endParaRPr sz="1600">
              <a:solidFill>
                <a:schemeClr val="tx1"/>
              </a:solidFill>
              <a:latin typeface="Consolas"/>
              <a:ea typeface="Consolas"/>
              <a:cs typeface="Consolas"/>
            </a:endParaRPr>
          </a:p>
          <a:p>
            <a:pPr>
              <a:defRPr/>
            </a:pPr>
            <a:endParaRPr sz="1600">
              <a:solidFill>
                <a:schemeClr val="tx1"/>
              </a:solidFill>
              <a:latin typeface="Consolas"/>
              <a:cs typeface="Consolas"/>
            </a:endParaRPr>
          </a:p>
          <a:p>
            <a:pPr marL="261850" indent="-261850">
              <a:buFont typeface="Courier New"/>
              <a:buChar char="o"/>
              <a:defRPr/>
            </a:pPr>
            <a:r>
              <a:rPr sz="1600" b="0" i="0" u="sng">
                <a:solidFill>
                  <a:schemeClr val="tx1"/>
                </a:solidFill>
                <a:latin typeface="Consolas"/>
                <a:ea typeface="Consolas"/>
                <a:cs typeface="Consolas"/>
              </a:rPr>
              <a:t>Concept:</a:t>
            </a:r>
            <a:endParaRPr sz="1400">
              <a:solidFill>
                <a:schemeClr val="tx1"/>
              </a:solidFill>
              <a:latin typeface="Consolas"/>
              <a:cs typeface="Consolas"/>
            </a:endParaRPr>
          </a:p>
          <a:p>
            <a:pPr>
              <a:defRPr/>
            </a:pPr>
            <a:endParaRPr sz="1400">
              <a:solidFill>
                <a:schemeClr val="tx1"/>
              </a:solidFill>
              <a:latin typeface="Consolas"/>
              <a:cs typeface="Consolas"/>
            </a:endParaRPr>
          </a:p>
          <a:p>
            <a:pPr>
              <a:defRPr/>
            </a:pPr>
            <a:r>
              <a:rPr sz="1400" b="1" i="0" u="none">
                <a:solidFill>
                  <a:schemeClr val="tx1"/>
                </a:solidFill>
                <a:latin typeface="Consolas"/>
                <a:ea typeface="Consolas"/>
                <a:cs typeface="Consolas"/>
              </a:rPr>
              <a:t>Addressing E-waste Surge:</a:t>
            </a:r>
            <a:r>
              <a:rPr sz="1400" b="0" i="0" u="none">
                <a:solidFill>
                  <a:schemeClr val="tx1"/>
                </a:solidFill>
                <a:latin typeface="Consolas"/>
                <a:ea typeface="Consolas"/>
                <a:cs typeface="Consolas"/>
              </a:rPr>
              <a:t>E-waste, including plugs, batteries, and bulbs, is a rapidly growing waste stream globally.</a:t>
            </a:r>
          </a:p>
          <a:p>
            <a:pPr>
              <a:defRPr/>
            </a:pPr>
            <a:r>
              <a:rPr sz="1400" b="0" i="0" u="none">
                <a:solidFill>
                  <a:schemeClr val="tx1"/>
                </a:solidFill>
                <a:latin typeface="Consolas"/>
                <a:ea typeface="Consolas"/>
                <a:cs typeface="Consolas"/>
              </a:rPr>
              <a:t>Over 50 million tonnes of electronic waste annually.</a:t>
            </a:r>
            <a:endParaRPr sz="1400">
              <a:solidFill>
                <a:schemeClr val="tx1"/>
              </a:solidFill>
              <a:latin typeface="Consolas"/>
              <a:cs typeface="Consolas"/>
            </a:endParaRPr>
          </a:p>
          <a:p>
            <a:pPr>
              <a:defRPr/>
            </a:pPr>
            <a:r>
              <a:rPr sz="1400" b="1" i="0" u="none">
                <a:solidFill>
                  <a:schemeClr val="tx1"/>
                </a:solidFill>
                <a:latin typeface="Consolas"/>
                <a:ea typeface="Consolas"/>
                <a:cs typeface="Consolas"/>
              </a:rPr>
              <a:t>SodaStream's Circular Approach:</a:t>
            </a:r>
          </a:p>
          <a:p>
            <a:pPr>
              <a:defRPr/>
            </a:pPr>
            <a:r>
              <a:rPr sz="1400" b="1" i="0" u="none">
                <a:solidFill>
                  <a:schemeClr val="tx1"/>
                </a:solidFill>
                <a:latin typeface="Consolas"/>
                <a:ea typeface="Consolas"/>
                <a:cs typeface="Consolas"/>
              </a:rPr>
              <a:t>Refurbishment and Recycling:</a:t>
            </a:r>
          </a:p>
          <a:p>
            <a:pPr>
              <a:defRPr/>
            </a:pPr>
            <a:r>
              <a:rPr sz="1400" b="0" i="0" u="none">
                <a:solidFill>
                  <a:schemeClr val="tx1"/>
                </a:solidFill>
                <a:latin typeface="Consolas"/>
                <a:ea typeface="Consolas"/>
                <a:cs typeface="Consolas"/>
              </a:rPr>
              <a:t>Initiative to refurbish returned working machines.</a:t>
            </a:r>
            <a:endParaRPr sz="1400">
              <a:solidFill>
                <a:schemeClr val="tx1"/>
              </a:solidFill>
              <a:latin typeface="Consolas"/>
              <a:cs typeface="Consolas"/>
            </a:endParaRPr>
          </a:p>
          <a:p>
            <a:pPr>
              <a:defRPr/>
            </a:pPr>
            <a:r>
              <a:rPr sz="1400" b="0" i="0" u="none">
                <a:solidFill>
                  <a:schemeClr val="tx1"/>
                </a:solidFill>
                <a:latin typeface="Consolas"/>
                <a:ea typeface="Consolas"/>
                <a:cs typeface="Consolas"/>
              </a:rPr>
              <a:t>Recycling end-of-life sparkling water makers.</a:t>
            </a:r>
            <a:endParaRPr sz="1400">
              <a:solidFill>
                <a:schemeClr val="tx1"/>
              </a:solidFill>
              <a:latin typeface="Consolas"/>
              <a:cs typeface="Consolas"/>
            </a:endParaRPr>
          </a:p>
          <a:p>
            <a:pPr>
              <a:defRPr/>
            </a:pPr>
            <a:endParaRPr sz="1400">
              <a:solidFill>
                <a:schemeClr val="tx1"/>
              </a:solidFill>
              <a:latin typeface="Consolas"/>
              <a:cs typeface="Consolas"/>
            </a:endParaRPr>
          </a:p>
          <a:p>
            <a:pPr marL="261850" indent="-261850">
              <a:buFont typeface="Courier New"/>
              <a:buChar char="o"/>
              <a:defRPr/>
            </a:pPr>
            <a:r>
              <a:rPr sz="1600" b="0" i="0" u="sng">
                <a:solidFill>
                  <a:schemeClr val="tx1"/>
                </a:solidFill>
                <a:latin typeface="Consolas"/>
                <a:ea typeface="Consolas"/>
                <a:cs typeface="Consolas"/>
              </a:rPr>
              <a:t>Results:</a:t>
            </a:r>
            <a:endParaRPr sz="1400">
              <a:solidFill>
                <a:schemeClr val="tx1"/>
              </a:solidFill>
              <a:latin typeface="Consolas"/>
              <a:ea typeface="Consolas"/>
              <a:cs typeface="Consolas"/>
            </a:endParaRPr>
          </a:p>
          <a:p>
            <a:pPr>
              <a:defRPr/>
            </a:pPr>
            <a:endParaRPr sz="1400" b="1" i="0" u="none">
              <a:solidFill>
                <a:schemeClr val="tx1"/>
              </a:solidFill>
              <a:latin typeface="Consolas"/>
              <a:ea typeface="Consolas"/>
              <a:cs typeface="Consolas"/>
            </a:endParaRPr>
          </a:p>
          <a:p>
            <a:pPr>
              <a:defRPr/>
            </a:pPr>
            <a:r>
              <a:rPr sz="1400" b="1" i="0" u="none">
                <a:solidFill>
                  <a:schemeClr val="tx1"/>
                </a:solidFill>
                <a:latin typeface="Consolas"/>
                <a:ea typeface="Consolas"/>
                <a:cs typeface="Consolas"/>
              </a:rPr>
              <a:t>Returns Testing and Refurbishment:</a:t>
            </a:r>
            <a:r>
              <a:rPr sz="1400" b="0" i="0" u="none">
                <a:solidFill>
                  <a:schemeClr val="tx1"/>
                </a:solidFill>
                <a:latin typeface="Consolas"/>
                <a:ea typeface="Consolas"/>
                <a:cs typeface="Consolas"/>
              </a:rPr>
              <a:t>7022 machines returned and rigorously tested.28% (2016 machines) successfully refurbished.</a:t>
            </a:r>
            <a:endParaRPr sz="1400">
              <a:solidFill>
                <a:schemeClr val="tx1"/>
              </a:solidFill>
              <a:latin typeface="Consolas"/>
              <a:cs typeface="Consolas"/>
            </a:endParaRPr>
          </a:p>
          <a:p>
            <a:pPr>
              <a:defRPr/>
            </a:pPr>
            <a:r>
              <a:rPr sz="1400" b="1" i="0" u="none">
                <a:solidFill>
                  <a:schemeClr val="tx1"/>
                </a:solidFill>
                <a:latin typeface="Consolas"/>
                <a:ea typeface="Consolas"/>
                <a:cs typeface="Consolas"/>
              </a:rPr>
              <a:t>Efficient Recycling Process:</a:t>
            </a:r>
            <a:r>
              <a:rPr sz="1400" b="0" i="0" u="none">
                <a:solidFill>
                  <a:schemeClr val="tx1"/>
                </a:solidFill>
                <a:latin typeface="Consolas"/>
                <a:ea typeface="Consolas"/>
                <a:cs typeface="Consolas"/>
              </a:rPr>
              <a:t>Utilizing local e-waste recycler (eWastec).</a:t>
            </a:r>
            <a:endParaRPr sz="1400">
              <a:solidFill>
                <a:schemeClr val="tx1"/>
              </a:solidFill>
              <a:latin typeface="Consolas"/>
              <a:cs typeface="Consolas"/>
            </a:endParaRPr>
          </a:p>
          <a:p>
            <a:pPr>
              <a:defRPr/>
            </a:pPr>
            <a:r>
              <a:rPr sz="1400" b="0" i="0" u="none">
                <a:solidFill>
                  <a:schemeClr val="tx1"/>
                </a:solidFill>
                <a:latin typeface="Consolas"/>
                <a:ea typeface="Consolas"/>
                <a:cs typeface="Consolas"/>
              </a:rPr>
              <a:t>Shredding process extracts maximum value.Materials like metals and plastics are separated for reuse.</a:t>
            </a:r>
            <a:endParaRPr sz="1400">
              <a:solidFill>
                <a:schemeClr val="tx1"/>
              </a:solidFill>
              <a:latin typeface="Consolas"/>
              <a:cs typeface="Consolas"/>
            </a:endParaRPr>
          </a:p>
          <a:p>
            <a:pPr>
              <a:defRPr/>
            </a:pPr>
            <a:r>
              <a:rPr sz="1400" b="1" i="0" u="none">
                <a:solidFill>
                  <a:schemeClr val="tx1"/>
                </a:solidFill>
                <a:latin typeface="Consolas"/>
                <a:ea typeface="Consolas"/>
                <a:cs typeface="Consolas"/>
              </a:rPr>
              <a:t>Environmental Impact:</a:t>
            </a:r>
            <a:r>
              <a:rPr sz="1400" b="0" i="0" u="none">
                <a:solidFill>
                  <a:schemeClr val="tx1"/>
                </a:solidFill>
                <a:latin typeface="Consolas"/>
                <a:ea typeface="Consolas"/>
                <a:cs typeface="Consolas"/>
              </a:rPr>
              <a:t>29,432 kg of end-of-life sparkling water makers recycled since July 2020.Substantial reduction in landfill waste.</a:t>
            </a:r>
            <a:endParaRPr sz="1400">
              <a:solidFill>
                <a:schemeClr val="tx1"/>
              </a:solidFill>
              <a:latin typeface="Consolas"/>
              <a:cs typeface="Consolas"/>
            </a:endParaRPr>
          </a:p>
          <a:p>
            <a:pPr>
              <a:defRPr/>
            </a:pPr>
            <a:r>
              <a:rPr sz="1400" b="1" i="0" u="none">
                <a:solidFill>
                  <a:schemeClr val="tx1"/>
                </a:solidFill>
                <a:latin typeface="Consolas"/>
                <a:ea typeface="Consolas"/>
                <a:cs typeface="Consolas"/>
              </a:rPr>
              <a:t>Certification for Accountability:</a:t>
            </a:r>
            <a:r>
              <a:rPr sz="1400" b="0" i="0" u="none">
                <a:solidFill>
                  <a:schemeClr val="tx1"/>
                </a:solidFill>
                <a:latin typeface="Consolas"/>
                <a:ea typeface="Consolas"/>
                <a:cs typeface="Consolas"/>
              </a:rPr>
              <a:t>Recyclers provide certificates documenting landfill diversion.Assurance of SodaStream's commitment to sustainability.</a:t>
            </a:r>
            <a:endParaRPr sz="1400">
              <a:solidFill>
                <a:schemeClr val="tx1"/>
              </a:solidFill>
              <a:latin typeface="Consolas"/>
              <a:cs typeface="Consolas"/>
            </a:endParaRPr>
          </a:p>
        </p:txBody>
      </p:sp>
      <p:pic>
        <p:nvPicPr>
          <p:cNvPr id="251647428" name="Grafik 251647427"/>
          <p:cNvPicPr>
            <a:picLocks noChangeAspect="1"/>
          </p:cNvPicPr>
          <p:nvPr/>
        </p:nvPicPr>
        <p:blipFill>
          <a:blip r:embed="rId3"/>
          <a:stretch/>
        </p:blipFill>
        <p:spPr bwMode="auto">
          <a:xfrm>
            <a:off x="7002790" y="468366"/>
            <a:ext cx="5987154" cy="5987154"/>
          </a:xfrm>
          <a:prstGeom prst="rect">
            <a:avLst/>
          </a:prstGeom>
        </p:spPr>
      </p:pic>
      <p:sp>
        <p:nvSpPr>
          <p:cNvPr id="785260526" name="Textfeld 785260525"/>
          <p:cNvSpPr txBox="1"/>
          <p:nvPr/>
        </p:nvSpPr>
        <p:spPr bwMode="auto">
          <a:xfrm>
            <a:off x="8170409" y="5665039"/>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Ref:31</a:t>
            </a:r>
            <a:endParaRPr sz="1100">
              <a:solidFill>
                <a:schemeClr val="tx1">
                  <a:lumMod val="50000"/>
                  <a:lumOff val="50000"/>
                </a:schemeClr>
              </a:solidFill>
              <a:latin typeface="Consolas"/>
              <a:cs typeface="Consolas"/>
            </a:endParaRPr>
          </a:p>
        </p:txBody>
      </p:sp>
      <p:sp>
        <p:nvSpPr>
          <p:cNvPr id="656202162" name="Textfeld 656202161"/>
          <p:cNvSpPr txBox="1"/>
          <p:nvPr/>
        </p:nvSpPr>
        <p:spPr bwMode="auto">
          <a:xfrm>
            <a:off x="8991" y="6582568"/>
            <a:ext cx="8204379"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a:solidFill>
                  <a:schemeClr val="bg2">
                    <a:lumMod val="75000"/>
                  </a:schemeClr>
                </a:solidFill>
                <a:latin typeface="Consolas"/>
                <a:ea typeface="Consolas"/>
                <a:cs typeface="Consolas"/>
              </a:rPr>
              <a:t>Ref: 18: </a:t>
            </a:r>
            <a:r>
              <a:rPr lang="de-DE" sz="900" b="0" i="0" u="none" strike="noStrike" cap="none" spc="0">
                <a:solidFill>
                  <a:schemeClr val="bg2">
                    <a:lumMod val="75000"/>
                  </a:schemeClr>
                </a:solidFill>
                <a:latin typeface="Consolas"/>
                <a:ea typeface="Consolas"/>
                <a:cs typeface="Consolas"/>
              </a:rPr>
              <a:t>https://www.cleanup.org.au/sodastreamsustainability</a:t>
            </a:r>
            <a:endParaRPr sz="900">
              <a:solidFill>
                <a:schemeClr val="bg2">
                  <a:lumMod val="75000"/>
                </a:schemeClr>
              </a:solidFill>
              <a:latin typeface="Consolas"/>
              <a:ea typeface="Consolas"/>
              <a:cs typeface="Consolas"/>
            </a:endParaRPr>
          </a:p>
          <a:p>
            <a:pPr>
              <a:defRPr/>
            </a:pPr>
            <a:endParaRPr sz="900">
              <a:solidFill>
                <a:schemeClr val="bg2">
                  <a:lumMod val="75000"/>
                </a:schemeClr>
              </a:solidFill>
              <a:latin typeface="Consolas"/>
              <a:ea typeface="Consolas"/>
              <a:cs typeface="Consola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31889905" name="TextBox 10"/>
          <p:cNvSpPr/>
          <p:nvPr/>
        </p:nvSpPr>
        <p:spPr bwMode="auto">
          <a:xfrm>
            <a:off x="1412217" y="589050"/>
            <a:ext cx="3970622"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tx1"/>
                </a:solidFill>
                <a:latin typeface="Space Grotesk"/>
                <a:ea typeface="Arial"/>
                <a:cs typeface="Space Grotesk"/>
              </a:rPr>
              <a:t>Images References</a:t>
            </a:r>
            <a:r>
              <a:rPr lang="en-US" sz="2400" b="1" i="0" u="none" strike="noStrike" cap="none" spc="297">
                <a:ln>
                  <a:noFill/>
                </a:ln>
                <a:solidFill>
                  <a:schemeClr val="bg2">
                    <a:lumMod val="75000"/>
                  </a:scheme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1354734801" name="Rectangle 22"/>
          <p:cNvSpPr/>
          <p:nvPr/>
        </p:nvSpPr>
        <p:spPr bwMode="auto">
          <a:xfrm>
            <a:off x="-7632" y="720351"/>
            <a:ext cx="1184221"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326194959" name="Grafik 326194958"/>
          <p:cNvPicPr>
            <a:picLocks noChangeAspect="1"/>
          </p:cNvPicPr>
          <p:nvPr/>
        </p:nvPicPr>
        <p:blipFill>
          <a:blip r:embed="rId2"/>
          <a:stretch/>
        </p:blipFill>
        <p:spPr bwMode="auto">
          <a:xfrm>
            <a:off x="9992610" y="5924476"/>
            <a:ext cx="2207133" cy="933507"/>
          </a:xfrm>
          <a:prstGeom prst="rect">
            <a:avLst/>
          </a:prstGeom>
        </p:spPr>
      </p:pic>
      <p:sp>
        <p:nvSpPr>
          <p:cNvPr id="1572557247" name="Textfeld 1572557246"/>
          <p:cNvSpPr txBox="1"/>
          <p:nvPr/>
        </p:nvSpPr>
        <p:spPr bwMode="auto">
          <a:xfrm>
            <a:off x="1164708" y="1049337"/>
            <a:ext cx="7124850"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1915736039" name=" 1915736038"/>
          <p:cNvSpPr/>
          <p:nvPr/>
        </p:nvSpPr>
        <p:spPr bwMode="auto">
          <a:xfrm>
            <a:off x="1176589" y="1075555"/>
            <a:ext cx="7034616" cy="366112"/>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23406266" name=" 123406265"/>
          <p:cNvSpPr/>
          <p:nvPr/>
        </p:nvSpPr>
        <p:spPr bwMode="auto">
          <a:xfrm>
            <a:off x="1176588" y="1101978"/>
            <a:ext cx="4858569" cy="366114"/>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030023745" name=" 1030023744"/>
          <p:cNvSpPr/>
          <p:nvPr/>
        </p:nvSpPr>
        <p:spPr bwMode="auto">
          <a:xfrm>
            <a:off x="980878" y="1021302"/>
            <a:ext cx="11123482" cy="554771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400">
                <a:latin typeface="Consolas"/>
                <a:ea typeface="Consolas"/>
                <a:cs typeface="Consolas"/>
              </a:rPr>
              <a:t>Images Refereces:</a:t>
            </a:r>
            <a:endParaRPr sz="1000">
              <a:latin typeface="Consolas"/>
              <a:cs typeface="Consolas"/>
            </a:endParaRPr>
          </a:p>
          <a:p>
            <a:pPr>
              <a:defRPr/>
            </a:pPr>
            <a:r>
              <a:rPr sz="1000" b="0">
                <a:solidFill>
                  <a:schemeClr val="tx1"/>
                </a:solidFill>
                <a:latin typeface="Consolas"/>
                <a:ea typeface="Consolas"/>
                <a:cs typeface="Consolas"/>
              </a:rPr>
              <a:t>image:1 </a:t>
            </a:r>
            <a:r>
              <a:rPr lang="de-DE" sz="1000" b="0" i="0" u="none" strike="noStrike" cap="none" spc="0">
                <a:solidFill>
                  <a:schemeClr val="bg2">
                    <a:lumMod val="50000"/>
                  </a:schemeClr>
                </a:solidFill>
                <a:latin typeface="Consolas"/>
                <a:ea typeface="Consolas"/>
                <a:cs typeface="Consolas"/>
              </a:rPr>
              <a:t>https://www.din.de/en/innovation-and-research/circular-economy</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Image:2</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https://everydayindustries.com/circularity-strategies-for-e-commerce/</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Image:3</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https://interreg-baltic.eu/project/circular-spaces-interreg-baltic-sea-region/</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Image:4 </a:t>
            </a:r>
            <a:r>
              <a:rPr lang="de-DE" sz="1000" b="1" i="0" u="none" strike="noStrike" cap="none" spc="0">
                <a:solidFill>
                  <a:schemeClr val="bg2">
                    <a:lumMod val="50000"/>
                  </a:schemeClr>
                </a:solidFill>
                <a:latin typeface="Consolas"/>
                <a:ea typeface="Consolas"/>
                <a:cs typeface="Consolas"/>
              </a:rPr>
              <a:t>https://www.nature.com/articles/531435a#citeas</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Image:5 </a:t>
            </a:r>
            <a:r>
              <a:rPr lang="de-DE" sz="1000" b="1" i="0" u="none" strike="noStrike" cap="none" spc="0">
                <a:solidFill>
                  <a:schemeClr val="bg2">
                    <a:lumMod val="50000"/>
                  </a:schemeClr>
                </a:solidFill>
                <a:latin typeface="Consolas"/>
                <a:ea typeface="Consolas"/>
                <a:cs typeface="Consolas"/>
              </a:rPr>
              <a:t>https://www.europarl.europa.eu/news/en/headlines/economy/20151201STO05603/circular-economy-definition-importance-and-benefits</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Image:6 </a:t>
            </a:r>
            <a:r>
              <a:rPr lang="de-DE" sz="1000" b="0" i="0" u="none" strike="noStrike" cap="none" spc="0">
                <a:solidFill>
                  <a:schemeClr val="bg2">
                    <a:lumMod val="50000"/>
                  </a:schemeClr>
                </a:solidFill>
                <a:latin typeface="Consolas"/>
                <a:ea typeface="Consolas"/>
                <a:cs typeface="Consolas"/>
              </a:rPr>
              <a:t>https://www.engineering.pitt.edu/subsites/programs/ccep/about/what-is-ce/</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Image:7 </a:t>
            </a:r>
            <a:r>
              <a:rPr lang="de-DE" sz="1000" b="0" i="0" u="none" strike="noStrike" cap="none" spc="0">
                <a:solidFill>
                  <a:schemeClr val="bg2">
                    <a:lumMod val="50000"/>
                  </a:schemeClr>
                </a:solidFill>
                <a:latin typeface="Consolas"/>
                <a:ea typeface="Consolas"/>
                <a:cs typeface="Consolas"/>
              </a:rPr>
              <a:t>https://www.alamy.com/business-concept-of-the-linear-economy-image428880445.html</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Image:8 </a:t>
            </a:r>
            <a:r>
              <a:rPr lang="de-DE" sz="1000" b="0" i="0" u="none" strike="noStrike" cap="none" spc="0">
                <a:solidFill>
                  <a:schemeClr val="bg2">
                    <a:lumMod val="50000"/>
                  </a:schemeClr>
                </a:solidFill>
                <a:latin typeface="Consolas"/>
                <a:ea typeface="Consolas"/>
                <a:cs typeface="Consolas"/>
              </a:rPr>
              <a:t>https://www.dailyhostnews.com/plm-and-product-design-for-a-circular-economy</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Image:9 </a:t>
            </a:r>
            <a:r>
              <a:rPr lang="de-DE" sz="1000" b="0" i="0" u="none" strike="noStrike" cap="none" spc="0">
                <a:solidFill>
                  <a:schemeClr val="bg2">
                    <a:lumMod val="50000"/>
                  </a:schemeClr>
                </a:solidFill>
                <a:latin typeface="Consolas"/>
                <a:ea typeface="Consolas"/>
                <a:cs typeface="Consolas"/>
              </a:rPr>
              <a:t>https://pioneermarketing.net/2019/03/28/apples-extended-marketing-mix/</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Image:10</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https://shannoneileencampbell.blogspot.com/2015/01/part-ii-examples-of-planned-obsolescence.html</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Image:11</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https://sustainabilityguide.eu/?guide=prompt</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Image:12</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https://www.pubaffairsbruxelles.eu/eu-institution-news/right-to-repair-meps-want-more-durable-and-more-easily-repairable-products/</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Image:13</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https://www.curvature.com/resources/blog/planned-obsolescence-end-of-life-bad-for-your-budget-and-the-environment/</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Image:14 </a:t>
            </a:r>
            <a:r>
              <a:rPr lang="de-DE" sz="1000" b="0" i="0" u="none" strike="noStrike" cap="none" spc="0">
                <a:solidFill>
                  <a:schemeClr val="bg2">
                    <a:lumMod val="50000"/>
                  </a:schemeClr>
                </a:solidFill>
                <a:latin typeface="Consolas"/>
                <a:ea typeface="Consolas"/>
                <a:cs typeface="Consolas"/>
              </a:rPr>
              <a:t>https://pivotedpixel.com/graphic-design/graphic-design-and-sustainability/</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Image:15</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https://www.designorate.com/the-future-circular-economy-circular-design/</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Image:16 </a:t>
            </a:r>
            <a:r>
              <a:rPr lang="de-DE" sz="1000" b="0" i="0" u="none" strike="noStrike" cap="none" spc="0">
                <a:solidFill>
                  <a:schemeClr val="bg2">
                    <a:lumMod val="50000"/>
                  </a:schemeClr>
                </a:solidFill>
                <a:latin typeface="Consolas"/>
                <a:ea typeface="Consolas"/>
                <a:cs typeface="Consolas"/>
              </a:rPr>
              <a:t>https://inhabitat.com/local-roots-shipping-container-farms-achieve-cost-parity-with-traditional-farming/local-roots-terrafarm/</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Image:17</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https://inhabitat.com/local-roots-shipping-container-farms-achieve-cost-parity-with-traditional-farming/local-roots-terrafarm/</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Image:18 </a:t>
            </a:r>
            <a:r>
              <a:rPr lang="de-DE" sz="1000" b="0" i="0" u="none" strike="noStrike" cap="none" spc="0">
                <a:solidFill>
                  <a:schemeClr val="bg2">
                    <a:lumMod val="50000"/>
                  </a:schemeClr>
                </a:solidFill>
                <a:latin typeface="Consolas"/>
                <a:ea typeface="Consolas"/>
                <a:cs typeface="Consolas"/>
              </a:rPr>
              <a:t>https://www.salesforce.com/eu/company/sustainability/</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Image:19</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https://www.exenia.eu/de/nachhaltigkeit/circular-economy/</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Image:20</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https://online.em.jbs.cam.ac.uk/economia-circular-sustentabilidad</a:t>
            </a:r>
            <a:endParaRPr sz="1000">
              <a:solidFill>
                <a:schemeClr val="bg2">
                  <a:lumMod val="50000"/>
                </a:schemeClr>
              </a:solidFill>
              <a:latin typeface="Consolas"/>
              <a:cs typeface="Consolas"/>
            </a:endParaRPr>
          </a:p>
          <a:p>
            <a:pPr>
              <a:defRPr/>
            </a:pPr>
            <a:r>
              <a:rPr sz="1000" b="1">
                <a:solidFill>
                  <a:schemeClr val="tx1"/>
                </a:solidFill>
                <a:latin typeface="Consolas"/>
                <a:ea typeface="Consolas"/>
                <a:cs typeface="Consolas"/>
              </a:rPr>
              <a:t>Image:21</a:t>
            </a:r>
            <a:r>
              <a:rPr sz="1000">
                <a:solidFill>
                  <a:schemeClr val="bg2">
                    <a:lumMod val="50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https://reflowproject.eu/blog/how-to-bring-circularity-into-the-event-industry/</a:t>
            </a:r>
            <a:endParaRPr sz="1000">
              <a:latin typeface="Consolas"/>
              <a:cs typeface="Consolas"/>
            </a:endParaRPr>
          </a:p>
          <a:p>
            <a:pPr>
              <a:defRPr/>
            </a:pPr>
            <a:r>
              <a:rPr sz="1000" b="1">
                <a:latin typeface="Consolas"/>
                <a:ea typeface="Consolas"/>
                <a:cs typeface="Consolas"/>
              </a:rPr>
              <a:t>Image:22</a:t>
            </a:r>
            <a:r>
              <a:rPr sz="1000">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https://reflowproject.eu/blog/how-to-bring-circularity-into-the-event-industry/</a:t>
            </a:r>
            <a:endParaRPr sz="1000">
              <a:latin typeface="Consolas"/>
              <a:cs typeface="Consolas"/>
            </a:endParaRPr>
          </a:p>
          <a:p>
            <a:pPr>
              <a:defRPr/>
            </a:pPr>
            <a:r>
              <a:rPr sz="1000" b="1">
                <a:latin typeface="Consolas"/>
                <a:ea typeface="Consolas"/>
                <a:cs typeface="Consolas"/>
              </a:rPr>
              <a:t>Image:23</a:t>
            </a:r>
            <a:r>
              <a:rPr sz="1000">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https://reflowproject.eu/blog/the-development-of-circular-isolation-gowns-a-case-study/</a:t>
            </a:r>
            <a:endParaRPr sz="1000">
              <a:latin typeface="Consolas"/>
              <a:cs typeface="Consolas"/>
            </a:endParaRPr>
          </a:p>
          <a:p>
            <a:pPr>
              <a:defRPr/>
            </a:pPr>
            <a:r>
              <a:rPr sz="1000" b="1">
                <a:latin typeface="Consolas"/>
                <a:ea typeface="Consolas"/>
                <a:cs typeface="Consolas"/>
              </a:rPr>
              <a:t>Iamge:24</a:t>
            </a:r>
            <a:r>
              <a:rPr lang="de-DE" sz="1000" b="1" i="0" u="none" strike="noStrike" cap="none" spc="0">
                <a:solidFill>
                  <a:schemeClr val="tx1"/>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https://reflowproject.eu/blog/the-development-of-circular-isolation-gowns-a-case-study/</a:t>
            </a:r>
            <a:endParaRPr sz="1000">
              <a:latin typeface="Consolas"/>
              <a:ea typeface="Consolas"/>
              <a:cs typeface="Consolas"/>
            </a:endParaRPr>
          </a:p>
          <a:p>
            <a:pPr>
              <a:defRPr/>
            </a:pPr>
            <a:r>
              <a:rPr sz="1000" b="1">
                <a:latin typeface="Consolas"/>
                <a:ea typeface="Consolas"/>
                <a:cs typeface="Consolas"/>
              </a:rPr>
              <a:t>Image:25 </a:t>
            </a:r>
            <a:r>
              <a:rPr lang="de-DE" sz="1000" b="0" i="0" u="none" strike="noStrike" cap="none" spc="0">
                <a:solidFill>
                  <a:schemeClr val="bg2">
                    <a:lumMod val="50000"/>
                  </a:schemeClr>
                </a:solidFill>
                <a:latin typeface="Consolas"/>
                <a:ea typeface="Consolas"/>
                <a:cs typeface="Consolas"/>
              </a:rPr>
              <a:t>https://stateofgreen.com/en/solutions/the-danish-deposit-return-system-for-recycling-drinkcans-and-bottles/</a:t>
            </a:r>
            <a:endParaRPr sz="1000">
              <a:latin typeface="Consolas"/>
              <a:cs typeface="Consolas"/>
            </a:endParaRPr>
          </a:p>
          <a:p>
            <a:pPr>
              <a:defRPr/>
            </a:pPr>
            <a:r>
              <a:rPr sz="1000" b="1">
                <a:latin typeface="Consolas"/>
                <a:ea typeface="Consolas"/>
                <a:cs typeface="Consolas"/>
              </a:rPr>
              <a:t>Iamge:26 </a:t>
            </a:r>
            <a:r>
              <a:rPr lang="de-DE" sz="1000" b="0" i="0" u="none" strike="noStrike" cap="none" spc="0">
                <a:solidFill>
                  <a:schemeClr val="bg2">
                    <a:lumMod val="50000"/>
                  </a:schemeClr>
                </a:solidFill>
                <a:latin typeface="Consolas"/>
                <a:ea typeface="Consolas"/>
                <a:cs typeface="Consolas"/>
              </a:rPr>
              <a:t>https://zerowasteeurope.eu/2019/07/deposit-return-systems-an-effective-instrument-towards-a-zero-waste-future/</a:t>
            </a:r>
            <a:r>
              <a:rPr sz="1000">
                <a:solidFill>
                  <a:schemeClr val="bg2">
                    <a:lumMod val="50000"/>
                  </a:schemeClr>
                </a:solidFill>
                <a:latin typeface="Consolas"/>
                <a:ea typeface="Consolas"/>
                <a:cs typeface="Consolas"/>
              </a:rPr>
              <a:t> </a:t>
            </a:r>
            <a:endParaRPr sz="1000">
              <a:latin typeface="Consolas"/>
              <a:ea typeface="Consolas"/>
              <a:cs typeface="Consolas"/>
            </a:endParaRPr>
          </a:p>
          <a:p>
            <a:pPr>
              <a:defRPr/>
            </a:pPr>
            <a:r>
              <a:rPr sz="1000" b="1">
                <a:solidFill>
                  <a:schemeClr val="tx1"/>
                </a:solidFill>
                <a:latin typeface="Consolas"/>
                <a:ea typeface="Consolas"/>
                <a:cs typeface="Consolas"/>
              </a:rPr>
              <a:t>Image:27</a:t>
            </a:r>
            <a:r>
              <a:rPr sz="1000">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https://maakleerplek.be/leuvenriverupcycling/</a:t>
            </a:r>
            <a:endParaRPr sz="1000">
              <a:latin typeface="Consolas"/>
              <a:ea typeface="Consolas"/>
              <a:cs typeface="Consolas"/>
            </a:endParaRPr>
          </a:p>
          <a:p>
            <a:pPr>
              <a:defRPr/>
            </a:pPr>
            <a:r>
              <a:rPr sz="1000" b="1">
                <a:solidFill>
                  <a:schemeClr val="tx1"/>
                </a:solidFill>
                <a:latin typeface="Consolas"/>
                <a:ea typeface="Consolas"/>
                <a:cs typeface="Consolas"/>
              </a:rPr>
              <a:t>Image:28 </a:t>
            </a:r>
            <a:r>
              <a:rPr lang="de-DE" sz="1000" b="0" i="0" u="none" strike="noStrike" cap="none" spc="0">
                <a:solidFill>
                  <a:schemeClr val="bg2">
                    <a:lumMod val="50000"/>
                  </a:schemeClr>
                </a:solidFill>
                <a:latin typeface="Consolas"/>
                <a:ea typeface="Consolas"/>
                <a:cs typeface="Consolas"/>
              </a:rPr>
              <a:t>https://maakleerplek.be/leuvenriverupcycling/</a:t>
            </a:r>
            <a:endParaRPr sz="1000">
              <a:solidFill>
                <a:schemeClr val="bg2">
                  <a:lumMod val="75000"/>
                </a:schemeClr>
              </a:solidFill>
              <a:latin typeface="Consolas"/>
              <a:cs typeface="Consolas"/>
            </a:endParaRPr>
          </a:p>
          <a:p>
            <a:pPr>
              <a:defRPr/>
            </a:pPr>
            <a:r>
              <a:rPr sz="1000" b="1">
                <a:latin typeface="Consolas"/>
                <a:ea typeface="Consolas"/>
                <a:cs typeface="Consolas"/>
              </a:rPr>
              <a:t>Image:29 </a:t>
            </a:r>
            <a:r>
              <a:rPr lang="de-DE" sz="1000" b="0" i="0" u="none" strike="noStrike" cap="none" spc="0">
                <a:solidFill>
                  <a:schemeClr val="bg2">
                    <a:lumMod val="50000"/>
                  </a:schemeClr>
                </a:solidFill>
                <a:latin typeface="Consolas"/>
                <a:ea typeface="Consolas"/>
                <a:cs typeface="Consolas"/>
              </a:rPr>
              <a:t>https://www.ellenmacarthurfoundation.org/circular-examples/creating-a-reverse-logistics-ecosystem</a:t>
            </a:r>
            <a:endParaRPr sz="1000">
              <a:solidFill>
                <a:schemeClr val="bg2">
                  <a:lumMod val="75000"/>
                </a:schemeClr>
              </a:solidFill>
              <a:latin typeface="Consolas"/>
              <a:cs typeface="Consolas"/>
            </a:endParaRPr>
          </a:p>
          <a:p>
            <a:pPr>
              <a:defRPr/>
            </a:pPr>
            <a:r>
              <a:rPr sz="1000" b="1">
                <a:latin typeface="Consolas"/>
                <a:ea typeface="Consolas"/>
                <a:cs typeface="Consolas"/>
              </a:rPr>
              <a:t>Iamge:30</a:t>
            </a:r>
            <a:r>
              <a:rPr sz="1000" b="1">
                <a:solidFill>
                  <a:schemeClr val="bg2">
                    <a:lumMod val="75000"/>
                  </a:schemeClr>
                </a:solidFill>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https://www.stylourbano.com.br/a-empresa-de-economia-circular-sinctronics-transforma-lixo-eletronico-em-novos-produtos/</a:t>
            </a:r>
            <a:endParaRPr sz="1000">
              <a:latin typeface="Consolas"/>
              <a:cs typeface="Consolas"/>
            </a:endParaRPr>
          </a:p>
          <a:p>
            <a:pPr>
              <a:defRPr/>
            </a:pPr>
            <a:r>
              <a:rPr sz="1000" b="1">
                <a:latin typeface="Consolas"/>
                <a:ea typeface="Consolas"/>
                <a:cs typeface="Consolas"/>
              </a:rPr>
              <a:t>Iamge:31</a:t>
            </a:r>
            <a:r>
              <a:rPr sz="1000">
                <a:latin typeface="Consolas"/>
                <a:ea typeface="Consolas"/>
                <a:cs typeface="Consolas"/>
              </a:rPr>
              <a:t> </a:t>
            </a:r>
            <a:r>
              <a:rPr lang="de-DE" sz="1000" b="0" i="0" u="none" strike="noStrike" cap="none" spc="0">
                <a:solidFill>
                  <a:schemeClr val="bg2">
                    <a:lumMod val="50000"/>
                  </a:schemeClr>
                </a:solidFill>
                <a:latin typeface="Consolas"/>
                <a:ea typeface="Consolas"/>
                <a:cs typeface="Consolas"/>
              </a:rPr>
              <a:t>https://www.reveriepage.com/blog/sodastream-pledges-to-eliminate-67-billion-plastic-bottles-to-save-our-homesodastream-pledges-to-eliminate-67-billion-plastic-bottles-to-save-our-home</a:t>
            </a:r>
            <a:endParaRPr sz="1200"/>
          </a:p>
          <a:p>
            <a:pPr>
              <a:defRPr/>
            </a:pPr>
            <a:endParaRPr sz="1200"/>
          </a:p>
          <a:p>
            <a:pPr>
              <a:defRPr/>
            </a:pPr>
            <a:endParaRPr sz="1200"/>
          </a:p>
        </p:txBody>
      </p:sp>
      <p:sp>
        <p:nvSpPr>
          <p:cNvPr id="1260043802" name="Textfeld 1260043801"/>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760883264" name="Textfeld 1760883263"/>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738862749" name="Textfeld 738862748"/>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33109758" name="Textfeld 33109757"/>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05558665" name="Textfeld 105558664"/>
          <p:cNvSpPr txBox="1"/>
          <p:nvPr/>
        </p:nvSpPr>
        <p:spPr bwMode="auto">
          <a:xfrm>
            <a:off x="8141736"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651670730" name="Textfeld 1651670729"/>
          <p:cNvSpPr txBox="1"/>
          <p:nvPr/>
        </p:nvSpPr>
        <p:spPr bwMode="auto">
          <a:xfrm>
            <a:off x="8141735" y="4632075"/>
            <a:ext cx="1105291"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Ref:13</a:t>
            </a:r>
            <a:endParaRPr sz="1100">
              <a:solidFill>
                <a:schemeClr val="tx1">
                  <a:lumMod val="50000"/>
                  <a:lumOff val="50000"/>
                </a:schemeClr>
              </a:solidFill>
              <a:latin typeface="Consolas"/>
              <a:cs typeface="Consola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974740" name="TextBox 10"/>
          <p:cNvSpPr/>
          <p:nvPr/>
        </p:nvSpPr>
        <p:spPr bwMode="auto">
          <a:xfrm>
            <a:off x="1412217" y="589050"/>
            <a:ext cx="2571487"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7">
                <a:ln>
                  <a:noFill/>
                </a:ln>
                <a:solidFill>
                  <a:schemeClr val="tx1"/>
                </a:solidFill>
                <a:latin typeface="Space Grotesk"/>
                <a:ea typeface="Arial"/>
                <a:cs typeface="Space Grotesk"/>
              </a:rPr>
              <a:t>References</a:t>
            </a:r>
            <a:r>
              <a:rPr lang="en-US" sz="2400" b="1" i="0" u="none" strike="noStrike" cap="none" spc="297">
                <a:ln>
                  <a:noFill/>
                </a:ln>
                <a:solidFill>
                  <a:schemeClr val="bg2">
                    <a:lumMod val="75000"/>
                  </a:schemeClr>
                </a:solidFill>
                <a:latin typeface="Space Grotesk"/>
                <a:ea typeface="Arial"/>
                <a:cs typeface="Space Grotesk"/>
              </a:rPr>
              <a:t>  </a:t>
            </a:r>
            <a:r>
              <a:rPr lang="en-US" sz="2400" b="1" i="0" u="none" strike="noStrike" cap="none" spc="297">
                <a:ln>
                  <a:noFill/>
                </a:ln>
                <a:solidFill>
                  <a:srgbClr val="005BAE"/>
                </a:solidFill>
                <a:latin typeface="Space Grotesk"/>
                <a:ea typeface="Arial"/>
                <a:cs typeface="Space Grotesk"/>
              </a:rPr>
              <a:t>I</a:t>
            </a:r>
            <a:r>
              <a:rPr lang="en-US" sz="2400" b="1" i="0" u="none" strike="noStrike" cap="none" spc="297">
                <a:ln>
                  <a:noFill/>
                </a:ln>
                <a:solidFill>
                  <a:schemeClr val="tx1"/>
                </a:solidFill>
                <a:latin typeface="Space Grotesk"/>
                <a:ea typeface="Arial"/>
                <a:cs typeface="Space Grotesk"/>
              </a:rPr>
              <a:t> </a:t>
            </a:r>
            <a:endParaRPr sz="2400"/>
          </a:p>
          <a:p>
            <a:pPr>
              <a:defRPr/>
            </a:pPr>
            <a:endParaRPr/>
          </a:p>
        </p:txBody>
      </p:sp>
      <p:sp>
        <p:nvSpPr>
          <p:cNvPr id="214933141" name="Rectangle 22"/>
          <p:cNvSpPr/>
          <p:nvPr/>
        </p:nvSpPr>
        <p:spPr bwMode="auto">
          <a:xfrm>
            <a:off x="-7632" y="720351"/>
            <a:ext cx="1184220"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156214141" name="Grafik 1156214140"/>
          <p:cNvPicPr>
            <a:picLocks noChangeAspect="1"/>
          </p:cNvPicPr>
          <p:nvPr/>
        </p:nvPicPr>
        <p:blipFill>
          <a:blip r:embed="rId2"/>
          <a:stretch/>
        </p:blipFill>
        <p:spPr bwMode="auto">
          <a:xfrm>
            <a:off x="9992610" y="5924475"/>
            <a:ext cx="2207133" cy="933507"/>
          </a:xfrm>
          <a:prstGeom prst="rect">
            <a:avLst/>
          </a:prstGeom>
        </p:spPr>
      </p:pic>
      <p:sp>
        <p:nvSpPr>
          <p:cNvPr id="847446447" name="Textfeld 847446446"/>
          <p:cNvSpPr txBox="1"/>
          <p:nvPr/>
        </p:nvSpPr>
        <p:spPr bwMode="auto">
          <a:xfrm>
            <a:off x="1164708" y="1049337"/>
            <a:ext cx="7124850" cy="51851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400">
              <a:solidFill>
                <a:schemeClr val="tx1"/>
              </a:solidFill>
              <a:latin typeface="Consolas"/>
              <a:cs typeface="Consolas"/>
            </a:endParaRPr>
          </a:p>
          <a:p>
            <a:pPr>
              <a:defRPr/>
            </a:pPr>
            <a:endParaRPr sz="1400">
              <a:solidFill>
                <a:schemeClr val="tx1"/>
              </a:solidFill>
              <a:latin typeface="Consolas"/>
              <a:cs typeface="Consolas"/>
            </a:endParaRPr>
          </a:p>
        </p:txBody>
      </p:sp>
      <p:sp>
        <p:nvSpPr>
          <p:cNvPr id="1436596143" name=" 1436596142"/>
          <p:cNvSpPr/>
          <p:nvPr/>
        </p:nvSpPr>
        <p:spPr bwMode="auto">
          <a:xfrm>
            <a:off x="1176588" y="1075554"/>
            <a:ext cx="7034616" cy="366111"/>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2001026108" name=" 2001026107"/>
          <p:cNvSpPr/>
          <p:nvPr/>
        </p:nvSpPr>
        <p:spPr bwMode="auto">
          <a:xfrm>
            <a:off x="1176588" y="1101978"/>
            <a:ext cx="4858569" cy="366112"/>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2067947264" name=" 2067947263"/>
          <p:cNvSpPr/>
          <p:nvPr/>
        </p:nvSpPr>
        <p:spPr bwMode="auto">
          <a:xfrm>
            <a:off x="980878" y="1021302"/>
            <a:ext cx="11146522" cy="353603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400">
                <a:solidFill>
                  <a:schemeClr val="tx1"/>
                </a:solidFill>
                <a:latin typeface="Consolas"/>
                <a:ea typeface="Consolas"/>
                <a:cs typeface="Consolas"/>
              </a:rPr>
              <a:t>Refereces:</a:t>
            </a:r>
            <a:endParaRPr sz="1100">
              <a:solidFill>
                <a:schemeClr val="tx1"/>
              </a:solidFill>
              <a:latin typeface="Consolas"/>
              <a:cs typeface="Consolas"/>
            </a:endParaRPr>
          </a:p>
          <a:p>
            <a:pPr>
              <a:defRPr/>
            </a:pPr>
            <a:r>
              <a:rPr lang="de-DE" sz="1000" b="0" i="0" u="none" strike="noStrike" cap="none" spc="0">
                <a:solidFill>
                  <a:schemeClr val="tx1"/>
                </a:solidFill>
                <a:latin typeface="Consolas"/>
                <a:ea typeface="Consolas"/>
                <a:cs typeface="Consolas"/>
              </a:rPr>
              <a:t>Ref 1</a:t>
            </a:r>
            <a:r>
              <a:rPr lang="de-DE" sz="1000" b="0" i="0" u="none" strike="noStrike" cap="none" spc="0">
                <a:solidFill>
                  <a:schemeClr val="bg2">
                    <a:lumMod val="75000"/>
                  </a:schemeClr>
                </a:solidFill>
                <a:latin typeface="Consolas"/>
                <a:ea typeface="Consolas"/>
                <a:cs typeface="Consolas"/>
              </a:rPr>
              <a:t>:</a:t>
            </a:r>
            <a:r>
              <a:rPr lang="de-DE" sz="1000" b="0" i="1" u="none" strike="noStrike" cap="none" spc="0">
                <a:solidFill>
                  <a:schemeClr val="bg2">
                    <a:lumMod val="75000"/>
                  </a:schemeClr>
                </a:solidFill>
                <a:latin typeface="Consolas"/>
                <a:ea typeface="Consolas"/>
                <a:cs typeface="Consolas"/>
              </a:rPr>
              <a:t>https://www.nature.com/articles/531435a#citeas</a:t>
            </a:r>
            <a:endParaRPr sz="1000" b="0" i="0" u="none" strike="noStrike" cap="none" spc="0">
              <a:solidFill>
                <a:schemeClr val="bg2">
                  <a:lumMod val="75000"/>
                </a:schemeClr>
              </a:solidFill>
              <a:latin typeface="Consolas"/>
              <a:cs typeface="Consolas"/>
            </a:endParaRPr>
          </a:p>
          <a:p>
            <a:pPr>
              <a:defRPr/>
            </a:pPr>
            <a:r>
              <a:rPr lang="de-DE" sz="1000" b="0" i="0" u="none" strike="noStrike" cap="none" spc="0">
                <a:solidFill>
                  <a:schemeClr val="tx1"/>
                </a:solidFill>
                <a:latin typeface="Consolas"/>
                <a:ea typeface="Consolas"/>
                <a:cs typeface="Consolas"/>
              </a:rPr>
              <a:t>Ref:2:</a:t>
            </a:r>
            <a:r>
              <a:rPr lang="de-DE" sz="1000" b="0" i="0" u="none" strike="noStrike" cap="none" spc="0">
                <a:solidFill>
                  <a:schemeClr val="bg2">
                    <a:lumMod val="75000"/>
                  </a:schemeClr>
                </a:solidFill>
                <a:latin typeface="Consolas"/>
                <a:ea typeface="Consolas"/>
                <a:cs typeface="Consolas"/>
              </a:rPr>
              <a:t> https://www.europarl.europa.eu/news/en/headlines/economy/20151201STO05603/circular-economy-definition-importance-and-benefits</a:t>
            </a:r>
            <a:endParaRPr sz="1000" b="0" i="0" u="none" strike="noStrike" cap="none" spc="0">
              <a:solidFill>
                <a:schemeClr val="bg2">
                  <a:lumMod val="75000"/>
                </a:schemeClr>
              </a:solidFill>
              <a:latin typeface="Consolas"/>
              <a:cs typeface="Consolas"/>
            </a:endParaRPr>
          </a:p>
          <a:p>
            <a:pPr>
              <a:defRPr/>
            </a:pPr>
            <a:r>
              <a:rPr lang="de-DE" sz="1000" b="0" i="0" u="none" strike="noStrike" cap="none" spc="0">
                <a:solidFill>
                  <a:schemeClr val="tx1"/>
                </a:solidFill>
                <a:latin typeface="Consolas"/>
                <a:ea typeface="Consolas"/>
                <a:cs typeface="Consolas"/>
              </a:rPr>
              <a:t>Ref 3:</a:t>
            </a:r>
            <a:r>
              <a:rPr lang="de-DE" sz="1000" b="0" i="0" u="none" strike="noStrike" cap="none" spc="0">
                <a:solidFill>
                  <a:schemeClr val="bg2">
                    <a:lumMod val="75000"/>
                  </a:schemeClr>
                </a:solidFill>
                <a:latin typeface="Consolas"/>
                <a:ea typeface="Consolas"/>
                <a:cs typeface="Consolas"/>
              </a:rPr>
              <a:t> https://www.ellenmacarthurfoundation.org/towards-the-circular-economy-vol-1-an-economic-and-business-rationale-for-an</a:t>
            </a:r>
            <a:endParaRPr sz="1000">
              <a:solidFill>
                <a:schemeClr val="bg2">
                  <a:lumMod val="75000"/>
                </a:schemeClr>
              </a:solidFill>
            </a:endParaRPr>
          </a:p>
          <a:p>
            <a:pPr>
              <a:defRPr/>
            </a:pPr>
            <a:r>
              <a:rPr lang="de-DE" sz="1000" b="0" i="0" u="none" strike="noStrike" cap="none" spc="0">
                <a:solidFill>
                  <a:schemeClr val="tx1"/>
                </a:solidFill>
                <a:latin typeface="Consolas"/>
                <a:ea typeface="Consolas"/>
                <a:cs typeface="Consolas"/>
              </a:rPr>
              <a:t>Ref 4 :</a:t>
            </a:r>
            <a:r>
              <a:rPr lang="de-DE" sz="1000" b="0" i="0" u="none" strike="noStrike" cap="none" spc="0">
                <a:solidFill>
                  <a:schemeClr val="bg2">
                    <a:lumMod val="75000"/>
                  </a:schemeClr>
                </a:solidFill>
                <a:latin typeface="Consolas"/>
                <a:ea typeface="Consolas"/>
                <a:cs typeface="Consolas"/>
              </a:rPr>
              <a:t> Empowering Sustainable Consumption by Giving Back to Consumers the ‘Right to Repair’</a:t>
            </a:r>
            <a:endParaRPr sz="1000" b="0">
              <a:solidFill>
                <a:schemeClr val="bg2">
                  <a:lumMod val="75000"/>
                </a:schemeClr>
              </a:solidFill>
              <a:latin typeface="Consolas"/>
              <a:cs typeface="Consolas"/>
            </a:endParaRPr>
          </a:p>
          <a:p>
            <a:pPr>
              <a:defRPr/>
            </a:pPr>
            <a:r>
              <a:rPr lang="de-DE" sz="1000" b="0" i="0" u="none" strike="noStrike" cap="none" spc="0">
                <a:solidFill>
                  <a:schemeClr val="bg2">
                    <a:lumMod val="75000"/>
                  </a:schemeClr>
                </a:solidFill>
                <a:latin typeface="Consolas"/>
                <a:ea typeface="Consolas"/>
                <a:cs typeface="Consolas"/>
              </a:rPr>
              <a:t>Ricardo J Hernandez 1,2,* , Constanza Miranda 1 and Julian Goñi DILAB School of Engineering, Pontificia Universidad Católica de Chile,</a:t>
            </a:r>
            <a:endParaRPr sz="1000">
              <a:solidFill>
                <a:schemeClr val="bg2">
                  <a:lumMod val="75000"/>
                </a:schemeClr>
              </a:solidFill>
            </a:endParaRPr>
          </a:p>
          <a:p>
            <a:pPr>
              <a:defRPr/>
            </a:pPr>
            <a:r>
              <a:rPr lang="de-DE" sz="1000" b="0" i="0" u="none" strike="noStrike" cap="none" spc="0">
                <a:solidFill>
                  <a:schemeClr val="tx1"/>
                </a:solidFill>
                <a:latin typeface="Consolas"/>
                <a:ea typeface="Consolas"/>
                <a:cs typeface="Consolas"/>
              </a:rPr>
              <a:t>Ref 5 :</a:t>
            </a:r>
            <a:r>
              <a:rPr lang="de-DE" sz="1000" b="0" i="0" u="none" strike="noStrike" cap="none" spc="0">
                <a:solidFill>
                  <a:schemeClr val="bg2">
                    <a:lumMod val="75000"/>
                  </a:schemeClr>
                </a:solidFill>
                <a:latin typeface="Consolas"/>
                <a:ea typeface="Consolas"/>
                <a:cs typeface="Consolas"/>
              </a:rPr>
              <a:t> Journal of Cleaner Production Business model innovation for circular economy and sustainability:  Technical University of Denmark  Marina P.P. Pieroni , Tim C. McAloone, Daniela C.A. Pigosso</a:t>
            </a:r>
            <a:endParaRPr sz="1000" b="0" u="none">
              <a:solidFill>
                <a:schemeClr val="bg2">
                  <a:lumMod val="75000"/>
                </a:schemeClr>
              </a:solidFill>
              <a:latin typeface="Consolas"/>
              <a:ea typeface="Consolas"/>
              <a:cs typeface="Consolas"/>
            </a:endParaRPr>
          </a:p>
          <a:p>
            <a:pPr>
              <a:defRPr/>
            </a:pPr>
            <a:r>
              <a:rPr lang="de-DE" sz="1000" b="0" i="0" u="none" strike="noStrike" cap="none" spc="0">
                <a:solidFill>
                  <a:schemeClr val="tx1"/>
                </a:solidFill>
                <a:latin typeface="Consolas"/>
                <a:ea typeface="Consolas"/>
                <a:cs typeface="Consolas"/>
              </a:rPr>
              <a:t>Ref 6: </a:t>
            </a:r>
            <a:r>
              <a:rPr lang="de-DE" sz="1000" b="0" i="0" u="none" strike="noStrike" cap="none" spc="0">
                <a:solidFill>
                  <a:schemeClr val="bg2">
                    <a:lumMod val="75000"/>
                  </a:schemeClr>
                </a:solidFill>
                <a:latin typeface="Consolas"/>
                <a:ea typeface="Consolas"/>
                <a:cs typeface="Consolas"/>
              </a:rPr>
              <a:t>https://www.sciencedirect.com/science/article/abs/pii/S2452223621000912c</a:t>
            </a:r>
            <a:endParaRPr sz="1000" b="0" u="none">
              <a:solidFill>
                <a:schemeClr val="bg2">
                  <a:lumMod val="75000"/>
                </a:schemeClr>
              </a:solidFill>
              <a:latin typeface="Consolas"/>
              <a:ea typeface="Consolas"/>
              <a:cs typeface="Consolas"/>
            </a:endParaRPr>
          </a:p>
          <a:p>
            <a:pPr>
              <a:defRPr/>
            </a:pPr>
            <a:r>
              <a:rPr lang="de-DE" sz="1000" b="0" i="0" u="none" strike="noStrike" cap="none" spc="0">
                <a:solidFill>
                  <a:schemeClr val="tx1"/>
                </a:solidFill>
                <a:latin typeface="Consolas"/>
                <a:ea typeface="Consolas"/>
                <a:cs typeface="Consolas"/>
              </a:rPr>
              <a:t>Ref 7:</a:t>
            </a:r>
            <a:r>
              <a:rPr lang="de-DE" sz="1000" b="0" i="0" u="none" strike="noStrike" cap="none" spc="0">
                <a:solidFill>
                  <a:schemeClr val="bg2">
                    <a:lumMod val="75000"/>
                  </a:schemeClr>
                </a:solidFill>
                <a:latin typeface="Consolas"/>
                <a:ea typeface="Consolas"/>
                <a:cs typeface="Consolas"/>
              </a:rPr>
              <a:t> </a:t>
            </a:r>
            <a:r>
              <a:rPr lang="de-DE" sz="1000" b="0" i="0" strike="noStrike" cap="none" spc="0">
                <a:solidFill>
                  <a:schemeClr val="bg2">
                    <a:lumMod val="75000"/>
                  </a:schemeClr>
                </a:solidFill>
                <a:latin typeface="Consolas"/>
                <a:ea typeface="Consolas"/>
                <a:cs typeface="Consolas"/>
              </a:rPr>
              <a:t>https://repair.eu/</a:t>
            </a:r>
            <a:endParaRPr sz="1000">
              <a:solidFill>
                <a:schemeClr val="bg2">
                  <a:lumMod val="75000"/>
                </a:schemeClr>
              </a:solidFill>
            </a:endParaRPr>
          </a:p>
          <a:p>
            <a:pPr>
              <a:defRPr/>
            </a:pPr>
            <a:r>
              <a:rPr lang="de-DE" sz="1000" b="0" i="0" u="none" strike="noStrike" cap="none" spc="0">
                <a:solidFill>
                  <a:schemeClr val="tx1"/>
                </a:solidFill>
                <a:latin typeface="Consolas"/>
                <a:ea typeface="Consolas"/>
                <a:cs typeface="Consolas"/>
              </a:rPr>
              <a:t>Ref 8:</a:t>
            </a:r>
            <a:r>
              <a:rPr lang="de-DE" sz="1000" b="0" i="0" u="none" strike="noStrike" cap="none" spc="0">
                <a:solidFill>
                  <a:schemeClr val="bg2">
                    <a:lumMod val="75000"/>
                  </a:schemeClr>
                </a:solidFill>
                <a:latin typeface="Consolas"/>
                <a:ea typeface="Consolas"/>
                <a:cs typeface="Consolas"/>
              </a:rPr>
              <a:t> https://www.researchgate.net/publication/321998000 Critical raw materials and the circular economy</a:t>
            </a:r>
            <a:endParaRPr sz="1000">
              <a:solidFill>
                <a:schemeClr val="bg2">
                  <a:lumMod val="75000"/>
                </a:schemeClr>
              </a:solidFill>
            </a:endParaRPr>
          </a:p>
          <a:p>
            <a:pPr>
              <a:defRPr/>
            </a:pPr>
            <a:r>
              <a:rPr lang="de-DE" sz="1000" b="0" i="0" u="none" strike="noStrike" cap="none" spc="0">
                <a:solidFill>
                  <a:schemeClr val="tx1"/>
                </a:solidFill>
                <a:latin typeface="Consolas"/>
                <a:ea typeface="Consolas"/>
                <a:cs typeface="Consolas"/>
              </a:rPr>
              <a:t>Ref 9:</a:t>
            </a:r>
            <a:r>
              <a:rPr lang="de-DE" sz="1000" b="0" i="0" u="none" strike="noStrike" cap="none" spc="0">
                <a:solidFill>
                  <a:schemeClr val="bg2">
                    <a:lumMod val="75000"/>
                  </a:schemeClr>
                </a:solidFill>
                <a:latin typeface="Consolas"/>
                <a:ea typeface="Consolas"/>
                <a:cs typeface="Consolas"/>
              </a:rPr>
              <a:t>https://www.researchgate.net/publication/321998000 Critical raw materials and the circular economy</a:t>
            </a:r>
            <a:endParaRPr sz="1000">
              <a:solidFill>
                <a:schemeClr val="bg2">
                  <a:lumMod val="75000"/>
                </a:schemeClr>
              </a:solidFill>
              <a:latin typeface="Consolas"/>
              <a:ea typeface="Consolas"/>
              <a:cs typeface="Consolas"/>
            </a:endParaRPr>
          </a:p>
          <a:p>
            <a:pPr>
              <a:defRPr/>
            </a:pPr>
            <a:r>
              <a:rPr lang="de-DE" sz="1000" b="0" i="0" u="none" strike="noStrike" cap="none" spc="0">
                <a:solidFill>
                  <a:schemeClr val="tx1"/>
                </a:solidFill>
                <a:latin typeface="Consolas"/>
                <a:ea typeface="Consolas"/>
                <a:cs typeface="Consolas"/>
              </a:rPr>
              <a:t>Ref:10:</a:t>
            </a:r>
            <a:r>
              <a:rPr lang="de-DE" sz="1000" b="0" i="0" u="none" strike="noStrike" cap="none" spc="0">
                <a:solidFill>
                  <a:schemeClr val="bg2">
                    <a:lumMod val="75000"/>
                  </a:schemeClr>
                </a:solidFill>
                <a:latin typeface="Consolas"/>
                <a:ea typeface="Consolas"/>
                <a:cs typeface="Consolas"/>
              </a:rPr>
              <a:t> https://www.designorate.com/the-future-circular-economy-circular-design/</a:t>
            </a:r>
            <a:endParaRPr sz="1000">
              <a:solidFill>
                <a:schemeClr val="bg2">
                  <a:lumMod val="75000"/>
                </a:schemeClr>
              </a:solidFill>
              <a:latin typeface="Consolas"/>
              <a:ea typeface="Consolas"/>
              <a:cs typeface="Consolas"/>
            </a:endParaRPr>
          </a:p>
          <a:p>
            <a:pPr>
              <a:defRPr/>
            </a:pPr>
            <a:r>
              <a:rPr lang="de-DE" sz="1000" b="0" i="0" u="none" strike="noStrike" cap="none" spc="0">
                <a:solidFill>
                  <a:schemeClr val="tx1"/>
                </a:solidFill>
                <a:latin typeface="Consolas"/>
                <a:ea typeface="Consolas"/>
                <a:cs typeface="Consolas"/>
              </a:rPr>
              <a:t>Re:11:</a:t>
            </a:r>
            <a:r>
              <a:rPr lang="de-DE" sz="1000" b="0" i="0" u="none" strike="noStrike" cap="none" spc="0">
                <a:solidFill>
                  <a:schemeClr val="bg2">
                    <a:lumMod val="75000"/>
                  </a:schemeClr>
                </a:solidFill>
                <a:latin typeface="Consolas"/>
                <a:ea typeface="Consolas"/>
                <a:cs typeface="Consolas"/>
              </a:rPr>
              <a:t> </a:t>
            </a:r>
            <a:r>
              <a:rPr lang="de-DE" sz="1000" b="0" i="0" strike="noStrike" cap="none" spc="0">
                <a:solidFill>
                  <a:schemeClr val="bg2">
                    <a:lumMod val="75000"/>
                  </a:schemeClr>
                </a:solidFill>
                <a:latin typeface="Consolas"/>
                <a:ea typeface="Consolas"/>
                <a:cs typeface="Consolas"/>
              </a:rPr>
              <a:t>https://www.builtinla.com/2017/12/13/agtech-local-roots-shipping-containers</a:t>
            </a:r>
            <a:endParaRPr sz="1000">
              <a:solidFill>
                <a:schemeClr val="bg2">
                  <a:lumMod val="75000"/>
                </a:schemeClr>
              </a:solidFill>
            </a:endParaRPr>
          </a:p>
          <a:p>
            <a:pPr>
              <a:defRPr/>
            </a:pPr>
            <a:r>
              <a:rPr lang="de-DE" sz="1000" b="0" i="0" u="none" strike="noStrike" cap="none" spc="0">
                <a:solidFill>
                  <a:schemeClr val="tx1"/>
                </a:solidFill>
                <a:latin typeface="Consolas"/>
                <a:ea typeface="Consolas"/>
                <a:cs typeface="Consolas"/>
              </a:rPr>
              <a:t>Ref:12:</a:t>
            </a:r>
            <a:r>
              <a:rPr lang="de-DE" sz="1000" b="0" i="0" u="none" strike="noStrike" cap="none" spc="0">
                <a:solidFill>
                  <a:schemeClr val="bg2">
                    <a:lumMod val="75000"/>
                  </a:schemeClr>
                </a:solidFill>
                <a:latin typeface="Consolas"/>
                <a:ea typeface="Consolas"/>
                <a:cs typeface="Consolas"/>
              </a:rPr>
              <a:t>https://www.sciencedirect.com/science/article/abs/pii/S2452223621000912 </a:t>
            </a:r>
            <a:endParaRPr sz="1000">
              <a:solidFill>
                <a:schemeClr val="bg2">
                  <a:lumMod val="75000"/>
                </a:schemeClr>
              </a:solidFill>
            </a:endParaRPr>
          </a:p>
          <a:p>
            <a:pPr>
              <a:defRPr/>
            </a:pPr>
            <a:r>
              <a:rPr lang="de-DE" sz="1000" b="0" i="0" u="none" strike="noStrike" cap="none" spc="0">
                <a:solidFill>
                  <a:schemeClr val="tx1"/>
                </a:solidFill>
                <a:latin typeface="Consolas"/>
                <a:ea typeface="Consolas"/>
                <a:cs typeface="Consolas"/>
              </a:rPr>
              <a:t>Ref: 13:</a:t>
            </a:r>
            <a:r>
              <a:rPr lang="de-DE" sz="1000" b="0" i="0" u="none" strike="noStrike" cap="none" spc="0">
                <a:solidFill>
                  <a:schemeClr val="bg2">
                    <a:lumMod val="75000"/>
                  </a:schemeClr>
                </a:solidFill>
                <a:latin typeface="Consolas"/>
                <a:ea typeface="Consolas"/>
                <a:cs typeface="Consolas"/>
              </a:rPr>
              <a:t> https://reflowproject.eu/blog/how-to-bring-circularity-into-the-event-industry/ </a:t>
            </a:r>
            <a:endParaRPr sz="1000">
              <a:solidFill>
                <a:schemeClr val="bg2">
                  <a:lumMod val="75000"/>
                </a:schemeClr>
              </a:solidFill>
            </a:endParaRPr>
          </a:p>
          <a:p>
            <a:pPr>
              <a:defRPr/>
            </a:pPr>
            <a:r>
              <a:rPr lang="de-DE" sz="1000" b="0" i="0" u="none" strike="noStrike" cap="none" spc="0">
                <a:solidFill>
                  <a:schemeClr val="tx1"/>
                </a:solidFill>
                <a:latin typeface="Consolas"/>
                <a:ea typeface="Consolas"/>
                <a:cs typeface="Consolas"/>
              </a:rPr>
              <a:t>Ref: 14:</a:t>
            </a:r>
            <a:r>
              <a:rPr lang="de-DE" sz="1000" b="0" i="0" u="none" strike="noStrike" cap="none" spc="0">
                <a:solidFill>
                  <a:schemeClr val="bg2">
                    <a:lumMod val="75000"/>
                  </a:schemeClr>
                </a:solidFill>
                <a:latin typeface="Consolas"/>
                <a:ea typeface="Consolas"/>
                <a:cs typeface="Consolas"/>
              </a:rPr>
              <a:t>https://reflowproject.eu/blog/the-development-of-circular-isolation-gowns-a-case-study/ </a:t>
            </a:r>
            <a:endParaRPr sz="1000">
              <a:solidFill>
                <a:schemeClr val="bg2">
                  <a:lumMod val="75000"/>
                </a:schemeClr>
              </a:solidFill>
              <a:latin typeface="Consolas"/>
              <a:ea typeface="Consolas"/>
              <a:cs typeface="Consolas"/>
            </a:endParaRPr>
          </a:p>
          <a:p>
            <a:pPr>
              <a:defRPr/>
            </a:pPr>
            <a:r>
              <a:rPr lang="de-DE" sz="1000" b="0" i="0" u="none" strike="noStrike" cap="none" spc="0">
                <a:solidFill>
                  <a:schemeClr val="tx1"/>
                </a:solidFill>
                <a:latin typeface="Consolas"/>
                <a:ea typeface="Consolas"/>
                <a:cs typeface="Consolas"/>
              </a:rPr>
              <a:t>Ref: 15:</a:t>
            </a:r>
            <a:r>
              <a:rPr lang="de-DE" sz="1000" b="0" i="0" u="none" strike="noStrike" cap="none" spc="0">
                <a:solidFill>
                  <a:schemeClr val="bg2">
                    <a:lumMod val="75000"/>
                  </a:schemeClr>
                </a:solidFill>
                <a:latin typeface="Consolas"/>
                <a:ea typeface="Consolas"/>
                <a:cs typeface="Consolas"/>
              </a:rPr>
              <a:t> https://stateofgreen.com/en/solutions/the-danish-deposit-return-system-for-recycling-drink-cans-and-bottles/</a:t>
            </a:r>
            <a:endParaRPr sz="1000" baseline="-25000">
              <a:solidFill>
                <a:schemeClr val="bg2">
                  <a:lumMod val="75000"/>
                </a:schemeClr>
              </a:solidFill>
              <a:latin typeface="Consolas"/>
              <a:ea typeface="Consolas"/>
              <a:cs typeface="Consolas"/>
            </a:endParaRPr>
          </a:p>
          <a:p>
            <a:pPr>
              <a:defRPr/>
            </a:pPr>
            <a:r>
              <a:rPr lang="de-DE" sz="1000" b="0" i="0" u="none" strike="noStrike" cap="none" spc="0">
                <a:solidFill>
                  <a:schemeClr val="tx1"/>
                </a:solidFill>
                <a:latin typeface="Consolas"/>
                <a:ea typeface="Consolas"/>
                <a:cs typeface="Consolas"/>
              </a:rPr>
              <a:t>Ref: 16: </a:t>
            </a:r>
            <a:r>
              <a:rPr lang="de-DE" sz="1000" b="0" i="0" u="none" strike="noStrike" cap="none" spc="0">
                <a:solidFill>
                  <a:schemeClr val="bg2">
                    <a:lumMod val="75000"/>
                  </a:schemeClr>
                </a:solidFill>
                <a:latin typeface="Consolas"/>
                <a:ea typeface="Consolas"/>
                <a:cs typeface="Consolas"/>
              </a:rPr>
              <a:t>https://maakleerplek.be/leuvenriverupcycling/</a:t>
            </a:r>
            <a:endParaRPr sz="1000">
              <a:solidFill>
                <a:schemeClr val="bg2">
                  <a:lumMod val="75000"/>
                </a:schemeClr>
              </a:solidFill>
              <a:latin typeface="Consolas"/>
              <a:ea typeface="Consolas"/>
              <a:cs typeface="Consolas"/>
            </a:endParaRPr>
          </a:p>
          <a:p>
            <a:pPr>
              <a:defRPr/>
            </a:pPr>
            <a:r>
              <a:rPr lang="de-DE" sz="1000" b="0" i="0" u="none" strike="noStrike" cap="none" spc="0">
                <a:solidFill>
                  <a:schemeClr val="tx1"/>
                </a:solidFill>
                <a:latin typeface="Consolas"/>
                <a:ea typeface="Consolas"/>
                <a:cs typeface="Consolas"/>
              </a:rPr>
              <a:t>Ref: 17:</a:t>
            </a:r>
            <a:r>
              <a:rPr lang="de-DE" sz="1000" b="0" i="0" u="none" strike="noStrike" cap="none" spc="0">
                <a:solidFill>
                  <a:schemeClr val="bg2">
                    <a:lumMod val="75000"/>
                  </a:schemeClr>
                </a:solidFill>
                <a:latin typeface="Consolas"/>
                <a:ea typeface="Consolas"/>
                <a:cs typeface="Consolas"/>
              </a:rPr>
              <a:t>https://www.ellenmacarthurfoundation.org/circular-examples/creating-a-reverse-logistics-ecosystem</a:t>
            </a:r>
            <a:endParaRPr sz="1000">
              <a:solidFill>
                <a:schemeClr val="bg2">
                  <a:lumMod val="75000"/>
                </a:schemeClr>
              </a:solidFill>
              <a:latin typeface="Consolas"/>
              <a:ea typeface="Consolas"/>
              <a:cs typeface="Consolas"/>
            </a:endParaRPr>
          </a:p>
          <a:p>
            <a:pPr>
              <a:defRPr/>
            </a:pPr>
            <a:r>
              <a:rPr lang="de-DE" sz="1000" b="0" i="0" u="none" strike="noStrike" cap="none" spc="0">
                <a:solidFill>
                  <a:schemeClr val="tx1"/>
                </a:solidFill>
                <a:latin typeface="Consolas"/>
                <a:ea typeface="Consolas"/>
                <a:cs typeface="Consolas"/>
              </a:rPr>
              <a:t>Ref: 18:</a:t>
            </a:r>
            <a:r>
              <a:rPr lang="de-DE" sz="1000" b="0" i="0" u="none" strike="noStrike" cap="none" spc="0">
                <a:solidFill>
                  <a:schemeClr val="bg2">
                    <a:lumMod val="75000"/>
                  </a:schemeClr>
                </a:solidFill>
                <a:latin typeface="Consolas"/>
                <a:ea typeface="Consolas"/>
                <a:cs typeface="Consolas"/>
              </a:rPr>
              <a:t>https://www.cleanup.org.au/sodastreamsustainability</a:t>
            </a:r>
            <a:endParaRPr sz="1000">
              <a:solidFill>
                <a:schemeClr val="bg2">
                  <a:lumMod val="75000"/>
                </a:schemeClr>
              </a:solidFill>
              <a:latin typeface="Consolas"/>
              <a:ea typeface="Consolas"/>
              <a:cs typeface="Consolas"/>
            </a:endParaRPr>
          </a:p>
          <a:p>
            <a:pPr>
              <a:defRPr/>
            </a:pPr>
            <a:endParaRPr sz="1200"/>
          </a:p>
        </p:txBody>
      </p:sp>
      <p:sp>
        <p:nvSpPr>
          <p:cNvPr id="865377293" name="Textfeld 865377292"/>
          <p:cNvSpPr txBox="1"/>
          <p:nvPr/>
        </p:nvSpPr>
        <p:spPr bwMode="auto">
          <a:xfrm>
            <a:off x="8141734" y="6605247"/>
            <a:ext cx="1028481" cy="25943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201888980" name="Textfeld 1201888979"/>
          <p:cNvSpPr txBox="1"/>
          <p:nvPr/>
        </p:nvSpPr>
        <p:spPr bwMode="auto">
          <a:xfrm>
            <a:off x="8141734" y="6605247"/>
            <a:ext cx="1028481" cy="25943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978210628" name="Textfeld 978210627"/>
          <p:cNvSpPr txBox="1"/>
          <p:nvPr/>
        </p:nvSpPr>
        <p:spPr bwMode="auto">
          <a:xfrm>
            <a:off x="8141734" y="6605247"/>
            <a:ext cx="1028481" cy="25943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72050334" name="Textfeld 72050333"/>
          <p:cNvSpPr txBox="1"/>
          <p:nvPr/>
        </p:nvSpPr>
        <p:spPr bwMode="auto">
          <a:xfrm>
            <a:off x="8141734" y="6605247"/>
            <a:ext cx="1028481" cy="25943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523904132" name="Textfeld 523904131"/>
          <p:cNvSpPr txBox="1"/>
          <p:nvPr/>
        </p:nvSpPr>
        <p:spPr bwMode="auto">
          <a:xfrm>
            <a:off x="8141734" y="6605247"/>
            <a:ext cx="1028481" cy="25943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283140539" name="Textfeld 283140538"/>
          <p:cNvSpPr txBox="1"/>
          <p:nvPr/>
        </p:nvSpPr>
        <p:spPr bwMode="auto">
          <a:xfrm>
            <a:off x="8294134" y="6757647"/>
            <a:ext cx="1028481" cy="259437"/>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TextBox 10"/>
          <p:cNvSpPr/>
          <p:nvPr/>
        </p:nvSpPr>
        <p:spPr bwMode="auto">
          <a:xfrm>
            <a:off x="1412217" y="589060"/>
            <a:ext cx="3647266"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9">
                <a:ln>
                  <a:noFill/>
                </a:ln>
                <a:solidFill>
                  <a:schemeClr val="bg2">
                    <a:lumMod val="90000"/>
                  </a:schemeClr>
                </a:solidFill>
                <a:latin typeface="Space Grotesk"/>
                <a:ea typeface="Arial"/>
                <a:cs typeface="Space Grotesk"/>
              </a:rPr>
              <a:t>Circular Economy</a:t>
            </a:r>
            <a:r>
              <a:rPr lang="en-US" sz="2400" b="1" i="0" u="none" strike="noStrike" cap="none" spc="299">
                <a:ln>
                  <a:noFill/>
                </a:ln>
                <a:solidFill>
                  <a:prstClr val="black">
                    <a:lumMod val="85000"/>
                    <a:lumOff val="15000"/>
                  </a:prstClr>
                </a:solidFill>
                <a:latin typeface="Space Grotesk"/>
                <a:ea typeface="Arial"/>
                <a:cs typeface="Space Grotesk"/>
              </a:rPr>
              <a:t> </a:t>
            </a:r>
            <a:r>
              <a:rPr lang="en-US" sz="2400" b="1" i="0" u="none" strike="noStrike" cap="none" spc="299">
                <a:ln>
                  <a:noFill/>
                </a:ln>
                <a:solidFill>
                  <a:srgbClr val="005BAE"/>
                </a:solidFill>
                <a:latin typeface="Space Grotesk"/>
                <a:ea typeface="Arial"/>
                <a:cs typeface="Space Grotesk"/>
              </a:rPr>
              <a:t>I</a:t>
            </a:r>
            <a:endParaRPr sz="2400"/>
          </a:p>
          <a:p>
            <a:pPr>
              <a:defRPr/>
            </a:pPr>
            <a:endParaRPr/>
          </a:p>
        </p:txBody>
      </p:sp>
      <p:sp>
        <p:nvSpPr>
          <p:cNvPr id="19" name="Rectangle 22"/>
          <p:cNvSpPr/>
          <p:nvPr/>
        </p:nvSpPr>
        <p:spPr bwMode="auto">
          <a:xfrm>
            <a:off x="-7640" y="720352"/>
            <a:ext cx="1184235"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pic>
        <p:nvPicPr>
          <p:cNvPr id="1933070599" name="Grafik 1933070598"/>
          <p:cNvPicPr>
            <a:picLocks noChangeAspect="1"/>
          </p:cNvPicPr>
          <p:nvPr/>
        </p:nvPicPr>
        <p:blipFill>
          <a:blip r:embed="rId2"/>
          <a:srcRect t="9024"/>
          <a:stretch/>
        </p:blipFill>
        <p:spPr bwMode="auto">
          <a:xfrm>
            <a:off x="8186737" y="1035721"/>
            <a:ext cx="4029559" cy="4582414"/>
          </a:xfrm>
          <a:prstGeom prst="rect">
            <a:avLst/>
          </a:prstGeom>
        </p:spPr>
      </p:pic>
      <p:pic>
        <p:nvPicPr>
          <p:cNvPr id="1997495906" name="Grafik 1997495905"/>
          <p:cNvPicPr>
            <a:picLocks noChangeAspect="1"/>
          </p:cNvPicPr>
          <p:nvPr/>
        </p:nvPicPr>
        <p:blipFill>
          <a:blip r:embed="rId3"/>
          <a:stretch/>
        </p:blipFill>
        <p:spPr bwMode="auto">
          <a:xfrm>
            <a:off x="9992613" y="5924490"/>
            <a:ext cx="2207134" cy="933508"/>
          </a:xfrm>
          <a:prstGeom prst="rect">
            <a:avLst/>
          </a:prstGeom>
        </p:spPr>
      </p:pic>
      <p:sp>
        <p:nvSpPr>
          <p:cNvPr id="322476157" name="Textfeld 322476156"/>
          <p:cNvSpPr txBox="1"/>
          <p:nvPr/>
        </p:nvSpPr>
        <p:spPr bwMode="auto">
          <a:xfrm>
            <a:off x="1470762" y="2098728"/>
            <a:ext cx="914400" cy="36611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461071475" name="Textfeld 461071474"/>
          <p:cNvSpPr txBox="1"/>
          <p:nvPr/>
        </p:nvSpPr>
        <p:spPr bwMode="auto">
          <a:xfrm>
            <a:off x="1176592" y="1066707"/>
            <a:ext cx="7045420" cy="417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600" b="1" i="0" u="none">
                <a:solidFill>
                  <a:srgbClr val="000000"/>
                </a:solidFill>
                <a:latin typeface="Consolas"/>
                <a:ea typeface="Consolas"/>
                <a:cs typeface="Consolas"/>
              </a:rPr>
              <a:t>Definition / Values </a:t>
            </a:r>
            <a:br>
              <a:rPr sz="1600" b="1" i="0" u="none">
                <a:solidFill>
                  <a:srgbClr val="000000"/>
                </a:solidFill>
                <a:latin typeface="Consolas"/>
                <a:ea typeface="Consolas"/>
                <a:cs typeface="Consolas"/>
              </a:rPr>
            </a:br>
            <a:endParaRPr sz="1600">
              <a:latin typeface="Consolas"/>
              <a:cs typeface="Consolas"/>
            </a:endParaRPr>
          </a:p>
          <a:p>
            <a:pPr marL="283879" indent="-283879">
              <a:buFont typeface="Arial"/>
              <a:buChar char="•"/>
              <a:defRPr/>
            </a:pPr>
            <a:r>
              <a:rPr sz="1600" b="1" i="0" u="none">
                <a:solidFill>
                  <a:srgbClr val="000000"/>
                </a:solidFill>
                <a:latin typeface="Consolas"/>
                <a:ea typeface="Consolas"/>
                <a:cs typeface="Consolas"/>
              </a:rPr>
              <a:t>Circular Economy: Two Key Groups.</a:t>
            </a:r>
          </a:p>
          <a:p>
            <a:pPr marL="283878" indent="-283878">
              <a:buFont typeface="Arial"/>
              <a:buChar char="•"/>
              <a:defRPr/>
            </a:pPr>
            <a:endParaRPr sz="1600">
              <a:solidFill>
                <a:schemeClr val="bg2">
                  <a:lumMod val="50000"/>
                </a:schemeClr>
              </a:solidFill>
              <a:latin typeface="Consolas"/>
              <a:ea typeface="Consolas"/>
              <a:cs typeface="Consolas"/>
            </a:endParaRPr>
          </a:p>
          <a:p>
            <a:pPr>
              <a:defRPr/>
            </a:pPr>
            <a:r>
              <a:rPr sz="1400" b="0" i="0" u="sng">
                <a:solidFill>
                  <a:schemeClr val="bg2">
                    <a:lumMod val="50000"/>
                  </a:schemeClr>
                </a:solidFill>
                <a:latin typeface="Consolas"/>
                <a:ea typeface="Consolas"/>
                <a:cs typeface="Consolas"/>
              </a:rPr>
              <a:t>  1. Extend Service Life.</a:t>
            </a:r>
            <a:endParaRPr sz="1400" b="0" i="0" u="none">
              <a:solidFill>
                <a:schemeClr val="bg2">
                  <a:lumMod val="50000"/>
                </a:schemeClr>
              </a:solidFill>
              <a:latin typeface="Consolas"/>
              <a:ea typeface="Consolas"/>
              <a:cs typeface="Consolas"/>
            </a:endParaRPr>
          </a:p>
          <a:p>
            <a:pPr marL="283879" indent="-283879">
              <a:buFont typeface="Arial"/>
              <a:buChar char="–"/>
              <a:defRPr/>
            </a:pPr>
            <a:r>
              <a:rPr sz="1400" b="0" i="0" u="none">
                <a:solidFill>
                  <a:schemeClr val="bg2">
                    <a:lumMod val="50000"/>
                  </a:schemeClr>
                </a:solidFill>
                <a:latin typeface="Consolas"/>
                <a:ea typeface="Consolas"/>
                <a:cs typeface="Consolas"/>
              </a:rPr>
              <a:t>Focused on reuse, repair, remanufacture,   upgrades, and retrofits.</a:t>
            </a:r>
          </a:p>
          <a:p>
            <a:pPr marL="283879" indent="-283879">
              <a:buFont typeface="Arial"/>
              <a:buChar char="–"/>
              <a:defRPr/>
            </a:pPr>
            <a:r>
              <a:rPr sz="1400" b="0" i="0" u="none">
                <a:solidFill>
                  <a:schemeClr val="bg2">
                    <a:lumMod val="50000"/>
                  </a:schemeClr>
                </a:solidFill>
                <a:latin typeface="Consolas"/>
                <a:ea typeface="Consolas"/>
                <a:cs typeface="Consolas"/>
              </a:rPr>
              <a:t>Goal: Prolong the lifespan of goods.</a:t>
            </a:r>
            <a:br>
              <a:rPr sz="1400" b="0" i="0" u="none">
                <a:solidFill>
                  <a:schemeClr val="bg2">
                    <a:lumMod val="50000"/>
                  </a:schemeClr>
                </a:solidFill>
                <a:latin typeface="Consolas"/>
                <a:ea typeface="Consolas"/>
                <a:cs typeface="Consolas"/>
              </a:rPr>
            </a:br>
            <a:endParaRPr sz="1400">
              <a:solidFill>
                <a:schemeClr val="bg2">
                  <a:lumMod val="50000"/>
                </a:schemeClr>
              </a:solidFill>
              <a:latin typeface="Consolas"/>
              <a:cs typeface="Consolas"/>
            </a:endParaRPr>
          </a:p>
          <a:p>
            <a:pPr>
              <a:defRPr/>
            </a:pPr>
            <a:r>
              <a:rPr sz="1400" b="0" i="0" u="sng">
                <a:solidFill>
                  <a:schemeClr val="bg2">
                    <a:lumMod val="50000"/>
                  </a:schemeClr>
                </a:solidFill>
                <a:latin typeface="Consolas"/>
                <a:ea typeface="Consolas"/>
                <a:cs typeface="Consolas"/>
              </a:rPr>
              <a:t>  2. Transform into Resources.</a:t>
            </a:r>
            <a:endParaRPr sz="1400">
              <a:solidFill>
                <a:schemeClr val="bg2">
                  <a:lumMod val="50000"/>
                </a:schemeClr>
              </a:solidFill>
              <a:latin typeface="Consolas"/>
              <a:cs typeface="Consolas"/>
            </a:endParaRPr>
          </a:p>
          <a:p>
            <a:pPr marL="283879" indent="-283879">
              <a:buFont typeface="Arial"/>
              <a:buChar char="–"/>
              <a:defRPr/>
            </a:pPr>
            <a:r>
              <a:rPr sz="1400" b="0" i="0" u="none">
                <a:solidFill>
                  <a:schemeClr val="bg2">
                    <a:lumMod val="50000"/>
                  </a:schemeClr>
                </a:solidFill>
                <a:latin typeface="Consolas"/>
                <a:ea typeface="Consolas"/>
                <a:cs typeface="Consolas"/>
              </a:rPr>
              <a:t>Emphasizes recycling materials from old goods.</a:t>
            </a:r>
          </a:p>
          <a:p>
            <a:pPr marL="283879" indent="-283879">
              <a:buFont typeface="Arial"/>
              <a:buChar char="–"/>
              <a:defRPr/>
            </a:pPr>
            <a:r>
              <a:rPr sz="1400" b="0" i="0" u="none">
                <a:solidFill>
                  <a:schemeClr val="bg2">
                    <a:lumMod val="50000"/>
                  </a:schemeClr>
                </a:solidFill>
                <a:latin typeface="Consolas"/>
                <a:ea typeface="Consolas"/>
                <a:cs typeface="Consolas"/>
              </a:rPr>
              <a:t>Goal: Turn old items into new resources.</a:t>
            </a:r>
            <a:br>
              <a:rPr sz="1600" b="0" i="0" u="none">
                <a:solidFill>
                  <a:schemeClr val="tx1">
                    <a:lumMod val="65000"/>
                    <a:lumOff val="35000"/>
                  </a:schemeClr>
                </a:solidFill>
                <a:latin typeface="Consolas"/>
                <a:ea typeface="Consolas"/>
                <a:cs typeface="Consolas"/>
              </a:rPr>
            </a:br>
            <a:endParaRPr sz="1600">
              <a:latin typeface="Consolas"/>
              <a:cs typeface="Consolas"/>
            </a:endParaRPr>
          </a:p>
          <a:p>
            <a:pPr marL="283879" indent="-283879">
              <a:buFont typeface="Arial"/>
              <a:buChar char="•"/>
              <a:defRPr/>
            </a:pPr>
            <a:r>
              <a:rPr sz="1600" b="1" i="0" u="none">
                <a:solidFill>
                  <a:srgbClr val="000000"/>
                </a:solidFill>
                <a:latin typeface="Consolas"/>
                <a:ea typeface="Consolas"/>
                <a:cs typeface="Consolas"/>
              </a:rPr>
              <a:t>People-Centric Model</a:t>
            </a:r>
          </a:p>
          <a:p>
            <a:pPr>
              <a:defRPr/>
            </a:pPr>
            <a:endParaRPr sz="1400" b="1" i="0" u="none">
              <a:solidFill>
                <a:srgbClr val="000000"/>
              </a:solidFill>
              <a:latin typeface="Consolas"/>
              <a:ea typeface="Consolas"/>
              <a:cs typeface="Consolas"/>
            </a:endParaRPr>
          </a:p>
          <a:p>
            <a:pPr marL="283879" indent="-283879">
              <a:buFont typeface="Arial"/>
              <a:buChar char="–"/>
              <a:defRPr/>
            </a:pPr>
            <a:r>
              <a:rPr sz="1400" b="0" i="0" u="none">
                <a:solidFill>
                  <a:schemeClr val="bg2">
                    <a:lumMod val="50000"/>
                  </a:schemeClr>
                </a:solidFill>
                <a:latin typeface="Consolas"/>
                <a:ea typeface="Consolas"/>
                <a:cs typeface="Consolas"/>
              </a:rPr>
              <a:t>Ownership to Stewardship: Shift from owning to managing goods.</a:t>
            </a:r>
          </a:p>
          <a:p>
            <a:pPr marL="283879" indent="-283879">
              <a:buFont typeface="Arial"/>
              <a:buChar char="–"/>
              <a:defRPr/>
            </a:pPr>
            <a:r>
              <a:rPr sz="1400" b="0" i="0" u="none">
                <a:solidFill>
                  <a:schemeClr val="bg2">
                    <a:lumMod val="50000"/>
                  </a:schemeClr>
                </a:solidFill>
                <a:latin typeface="Consolas"/>
                <a:ea typeface="Consolas"/>
                <a:cs typeface="Consolas"/>
              </a:rPr>
              <a:t>Consumers as Users and Creators: Active involvement in product use and creation.</a:t>
            </a:r>
            <a:br>
              <a:rPr sz="1800" b="0" i="0" u="none">
                <a:solidFill>
                  <a:schemeClr val="tx1">
                    <a:lumMod val="65000"/>
                    <a:lumOff val="35000"/>
                  </a:schemeClr>
                </a:solidFill>
                <a:latin typeface="Arial"/>
                <a:ea typeface="Arial"/>
                <a:cs typeface="Arial"/>
              </a:rPr>
            </a:br>
            <a:endParaRPr sz="1800" b="0" i="0" u="none">
              <a:solidFill>
                <a:srgbClr val="000000"/>
              </a:solidFill>
              <a:latin typeface="Consolas"/>
              <a:ea typeface="Consolas"/>
              <a:cs typeface="Consolas"/>
            </a:endParaRPr>
          </a:p>
        </p:txBody>
      </p:sp>
      <p:sp>
        <p:nvSpPr>
          <p:cNvPr id="206771011" name="Textfeld 206771010"/>
          <p:cNvSpPr txBox="1"/>
          <p:nvPr/>
        </p:nvSpPr>
        <p:spPr bwMode="auto">
          <a:xfrm>
            <a:off x="8186735" y="5634505"/>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Ref:5</a:t>
            </a:r>
            <a:endParaRPr sz="1100">
              <a:solidFill>
                <a:schemeClr val="tx1">
                  <a:lumMod val="50000"/>
                  <a:lumOff val="50000"/>
                </a:schemeClr>
              </a:solidFill>
              <a:latin typeface="Consolas"/>
              <a:cs typeface="Consolas"/>
            </a:endParaRPr>
          </a:p>
        </p:txBody>
      </p:sp>
      <p:sp>
        <p:nvSpPr>
          <p:cNvPr id="955200653" name="Textfeld 955200652"/>
          <p:cNvSpPr txBox="1"/>
          <p:nvPr/>
        </p:nvSpPr>
        <p:spPr bwMode="auto">
          <a:xfrm>
            <a:off x="8186735"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7206001" name="Textfeld 7206000"/>
          <p:cNvSpPr txBox="1"/>
          <p:nvPr/>
        </p:nvSpPr>
        <p:spPr bwMode="auto">
          <a:xfrm>
            <a:off x="-7639" y="6021971"/>
            <a:ext cx="8195094" cy="8537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1000" b="0" i="0" u="none" strike="noStrike" cap="none" spc="0">
                <a:solidFill>
                  <a:schemeClr val="bg2">
                    <a:lumMod val="50000"/>
                  </a:schemeClr>
                </a:solidFill>
                <a:latin typeface="Consolas"/>
                <a:ea typeface="Consolas"/>
                <a:cs typeface="Consolas"/>
              </a:rPr>
              <a:t>Ref 1:</a:t>
            </a:r>
            <a:r>
              <a:rPr lang="de-DE" sz="1000" b="0" i="1" u="none" strike="noStrike" cap="none" spc="0">
                <a:solidFill>
                  <a:schemeClr val="bg2">
                    <a:lumMod val="50000"/>
                  </a:schemeClr>
                </a:solidFill>
                <a:latin typeface="Consolas"/>
                <a:ea typeface="Consolas"/>
                <a:cs typeface="Consolas"/>
              </a:rPr>
              <a:t>https://www.nature.com/articles/531435a#citeas</a:t>
            </a:r>
            <a:endParaRPr sz="1000" b="0" i="0" u="none" strike="noStrike" cap="none" spc="0">
              <a:solidFill>
                <a:schemeClr val="bg2">
                  <a:lumMod val="50000"/>
                </a:schemeClr>
              </a:solidFill>
              <a:latin typeface="Consolas"/>
              <a:cs typeface="Consolas"/>
            </a:endParaRPr>
          </a:p>
          <a:p>
            <a:pPr>
              <a:defRPr/>
            </a:pPr>
            <a:r>
              <a:rPr sz="1000">
                <a:solidFill>
                  <a:schemeClr val="bg2">
                    <a:lumMod val="50000"/>
                  </a:schemeClr>
                </a:solidFill>
                <a:latin typeface="Consolas"/>
                <a:ea typeface="Consolas"/>
                <a:cs typeface="Consolas"/>
              </a:rPr>
              <a:t>Ref:2: </a:t>
            </a:r>
            <a:r>
              <a:rPr lang="de-DE" sz="1000" b="0" i="0" u="none" strike="noStrike" cap="none" spc="0">
                <a:solidFill>
                  <a:schemeClr val="bg2">
                    <a:lumMod val="50000"/>
                  </a:schemeClr>
                </a:solidFill>
                <a:latin typeface="Consolas"/>
                <a:ea typeface="Consolas"/>
                <a:cs typeface="Consolas"/>
              </a:rPr>
              <a:t>https://www.europarl.europa.eu/news/en/headlines/economy/20151201STO05603/circular-economy-definition-importance-and-benefits</a:t>
            </a:r>
            <a:endParaRPr sz="1000" b="0" i="0" u="none" strike="noStrike" cap="none" spc="0">
              <a:solidFill>
                <a:schemeClr val="bg2">
                  <a:lumMod val="50000"/>
                </a:schemeClr>
              </a:solidFill>
              <a:latin typeface="Consolas"/>
              <a:cs typeface="Consolas"/>
            </a:endParaRPr>
          </a:p>
          <a:p>
            <a:pPr>
              <a:defRPr/>
            </a:pPr>
            <a:r>
              <a:rPr lang="de-DE" sz="1000" b="0" i="0" u="none" strike="noStrike" cap="none" spc="0">
                <a:solidFill>
                  <a:schemeClr val="bg2">
                    <a:lumMod val="50000"/>
                  </a:schemeClr>
                </a:solidFill>
                <a:latin typeface="Consolas"/>
                <a:ea typeface="Consolas"/>
                <a:cs typeface="Consolas"/>
              </a:rPr>
              <a:t>Ref 3: https://www.ellenmacarthurfoundation.org/towards-the-circular-economy-vol-1-an-economic-and-business-rationale-for-an</a:t>
            </a:r>
            <a:endParaRPr lang="de-DE" sz="1200" b="0" i="0" u="none" strike="noStrike" cap="none" spc="0">
              <a:solidFill>
                <a:schemeClr val="tx1"/>
              </a:solidFill>
              <a:latin typeface="Calibri"/>
              <a:ea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46327583" name="TextBox 10"/>
          <p:cNvSpPr/>
          <p:nvPr/>
        </p:nvSpPr>
        <p:spPr bwMode="auto">
          <a:xfrm>
            <a:off x="1412217" y="589060"/>
            <a:ext cx="3647266"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9">
                <a:ln>
                  <a:noFill/>
                </a:ln>
                <a:solidFill>
                  <a:schemeClr val="bg2">
                    <a:lumMod val="90000"/>
                  </a:schemeClr>
                </a:solidFill>
                <a:latin typeface="Space Grotesk"/>
                <a:ea typeface="Arial"/>
                <a:cs typeface="Space Grotesk"/>
              </a:rPr>
              <a:t>Circular Economy</a:t>
            </a:r>
            <a:r>
              <a:rPr lang="en-US" sz="2400" b="1" i="0" u="none" strike="noStrike" cap="none" spc="299">
                <a:ln>
                  <a:noFill/>
                </a:ln>
                <a:solidFill>
                  <a:prstClr val="black">
                    <a:lumMod val="85000"/>
                    <a:lumOff val="15000"/>
                  </a:prstClr>
                </a:solidFill>
                <a:latin typeface="Space Grotesk"/>
                <a:ea typeface="Arial"/>
                <a:cs typeface="Space Grotesk"/>
              </a:rPr>
              <a:t> </a:t>
            </a:r>
            <a:r>
              <a:rPr lang="en-US" sz="2400" b="1" i="0" u="none" strike="noStrike" cap="none" spc="299">
                <a:ln>
                  <a:noFill/>
                </a:ln>
                <a:solidFill>
                  <a:srgbClr val="005BAE"/>
                </a:solidFill>
                <a:latin typeface="Space Grotesk"/>
                <a:ea typeface="Arial"/>
                <a:cs typeface="Space Grotesk"/>
              </a:rPr>
              <a:t>I</a:t>
            </a:r>
            <a:endParaRPr sz="2400"/>
          </a:p>
          <a:p>
            <a:pPr>
              <a:defRPr/>
            </a:pPr>
            <a:endParaRPr/>
          </a:p>
        </p:txBody>
      </p:sp>
      <p:sp>
        <p:nvSpPr>
          <p:cNvPr id="1975037408" name="Rectangle 22"/>
          <p:cNvSpPr/>
          <p:nvPr/>
        </p:nvSpPr>
        <p:spPr bwMode="auto">
          <a:xfrm>
            <a:off x="-7639" y="720351"/>
            <a:ext cx="1184234"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2078014970" name="Grafik 2078014969"/>
          <p:cNvPicPr>
            <a:picLocks noChangeAspect="1"/>
          </p:cNvPicPr>
          <p:nvPr/>
        </p:nvPicPr>
        <p:blipFill>
          <a:blip r:embed="rId2"/>
          <a:srcRect t="9024"/>
          <a:stretch/>
        </p:blipFill>
        <p:spPr bwMode="auto">
          <a:xfrm>
            <a:off x="8186737" y="1035721"/>
            <a:ext cx="4029559" cy="4582414"/>
          </a:xfrm>
          <a:prstGeom prst="rect">
            <a:avLst/>
          </a:prstGeom>
        </p:spPr>
      </p:pic>
      <p:pic>
        <p:nvPicPr>
          <p:cNvPr id="1071788572" name="Grafik 1071788571"/>
          <p:cNvPicPr>
            <a:picLocks noChangeAspect="1"/>
          </p:cNvPicPr>
          <p:nvPr/>
        </p:nvPicPr>
        <p:blipFill>
          <a:blip r:embed="rId3"/>
          <a:stretch/>
        </p:blipFill>
        <p:spPr bwMode="auto">
          <a:xfrm>
            <a:off x="9992613" y="5924490"/>
            <a:ext cx="2207134" cy="933508"/>
          </a:xfrm>
          <a:prstGeom prst="rect">
            <a:avLst/>
          </a:prstGeom>
        </p:spPr>
      </p:pic>
      <p:sp>
        <p:nvSpPr>
          <p:cNvPr id="1596845700" name="Textfeld 1596845699"/>
          <p:cNvSpPr txBox="1"/>
          <p:nvPr/>
        </p:nvSpPr>
        <p:spPr bwMode="auto">
          <a:xfrm>
            <a:off x="1470762" y="2098728"/>
            <a:ext cx="914400" cy="36611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1259177651" name="Textfeld 1259177650"/>
          <p:cNvSpPr txBox="1"/>
          <p:nvPr/>
        </p:nvSpPr>
        <p:spPr bwMode="auto">
          <a:xfrm>
            <a:off x="1176592" y="1066707"/>
            <a:ext cx="7058740" cy="4054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600" b="1" i="0" u="none">
                <a:solidFill>
                  <a:srgbClr val="B7B7B7"/>
                </a:solidFill>
                <a:latin typeface="Consolas"/>
                <a:ea typeface="Consolas"/>
                <a:cs typeface="Consolas"/>
              </a:rPr>
              <a:t>Definition / Values </a:t>
            </a:r>
            <a:br>
              <a:rPr sz="1600" b="1" i="0" u="none">
                <a:solidFill>
                  <a:srgbClr val="B7B7B7"/>
                </a:solidFill>
                <a:latin typeface="Consolas"/>
                <a:ea typeface="Consolas"/>
                <a:cs typeface="Consolas"/>
              </a:rPr>
            </a:br>
            <a:endParaRPr sz="1600">
              <a:latin typeface="Consolas"/>
              <a:cs typeface="Consolas"/>
            </a:endParaRPr>
          </a:p>
          <a:p>
            <a:pPr marL="283879" indent="-283879">
              <a:buFont typeface="Arial"/>
              <a:buChar char="•"/>
              <a:defRPr/>
            </a:pPr>
            <a:r>
              <a:rPr sz="1600" b="1" i="0" u="none">
                <a:solidFill>
                  <a:srgbClr val="B7B7B7"/>
                </a:solidFill>
                <a:latin typeface="Consolas"/>
                <a:ea typeface="Consolas"/>
                <a:cs typeface="Consolas"/>
              </a:rPr>
              <a:t>Circular Economy: Two Key Groups.</a:t>
            </a:r>
            <a:endParaRPr sz="1600">
              <a:latin typeface="Consolas"/>
              <a:cs typeface="Consolas"/>
            </a:endParaRPr>
          </a:p>
          <a:p>
            <a:pPr marL="283879" indent="-283879">
              <a:buFont typeface="Arial"/>
              <a:buChar char="•"/>
              <a:defRPr/>
            </a:pPr>
            <a:r>
              <a:rPr sz="1600" b="1" i="0" u="none">
                <a:solidFill>
                  <a:srgbClr val="B7B7B7"/>
                </a:solidFill>
                <a:latin typeface="Consolas"/>
                <a:ea typeface="Consolas"/>
                <a:cs typeface="Consolas"/>
              </a:rPr>
              <a:t>People-Centric Model</a:t>
            </a:r>
            <a:r>
              <a:rPr sz="1600" b="0" i="0" u="none">
                <a:solidFill>
                  <a:srgbClr val="B7B7B7"/>
                </a:solidFill>
                <a:latin typeface="Consolas"/>
                <a:ea typeface="Consolas"/>
                <a:cs typeface="Consolas"/>
              </a:rPr>
              <a:t>  </a:t>
            </a:r>
          </a:p>
          <a:p>
            <a:pPr marL="283878" indent="-283878">
              <a:buFont typeface="Arial"/>
              <a:buChar char="•"/>
              <a:defRPr/>
            </a:pPr>
            <a:endParaRPr sz="1600">
              <a:latin typeface="Consolas"/>
              <a:cs typeface="Consolas"/>
            </a:endParaRPr>
          </a:p>
          <a:p>
            <a:pPr marL="283879" indent="-283879">
              <a:buFont typeface="Arial"/>
              <a:buChar char="•"/>
              <a:defRPr/>
            </a:pPr>
            <a:r>
              <a:rPr sz="1600" b="1" i="0" u="none">
                <a:solidFill>
                  <a:srgbClr val="000000"/>
                </a:solidFill>
                <a:latin typeface="Consolas"/>
                <a:ea typeface="Consolas"/>
                <a:cs typeface="Consolas"/>
              </a:rPr>
              <a:t>Remanufacturing Benefits.</a:t>
            </a:r>
            <a:endParaRPr sz="1600">
              <a:latin typeface="Consolas"/>
              <a:ea typeface="Consolas"/>
              <a:cs typeface="Consolas"/>
            </a:endParaRPr>
          </a:p>
          <a:p>
            <a:pPr>
              <a:defRPr/>
            </a:pPr>
            <a:endParaRPr sz="1600">
              <a:solidFill>
                <a:schemeClr val="tx1">
                  <a:lumMod val="50000"/>
                  <a:lumOff val="50000"/>
                </a:schemeClr>
              </a:solidFill>
              <a:latin typeface="Consolas"/>
              <a:cs typeface="Consolas"/>
            </a:endParaRPr>
          </a:p>
          <a:p>
            <a:pPr marL="283879" indent="-283879">
              <a:buFont typeface="Arial"/>
              <a:buChar char="–"/>
              <a:defRPr/>
            </a:pPr>
            <a:r>
              <a:rPr sz="1400" b="0" i="0" u="none">
                <a:solidFill>
                  <a:schemeClr val="bg2">
                    <a:lumMod val="50000"/>
                  </a:schemeClr>
                </a:solidFill>
                <a:latin typeface="Consolas"/>
                <a:ea typeface="Consolas"/>
                <a:cs typeface="Consolas"/>
              </a:rPr>
              <a:t>Infrastructure Building: Supports new infrastructure development.</a:t>
            </a:r>
          </a:p>
          <a:p>
            <a:pPr marL="283879" indent="-283879">
              <a:buFont typeface="Arial"/>
              <a:buChar char="–"/>
              <a:defRPr/>
            </a:pPr>
            <a:r>
              <a:rPr sz="1400" b="0" i="0" u="none">
                <a:solidFill>
                  <a:schemeClr val="bg2">
                    <a:lumMod val="50000"/>
                  </a:schemeClr>
                </a:solidFill>
                <a:latin typeface="Consolas"/>
                <a:ea typeface="Consolas"/>
                <a:cs typeface="Consolas"/>
              </a:rPr>
              <a:t>Job Creation: Generates new skill jobs.</a:t>
            </a:r>
            <a:br>
              <a:rPr sz="1600" b="0" i="0" u="none">
                <a:solidFill>
                  <a:srgbClr val="000000"/>
                </a:solidFill>
                <a:latin typeface="Consolas"/>
                <a:ea typeface="Consolas"/>
                <a:cs typeface="Consolas"/>
              </a:rPr>
            </a:br>
            <a:endParaRPr sz="1600">
              <a:latin typeface="Consolas"/>
              <a:cs typeface="Consolas"/>
            </a:endParaRPr>
          </a:p>
          <a:p>
            <a:pPr marL="283879" indent="-283879">
              <a:buFont typeface="Arial"/>
              <a:buChar char="•"/>
              <a:defRPr/>
            </a:pPr>
            <a:r>
              <a:rPr sz="1600" b="1" i="0" u="none">
                <a:solidFill>
                  <a:srgbClr val="000000"/>
                </a:solidFill>
                <a:latin typeface="Consolas"/>
                <a:ea typeface="Consolas"/>
                <a:cs typeface="Consolas"/>
              </a:rPr>
              <a:t>Global Initiatives.</a:t>
            </a:r>
          </a:p>
          <a:p>
            <a:pPr>
              <a:defRPr/>
            </a:pPr>
            <a:endParaRPr sz="1400" b="1" i="0" u="none">
              <a:solidFill>
                <a:schemeClr val="bg2">
                  <a:lumMod val="50000"/>
                </a:schemeClr>
              </a:solidFill>
              <a:latin typeface="Consolas"/>
              <a:ea typeface="Consolas"/>
              <a:cs typeface="Consolas"/>
            </a:endParaRPr>
          </a:p>
          <a:p>
            <a:pPr marL="283879" indent="-283879">
              <a:buFont typeface="Arial"/>
              <a:buChar char="–"/>
              <a:defRPr/>
            </a:pPr>
            <a:r>
              <a:rPr sz="1400" b="0" i="0" u="none">
                <a:solidFill>
                  <a:schemeClr val="bg2">
                    <a:lumMod val="50000"/>
                  </a:schemeClr>
                </a:solidFill>
                <a:latin typeface="Consolas"/>
                <a:ea typeface="Consolas"/>
                <a:cs typeface="Consolas"/>
              </a:rPr>
              <a:t>South Korea, China, and the United States: Research programs to boost circular economies with a focus on remanufacturing and reuse.</a:t>
            </a:r>
          </a:p>
          <a:p>
            <a:pPr marL="283879" indent="-283879">
              <a:buFont typeface="Arial"/>
              <a:buChar char="–"/>
              <a:defRPr/>
            </a:pPr>
            <a:r>
              <a:rPr sz="1400" b="0" i="0" u="none">
                <a:solidFill>
                  <a:schemeClr val="bg2">
                    <a:lumMod val="50000"/>
                  </a:schemeClr>
                </a:solidFill>
                <a:latin typeface="Consolas"/>
                <a:ea typeface="Consolas"/>
                <a:cs typeface="Consolas"/>
              </a:rPr>
              <a:t>Europe: Taking gradual steps; initiatives from the Swiss foundation MISTRA and the EU Horizon 2020 Program since 2014.</a:t>
            </a:r>
            <a:br>
              <a:rPr sz="1100" b="0" i="0" u="none">
                <a:solidFill>
                  <a:srgbClr val="000000"/>
                </a:solidFill>
                <a:latin typeface="Arial"/>
                <a:ea typeface="Arial"/>
                <a:cs typeface="Arial"/>
              </a:rPr>
            </a:br>
            <a:endParaRPr sz="1800">
              <a:latin typeface="Consolas"/>
              <a:cs typeface="Consolas"/>
            </a:endParaRPr>
          </a:p>
        </p:txBody>
      </p:sp>
      <p:sp>
        <p:nvSpPr>
          <p:cNvPr id="1912676491" name="Textfeld 1912676490"/>
          <p:cNvSpPr txBox="1"/>
          <p:nvPr/>
        </p:nvSpPr>
        <p:spPr bwMode="auto">
          <a:xfrm>
            <a:off x="8186735" y="5634504"/>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Ref:5</a:t>
            </a:r>
            <a:endParaRPr sz="1100">
              <a:solidFill>
                <a:schemeClr val="tx1">
                  <a:lumMod val="50000"/>
                  <a:lumOff val="50000"/>
                </a:schemeClr>
              </a:solidFill>
              <a:latin typeface="Consolas"/>
              <a:cs typeface="Consolas"/>
            </a:endParaRPr>
          </a:p>
        </p:txBody>
      </p:sp>
      <p:sp>
        <p:nvSpPr>
          <p:cNvPr id="1085867820" name="Textfeld 1085867819"/>
          <p:cNvSpPr txBox="1"/>
          <p:nvPr/>
        </p:nvSpPr>
        <p:spPr bwMode="auto">
          <a:xfrm>
            <a:off x="8186735"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98278798" name="Textfeld 198278797"/>
          <p:cNvSpPr txBox="1"/>
          <p:nvPr/>
        </p:nvSpPr>
        <p:spPr bwMode="auto">
          <a:xfrm>
            <a:off x="17177" y="6021971"/>
            <a:ext cx="8170277" cy="8537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1000" b="0" i="0" u="none" strike="noStrike" cap="none" spc="0">
                <a:solidFill>
                  <a:schemeClr val="bg2">
                    <a:lumMod val="50000"/>
                  </a:schemeClr>
                </a:solidFill>
                <a:latin typeface="Consolas"/>
                <a:ea typeface="Consolas"/>
                <a:cs typeface="Consolas"/>
              </a:rPr>
              <a:t>Ref 1:</a:t>
            </a:r>
            <a:r>
              <a:rPr lang="de-DE" sz="1000" b="0" i="1" u="none" strike="noStrike" cap="none" spc="0">
                <a:solidFill>
                  <a:schemeClr val="bg2">
                    <a:lumMod val="50000"/>
                  </a:schemeClr>
                </a:solidFill>
                <a:latin typeface="Consolas"/>
                <a:ea typeface="Consolas"/>
                <a:cs typeface="Consolas"/>
              </a:rPr>
              <a:t>https://www.nature.com/articles/531435a#citeas</a:t>
            </a:r>
            <a:endParaRPr sz="1000" b="0" i="0" u="none" strike="noStrike" cap="none" spc="0">
              <a:solidFill>
                <a:schemeClr val="bg2">
                  <a:lumMod val="50000"/>
                </a:schemeClr>
              </a:solidFill>
              <a:latin typeface="Consolas"/>
              <a:cs typeface="Consolas"/>
            </a:endParaRPr>
          </a:p>
          <a:p>
            <a:pPr>
              <a:defRPr/>
            </a:pPr>
            <a:r>
              <a:rPr sz="1000">
                <a:solidFill>
                  <a:schemeClr val="bg2">
                    <a:lumMod val="50000"/>
                  </a:schemeClr>
                </a:solidFill>
                <a:latin typeface="Consolas"/>
                <a:ea typeface="Consolas"/>
                <a:cs typeface="Consolas"/>
              </a:rPr>
              <a:t>Ref:2: </a:t>
            </a:r>
            <a:r>
              <a:rPr lang="de-DE" sz="1000" b="0" i="0" u="none" strike="noStrike" cap="none" spc="0">
                <a:solidFill>
                  <a:schemeClr val="bg2">
                    <a:lumMod val="50000"/>
                  </a:schemeClr>
                </a:solidFill>
                <a:latin typeface="Consolas"/>
                <a:ea typeface="Consolas"/>
                <a:cs typeface="Consolas"/>
              </a:rPr>
              <a:t>https://www.europarl.europa.eu/news/en/headlines/economy/20151201STO05603/circular-economy-definition-importance-and-benefits</a:t>
            </a:r>
            <a:endParaRPr sz="1000" b="0" i="0" u="none" strike="noStrike" cap="none" spc="0">
              <a:solidFill>
                <a:schemeClr val="bg2">
                  <a:lumMod val="50000"/>
                </a:schemeClr>
              </a:solidFill>
              <a:latin typeface="Consolas"/>
              <a:cs typeface="Consolas"/>
            </a:endParaRPr>
          </a:p>
          <a:p>
            <a:pPr>
              <a:defRPr/>
            </a:pPr>
            <a:r>
              <a:rPr lang="de-DE" sz="1000" b="0" i="0" u="none" strike="noStrike" cap="none" spc="0">
                <a:solidFill>
                  <a:schemeClr val="bg2">
                    <a:lumMod val="50000"/>
                  </a:schemeClr>
                </a:solidFill>
                <a:latin typeface="Consolas"/>
                <a:ea typeface="Consolas"/>
                <a:cs typeface="Consolas"/>
              </a:rPr>
              <a:t>Ref 3: https://www.ellenmacarthurfoundation.org/towards-the-circular-economy-vol-1-an-economic-and-business-rationale-for-an</a:t>
            </a:r>
            <a:endParaRPr lang="de-DE" sz="1200" b="0" i="0" u="none" strike="noStrike" cap="none" spc="0">
              <a:solidFill>
                <a:schemeClr val="tx1"/>
              </a:solidFill>
              <a:latin typeface="Calibri"/>
              <a:ea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90669402" name="TextBox 10"/>
          <p:cNvSpPr/>
          <p:nvPr/>
        </p:nvSpPr>
        <p:spPr bwMode="auto">
          <a:xfrm>
            <a:off x="1412217" y="589060"/>
            <a:ext cx="3647266"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9">
                <a:ln>
                  <a:noFill/>
                </a:ln>
                <a:solidFill>
                  <a:schemeClr val="bg2">
                    <a:lumMod val="90000"/>
                  </a:schemeClr>
                </a:solidFill>
                <a:latin typeface="Space Grotesk"/>
                <a:ea typeface="Arial"/>
                <a:cs typeface="Space Grotesk"/>
              </a:rPr>
              <a:t>Circular Economy</a:t>
            </a:r>
            <a:r>
              <a:rPr lang="en-US" sz="2400" b="1" i="0" u="none" strike="noStrike" cap="none" spc="299">
                <a:ln>
                  <a:noFill/>
                </a:ln>
                <a:solidFill>
                  <a:prstClr val="black">
                    <a:lumMod val="85000"/>
                    <a:lumOff val="15000"/>
                  </a:prstClr>
                </a:solidFill>
                <a:latin typeface="Space Grotesk"/>
                <a:ea typeface="Arial"/>
                <a:cs typeface="Space Grotesk"/>
              </a:rPr>
              <a:t> </a:t>
            </a:r>
            <a:r>
              <a:rPr lang="en-US" sz="2400" b="1" i="0" u="none" strike="noStrike" cap="none" spc="299">
                <a:ln>
                  <a:noFill/>
                </a:ln>
                <a:solidFill>
                  <a:srgbClr val="005BAE"/>
                </a:solidFill>
                <a:latin typeface="Space Grotesk"/>
                <a:ea typeface="Arial"/>
                <a:cs typeface="Space Grotesk"/>
              </a:rPr>
              <a:t>I</a:t>
            </a:r>
            <a:endParaRPr sz="2400"/>
          </a:p>
          <a:p>
            <a:pPr>
              <a:defRPr/>
            </a:pPr>
            <a:endParaRPr/>
          </a:p>
        </p:txBody>
      </p:sp>
      <p:sp>
        <p:nvSpPr>
          <p:cNvPr id="975085615" name="Rectangle 22"/>
          <p:cNvSpPr/>
          <p:nvPr/>
        </p:nvSpPr>
        <p:spPr bwMode="auto">
          <a:xfrm>
            <a:off x="-7639" y="720351"/>
            <a:ext cx="1184234"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95280422" name="Grafik 95280421"/>
          <p:cNvPicPr>
            <a:picLocks noChangeAspect="1"/>
          </p:cNvPicPr>
          <p:nvPr/>
        </p:nvPicPr>
        <p:blipFill>
          <a:blip r:embed="rId2"/>
          <a:stretch/>
        </p:blipFill>
        <p:spPr bwMode="auto">
          <a:xfrm>
            <a:off x="9992613" y="5924490"/>
            <a:ext cx="2207134" cy="933508"/>
          </a:xfrm>
          <a:prstGeom prst="rect">
            <a:avLst/>
          </a:prstGeom>
        </p:spPr>
      </p:pic>
      <p:sp>
        <p:nvSpPr>
          <p:cNvPr id="451105406" name="Textfeld 451105405"/>
          <p:cNvSpPr txBox="1"/>
          <p:nvPr/>
        </p:nvSpPr>
        <p:spPr bwMode="auto">
          <a:xfrm>
            <a:off x="1470762" y="2098728"/>
            <a:ext cx="914400" cy="36611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2013620070" name="Textfeld 2013620069"/>
          <p:cNvSpPr txBox="1"/>
          <p:nvPr/>
        </p:nvSpPr>
        <p:spPr bwMode="auto">
          <a:xfrm>
            <a:off x="1208880" y="1066707"/>
            <a:ext cx="6985052" cy="452664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9" indent="-283879">
              <a:buFont typeface="Arial"/>
              <a:buChar char="•"/>
              <a:defRPr/>
            </a:pPr>
            <a:r>
              <a:rPr sz="1600" b="1" i="0" u="none">
                <a:solidFill>
                  <a:srgbClr val="000000"/>
                </a:solidFill>
                <a:latin typeface="Consolas"/>
                <a:ea typeface="Consolas"/>
                <a:cs typeface="Consolas"/>
              </a:rPr>
              <a:t>Circular Economy vs. 'Take-Make-Dispose </a:t>
            </a:r>
          </a:p>
          <a:p>
            <a:pPr>
              <a:defRPr/>
            </a:pPr>
            <a:endParaRPr sz="1600">
              <a:latin typeface="Consolas"/>
              <a:ea typeface="Consolas"/>
              <a:cs typeface="Consolas"/>
            </a:endParaRPr>
          </a:p>
          <a:p>
            <a:pPr marL="283879" indent="-283879">
              <a:buFont typeface="Arial"/>
              <a:buChar char="–"/>
              <a:defRPr/>
            </a:pPr>
            <a:r>
              <a:rPr sz="1400" b="0" i="0" u="none">
                <a:solidFill>
                  <a:schemeClr val="bg2">
                    <a:lumMod val="50000"/>
                  </a:schemeClr>
                </a:solidFill>
                <a:latin typeface="Consolas"/>
                <a:ea typeface="Consolas"/>
                <a:cs typeface="Consolas"/>
              </a:rPr>
              <a:t>Circular: Emphasizes sustainability and recycling.</a:t>
            </a:r>
          </a:p>
          <a:p>
            <a:pPr marL="283879" indent="-283879">
              <a:buFont typeface="Arial"/>
              <a:buChar char="–"/>
              <a:defRPr/>
            </a:pPr>
            <a:r>
              <a:rPr sz="1400" b="0" i="0" u="none">
                <a:solidFill>
                  <a:schemeClr val="bg2">
                    <a:lumMod val="50000"/>
                  </a:schemeClr>
                </a:solidFill>
                <a:latin typeface="Consolas"/>
                <a:ea typeface="Consolas"/>
                <a:cs typeface="Consolas"/>
              </a:rPr>
              <a:t>Linear: Focuses on efficiency in resource use.</a:t>
            </a:r>
            <a:br>
              <a:rPr sz="1600" b="0" i="0" u="none">
                <a:solidFill>
                  <a:schemeClr val="tx1">
                    <a:lumMod val="65000"/>
                    <a:lumOff val="35000"/>
                  </a:schemeClr>
                </a:solidFill>
                <a:latin typeface="Consolas"/>
                <a:ea typeface="Consolas"/>
                <a:cs typeface="Consolas"/>
              </a:rPr>
            </a:br>
            <a:endParaRPr sz="1600">
              <a:latin typeface="Consolas"/>
              <a:cs typeface="Consolas"/>
            </a:endParaRPr>
          </a:p>
          <a:p>
            <a:pPr marL="283879" indent="-283879">
              <a:buFont typeface="Arial"/>
              <a:buChar char="•"/>
              <a:defRPr/>
            </a:pPr>
            <a:r>
              <a:rPr sz="1600" b="1" i="0" u="none">
                <a:solidFill>
                  <a:srgbClr val="000000"/>
                </a:solidFill>
                <a:latin typeface="Consolas"/>
                <a:ea typeface="Consolas"/>
                <a:cs typeface="Consolas"/>
              </a:rPr>
              <a:t>Benefits of Circular Model.</a:t>
            </a:r>
          </a:p>
          <a:p>
            <a:pPr>
              <a:defRPr/>
            </a:pPr>
            <a:endParaRPr sz="1600">
              <a:latin typeface="Consolas"/>
              <a:ea typeface="Consolas"/>
              <a:cs typeface="Consolas"/>
            </a:endParaRPr>
          </a:p>
          <a:p>
            <a:pPr marL="283879" indent="-283879">
              <a:buFont typeface="Arial"/>
              <a:buChar char="–"/>
              <a:defRPr/>
            </a:pPr>
            <a:r>
              <a:rPr sz="1200" b="0" i="0" u="none">
                <a:solidFill>
                  <a:schemeClr val="bg2">
                    <a:lumMod val="50000"/>
                  </a:schemeClr>
                </a:solidFill>
                <a:latin typeface="Consolas"/>
                <a:ea typeface="Consolas"/>
                <a:cs typeface="Consolas"/>
              </a:rPr>
              <a:t>Infrastructure and Jobs: Promotes development and job creation.</a:t>
            </a:r>
          </a:p>
          <a:p>
            <a:pPr marL="283879" indent="-283879">
              <a:buFont typeface="Arial"/>
              <a:buChar char="–"/>
              <a:defRPr/>
            </a:pPr>
            <a:r>
              <a:rPr sz="1200" b="0" i="0" u="none">
                <a:solidFill>
                  <a:schemeClr val="bg2">
                    <a:lumMod val="50000"/>
                  </a:schemeClr>
                </a:solidFill>
                <a:latin typeface="Consolas"/>
                <a:ea typeface="Consolas"/>
                <a:cs typeface="Consolas"/>
              </a:rPr>
              <a:t>Sustainability: Reduces waste and environmental impact.</a:t>
            </a:r>
          </a:p>
          <a:p>
            <a:pPr marL="283879" indent="-283879">
              <a:buFont typeface="Arial"/>
              <a:buChar char="–"/>
              <a:defRPr/>
            </a:pPr>
            <a:r>
              <a:rPr sz="1200" b="0" i="0" u="none">
                <a:solidFill>
                  <a:schemeClr val="bg2">
                    <a:lumMod val="50000"/>
                  </a:schemeClr>
                </a:solidFill>
                <a:latin typeface="Consolas"/>
                <a:ea typeface="Consolas"/>
                <a:cs typeface="Consolas"/>
              </a:rPr>
              <a:t>Cost Savings: Offers economic efficiency.</a:t>
            </a:r>
            <a:br>
              <a:rPr sz="1600" b="0" i="0" u="none">
                <a:solidFill>
                  <a:schemeClr val="tx1">
                    <a:lumMod val="65000"/>
                    <a:lumOff val="35000"/>
                  </a:schemeClr>
                </a:solidFill>
                <a:latin typeface="Consolas"/>
                <a:ea typeface="Consolas"/>
                <a:cs typeface="Consolas"/>
              </a:rPr>
            </a:br>
            <a:endParaRPr sz="1600">
              <a:latin typeface="Consolas"/>
              <a:cs typeface="Consolas"/>
            </a:endParaRPr>
          </a:p>
          <a:p>
            <a:pPr>
              <a:defRPr/>
            </a:pPr>
            <a:r>
              <a:rPr sz="1600" b="1" i="0" u="none">
                <a:solidFill>
                  <a:srgbClr val="000000"/>
                </a:solidFill>
                <a:latin typeface="Consolas"/>
                <a:ea typeface="Consolas"/>
                <a:cs typeface="Consolas"/>
              </a:rPr>
              <a:t>Scaling the Concept.</a:t>
            </a:r>
          </a:p>
          <a:p>
            <a:pPr>
              <a:defRPr/>
            </a:pPr>
            <a:endParaRPr sz="1600">
              <a:latin typeface="Consolas"/>
              <a:cs typeface="Consolas"/>
            </a:endParaRPr>
          </a:p>
          <a:p>
            <a:pPr marL="283879" indent="-283879">
              <a:buFont typeface="Arial"/>
              <a:buChar char="–"/>
              <a:defRPr/>
            </a:pPr>
            <a:r>
              <a:rPr sz="1400" b="0" i="0" u="none">
                <a:solidFill>
                  <a:schemeClr val="bg2">
                    <a:lumMod val="50000"/>
                  </a:schemeClr>
                </a:solidFill>
                <a:latin typeface="Consolas"/>
                <a:ea typeface="Consolas"/>
                <a:cs typeface="Consolas"/>
              </a:rPr>
              <a:t>Learn from Success: Identify and replicate successful circular business models.</a:t>
            </a:r>
          </a:p>
          <a:p>
            <a:pPr marL="283879" indent="-283879">
              <a:buFont typeface="Arial"/>
              <a:buChar char="–"/>
              <a:defRPr/>
            </a:pPr>
            <a:r>
              <a:rPr sz="1400" b="0" i="0" u="none">
                <a:solidFill>
                  <a:schemeClr val="bg2">
                    <a:lumMod val="50000"/>
                  </a:schemeClr>
                </a:solidFill>
                <a:latin typeface="Consolas"/>
                <a:ea typeface="Consolas"/>
                <a:cs typeface="Consolas"/>
              </a:rPr>
              <a:t>Key Factors: Understand elements contributing to success.</a:t>
            </a:r>
          </a:p>
          <a:p>
            <a:pPr marL="283879" indent="-283879">
              <a:buFont typeface="Arial"/>
              <a:buChar char="–"/>
              <a:defRPr/>
            </a:pPr>
            <a:r>
              <a:rPr sz="1400" b="0" i="0" u="none">
                <a:solidFill>
                  <a:schemeClr val="bg2">
                    <a:lumMod val="50000"/>
                  </a:schemeClr>
                </a:solidFill>
                <a:latin typeface="Consolas"/>
                <a:ea typeface="Consolas"/>
                <a:cs typeface="Consolas"/>
              </a:rPr>
              <a:t>Sector Potential: Identify sectors and products suitable for circular practices.</a:t>
            </a:r>
            <a:br>
              <a:rPr sz="1400" b="0" i="0" u="none">
                <a:solidFill>
                  <a:schemeClr val="bg2">
                    <a:lumMod val="50000"/>
                  </a:schemeClr>
                </a:solidFill>
                <a:latin typeface="Arial"/>
                <a:ea typeface="Arial"/>
                <a:cs typeface="Arial"/>
              </a:rPr>
            </a:br>
            <a:br>
              <a:rPr sz="1100" b="0" i="0" u="none">
                <a:solidFill>
                  <a:srgbClr val="000000"/>
                </a:solidFill>
                <a:latin typeface="Arial"/>
                <a:ea typeface="Arial"/>
                <a:cs typeface="Arial"/>
              </a:rPr>
            </a:br>
            <a:endParaRPr sz="1800">
              <a:latin typeface="Consolas"/>
              <a:cs typeface="Consolas"/>
            </a:endParaRPr>
          </a:p>
        </p:txBody>
      </p:sp>
      <p:pic>
        <p:nvPicPr>
          <p:cNvPr id="89067822" name="Grafik 89067821"/>
          <p:cNvPicPr>
            <a:picLocks noChangeAspect="1"/>
          </p:cNvPicPr>
          <p:nvPr/>
        </p:nvPicPr>
        <p:blipFill>
          <a:blip r:embed="rId3"/>
          <a:srcRect l="9864" t="5649" r="13393" b="4662"/>
          <a:stretch/>
        </p:blipFill>
        <p:spPr bwMode="auto">
          <a:xfrm>
            <a:off x="7925295" y="1021311"/>
            <a:ext cx="4274452" cy="4995505"/>
          </a:xfrm>
          <a:prstGeom prst="rect">
            <a:avLst/>
          </a:prstGeom>
        </p:spPr>
      </p:pic>
      <p:sp>
        <p:nvSpPr>
          <p:cNvPr id="1335655648" name="Textfeld 1335655647"/>
          <p:cNvSpPr txBox="1"/>
          <p:nvPr/>
        </p:nvSpPr>
        <p:spPr bwMode="auto">
          <a:xfrm>
            <a:off x="8186735" y="5902815"/>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Ref:6</a:t>
            </a:r>
            <a:endParaRPr sz="1100">
              <a:solidFill>
                <a:schemeClr val="tx1">
                  <a:lumMod val="50000"/>
                  <a:lumOff val="50000"/>
                </a:schemeClr>
              </a:solidFill>
              <a:latin typeface="Consolas"/>
              <a:cs typeface="Consolas"/>
            </a:endParaRPr>
          </a:p>
        </p:txBody>
      </p:sp>
      <p:sp>
        <p:nvSpPr>
          <p:cNvPr id="154760948" name="Textfeld 154760947"/>
          <p:cNvSpPr txBox="1"/>
          <p:nvPr/>
        </p:nvSpPr>
        <p:spPr bwMode="auto">
          <a:xfrm>
            <a:off x="8186735"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671131675" name="Textfeld 671131674"/>
          <p:cNvSpPr txBox="1"/>
          <p:nvPr/>
        </p:nvSpPr>
        <p:spPr bwMode="auto">
          <a:xfrm>
            <a:off x="-7638" y="6004198"/>
            <a:ext cx="8195094" cy="8537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1000" b="0" i="0" u="none" strike="noStrike" cap="none" spc="0">
                <a:solidFill>
                  <a:schemeClr val="bg2">
                    <a:lumMod val="50000"/>
                  </a:schemeClr>
                </a:solidFill>
                <a:latin typeface="Consolas"/>
                <a:ea typeface="Consolas"/>
                <a:cs typeface="Consolas"/>
              </a:rPr>
              <a:t>Ref 1:</a:t>
            </a:r>
            <a:r>
              <a:rPr lang="de-DE" sz="1000" b="0" i="1" u="none" strike="noStrike" cap="none" spc="0">
                <a:solidFill>
                  <a:schemeClr val="bg2">
                    <a:lumMod val="50000"/>
                  </a:schemeClr>
                </a:solidFill>
                <a:latin typeface="Consolas"/>
                <a:ea typeface="Consolas"/>
                <a:cs typeface="Consolas"/>
              </a:rPr>
              <a:t>https://www.nature.com/articles/531435a#citeas</a:t>
            </a:r>
            <a:endParaRPr sz="1000" b="0" i="0" u="none" strike="noStrike" cap="none" spc="0">
              <a:solidFill>
                <a:schemeClr val="bg2">
                  <a:lumMod val="50000"/>
                </a:schemeClr>
              </a:solidFill>
              <a:latin typeface="Consolas"/>
              <a:cs typeface="Consolas"/>
            </a:endParaRPr>
          </a:p>
          <a:p>
            <a:pPr>
              <a:defRPr/>
            </a:pPr>
            <a:r>
              <a:rPr sz="1000">
                <a:solidFill>
                  <a:schemeClr val="bg2">
                    <a:lumMod val="50000"/>
                  </a:schemeClr>
                </a:solidFill>
                <a:latin typeface="Consolas"/>
                <a:ea typeface="Consolas"/>
                <a:cs typeface="Consolas"/>
              </a:rPr>
              <a:t>Ref:2: </a:t>
            </a:r>
            <a:r>
              <a:rPr lang="de-DE" sz="1000" b="0" i="0" u="none" strike="noStrike" cap="none" spc="0">
                <a:solidFill>
                  <a:schemeClr val="bg2">
                    <a:lumMod val="50000"/>
                  </a:schemeClr>
                </a:solidFill>
                <a:latin typeface="Consolas"/>
                <a:ea typeface="Consolas"/>
                <a:cs typeface="Consolas"/>
              </a:rPr>
              <a:t>https://www.europarl.europa.eu/news/en/headlines/economy/20151201STO05603/circular-economy-definition-importance-and-benefits</a:t>
            </a:r>
            <a:endParaRPr sz="1000" b="0" i="0" u="none" strike="noStrike" cap="none" spc="0">
              <a:solidFill>
                <a:schemeClr val="bg2">
                  <a:lumMod val="50000"/>
                </a:schemeClr>
              </a:solidFill>
              <a:latin typeface="Consolas"/>
              <a:cs typeface="Consolas"/>
            </a:endParaRPr>
          </a:p>
          <a:p>
            <a:pPr>
              <a:defRPr/>
            </a:pPr>
            <a:r>
              <a:rPr lang="de-DE" sz="1000" b="0" i="0" u="none" strike="noStrike" cap="none" spc="0">
                <a:solidFill>
                  <a:schemeClr val="bg2">
                    <a:lumMod val="50000"/>
                  </a:schemeClr>
                </a:solidFill>
                <a:latin typeface="Consolas"/>
                <a:ea typeface="Consolas"/>
                <a:cs typeface="Consolas"/>
              </a:rPr>
              <a:t>Ref 3: https://www.ellenmacarthurfoundation.org/towards-the-circular-economy-vol-1-an-economic-and-business-rationale-for-an</a:t>
            </a:r>
            <a:endParaRPr lang="de-DE" sz="1200" b="0" i="0" u="none" strike="noStrike" cap="none" spc="0">
              <a:solidFill>
                <a:schemeClr val="tx1"/>
              </a:solidFill>
              <a:latin typeface="Calibri"/>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00433903" name="TextBox 10"/>
          <p:cNvSpPr/>
          <p:nvPr/>
        </p:nvSpPr>
        <p:spPr bwMode="auto">
          <a:xfrm>
            <a:off x="1412217" y="589060"/>
            <a:ext cx="3647266"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9">
                <a:ln>
                  <a:noFill/>
                </a:ln>
                <a:solidFill>
                  <a:schemeClr val="bg2">
                    <a:lumMod val="90000"/>
                  </a:schemeClr>
                </a:solidFill>
                <a:latin typeface="Space Grotesk"/>
                <a:ea typeface="Arial"/>
                <a:cs typeface="Space Grotesk"/>
              </a:rPr>
              <a:t>Circular Economy</a:t>
            </a:r>
            <a:r>
              <a:rPr lang="en-US" sz="2400" b="1" i="0" u="none" strike="noStrike" cap="none" spc="299">
                <a:ln>
                  <a:noFill/>
                </a:ln>
                <a:solidFill>
                  <a:prstClr val="black">
                    <a:lumMod val="85000"/>
                    <a:lumOff val="15000"/>
                  </a:prstClr>
                </a:solidFill>
                <a:latin typeface="Space Grotesk"/>
                <a:ea typeface="Arial"/>
                <a:cs typeface="Space Grotesk"/>
              </a:rPr>
              <a:t> </a:t>
            </a:r>
            <a:r>
              <a:rPr lang="en-US" sz="2400" b="1" i="0" u="none" strike="noStrike" cap="none" spc="299">
                <a:ln>
                  <a:noFill/>
                </a:ln>
                <a:solidFill>
                  <a:srgbClr val="005BAE"/>
                </a:solidFill>
                <a:latin typeface="Space Grotesk"/>
                <a:ea typeface="Arial"/>
                <a:cs typeface="Space Grotesk"/>
              </a:rPr>
              <a:t>I</a:t>
            </a:r>
            <a:endParaRPr sz="2400"/>
          </a:p>
          <a:p>
            <a:pPr>
              <a:defRPr/>
            </a:pPr>
            <a:endParaRPr/>
          </a:p>
        </p:txBody>
      </p:sp>
      <p:sp>
        <p:nvSpPr>
          <p:cNvPr id="593880622" name="Rectangle 22"/>
          <p:cNvSpPr/>
          <p:nvPr/>
        </p:nvSpPr>
        <p:spPr bwMode="auto">
          <a:xfrm>
            <a:off x="-7639" y="720351"/>
            <a:ext cx="1184234"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717241922" name="Grafik 717241921"/>
          <p:cNvPicPr>
            <a:picLocks noChangeAspect="1"/>
          </p:cNvPicPr>
          <p:nvPr/>
        </p:nvPicPr>
        <p:blipFill>
          <a:blip r:embed="rId2"/>
          <a:stretch/>
        </p:blipFill>
        <p:spPr bwMode="auto">
          <a:xfrm>
            <a:off x="9992613" y="5924490"/>
            <a:ext cx="2207134" cy="933508"/>
          </a:xfrm>
          <a:prstGeom prst="rect">
            <a:avLst/>
          </a:prstGeom>
        </p:spPr>
      </p:pic>
      <p:sp>
        <p:nvSpPr>
          <p:cNvPr id="341072017" name="Textfeld 341072016"/>
          <p:cNvSpPr txBox="1"/>
          <p:nvPr/>
        </p:nvSpPr>
        <p:spPr bwMode="auto">
          <a:xfrm>
            <a:off x="1470762" y="2098728"/>
            <a:ext cx="914400" cy="36611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1982924650" name="Textfeld 1982924649"/>
          <p:cNvSpPr txBox="1"/>
          <p:nvPr/>
        </p:nvSpPr>
        <p:spPr bwMode="auto">
          <a:xfrm>
            <a:off x="1208880" y="1066707"/>
            <a:ext cx="7002332" cy="42218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9" indent="-283879">
              <a:buFont typeface="Arial"/>
              <a:buChar char="•"/>
              <a:defRPr/>
            </a:pPr>
            <a:r>
              <a:rPr sz="1800" b="1" i="0" u="none">
                <a:solidFill>
                  <a:srgbClr val="B7B7B7"/>
                </a:solidFill>
                <a:latin typeface="Consolas"/>
                <a:ea typeface="Consolas"/>
                <a:cs typeface="Consolas"/>
              </a:rPr>
              <a:t>Circular Economy vs. 'Take-Make-Dispose </a:t>
            </a:r>
          </a:p>
          <a:p>
            <a:pPr marL="283879" indent="-283879">
              <a:buFont typeface="Arial"/>
              <a:buChar char="•"/>
              <a:defRPr/>
            </a:pPr>
            <a:r>
              <a:rPr sz="1800" b="1" i="0" u="none">
                <a:solidFill>
                  <a:srgbClr val="B7B7B7"/>
                </a:solidFill>
                <a:latin typeface="Consolas"/>
                <a:ea typeface="Consolas"/>
                <a:cs typeface="Consolas"/>
              </a:rPr>
              <a:t>Benefits of Circular Model.</a:t>
            </a:r>
          </a:p>
          <a:p>
            <a:pPr marL="283879" indent="-283879">
              <a:buFont typeface="Arial"/>
              <a:buChar char="•"/>
              <a:defRPr/>
            </a:pPr>
            <a:r>
              <a:rPr sz="1800" b="1" i="0" u="none">
                <a:solidFill>
                  <a:srgbClr val="B7B7B7"/>
                </a:solidFill>
                <a:latin typeface="Consolas"/>
                <a:ea typeface="Consolas"/>
                <a:cs typeface="Consolas"/>
              </a:rPr>
              <a:t>Scaling the Concept.</a:t>
            </a:r>
          </a:p>
          <a:p>
            <a:pPr>
              <a:defRPr/>
            </a:pPr>
            <a:endParaRPr sz="1800" b="1" i="0" u="none">
              <a:solidFill>
                <a:srgbClr val="B7B7B7"/>
              </a:solidFill>
              <a:latin typeface="Consolas"/>
              <a:ea typeface="Consolas"/>
              <a:cs typeface="Consolas"/>
            </a:endParaRPr>
          </a:p>
          <a:p>
            <a:pPr marL="283879" indent="-283879">
              <a:buFont typeface="Arial"/>
              <a:buChar char="•"/>
              <a:defRPr/>
            </a:pPr>
            <a:r>
              <a:rPr sz="1600" b="1" i="0" u="none">
                <a:solidFill>
                  <a:srgbClr val="000000"/>
                </a:solidFill>
                <a:latin typeface="Consolas"/>
                <a:ea typeface="Consolas"/>
                <a:cs typeface="Consolas"/>
              </a:rPr>
              <a:t>Leveraging Shifts</a:t>
            </a:r>
          </a:p>
          <a:p>
            <a:pPr>
              <a:defRPr/>
            </a:pPr>
            <a:endParaRPr sz="1800" b="1" i="0" u="none">
              <a:solidFill>
                <a:srgbClr val="000000"/>
              </a:solidFill>
              <a:latin typeface="Consolas"/>
              <a:ea typeface="Consolas"/>
              <a:cs typeface="Consolas"/>
            </a:endParaRPr>
          </a:p>
          <a:p>
            <a:pPr marL="283879" indent="-283879">
              <a:buFont typeface="Arial"/>
              <a:buChar char="–"/>
              <a:defRPr/>
            </a:pPr>
            <a:r>
              <a:rPr sz="1400" b="0" i="0" u="none">
                <a:solidFill>
                  <a:schemeClr val="bg2">
                    <a:lumMod val="50000"/>
                  </a:schemeClr>
                </a:solidFill>
                <a:latin typeface="Consolas"/>
                <a:ea typeface="Consolas"/>
                <a:cs typeface="Consolas"/>
              </a:rPr>
              <a:t>Technology: Use advancements to accelerate circular transition.</a:t>
            </a:r>
          </a:p>
          <a:p>
            <a:pPr marL="283879" indent="-283879">
              <a:buFont typeface="Arial"/>
              <a:buChar char="–"/>
              <a:defRPr/>
            </a:pPr>
            <a:r>
              <a:rPr sz="1400" b="0" i="0" u="none">
                <a:solidFill>
                  <a:schemeClr val="bg2">
                    <a:lumMod val="50000"/>
                  </a:schemeClr>
                </a:solidFill>
                <a:latin typeface="Consolas"/>
                <a:ea typeface="Consolas"/>
                <a:cs typeface="Consolas"/>
              </a:rPr>
              <a:t>Consumer Behaviour: Align with changing consumer preferences.</a:t>
            </a:r>
            <a:br>
              <a:rPr sz="1800" b="0" i="0" u="none">
                <a:solidFill>
                  <a:srgbClr val="000000"/>
                </a:solidFill>
                <a:latin typeface="Consolas"/>
                <a:ea typeface="Consolas"/>
                <a:cs typeface="Consolas"/>
              </a:rPr>
            </a:br>
            <a:endParaRPr sz="1800">
              <a:latin typeface="Consolas"/>
              <a:cs typeface="Consolas"/>
            </a:endParaRPr>
          </a:p>
          <a:p>
            <a:pPr marL="283879" indent="-283879">
              <a:buFont typeface="Arial"/>
              <a:buChar char="•"/>
              <a:defRPr/>
            </a:pPr>
            <a:r>
              <a:rPr sz="1600" b="1" i="0" u="none">
                <a:solidFill>
                  <a:srgbClr val="000000"/>
                </a:solidFill>
                <a:latin typeface="Consolas"/>
                <a:ea typeface="Consolas"/>
                <a:cs typeface="Consolas"/>
              </a:rPr>
              <a:t>EU Research Highlights.</a:t>
            </a:r>
            <a:endParaRPr sz="1800">
              <a:latin typeface="Consolas"/>
              <a:ea typeface="Consolas"/>
              <a:cs typeface="Consolas"/>
            </a:endParaRPr>
          </a:p>
          <a:p>
            <a:pPr>
              <a:defRPr/>
            </a:pPr>
            <a:endParaRPr sz="1800">
              <a:latin typeface="Consolas"/>
              <a:cs typeface="Consolas"/>
            </a:endParaRPr>
          </a:p>
          <a:p>
            <a:pPr marL="283879" indent="-283879">
              <a:buFont typeface="Arial"/>
              <a:buChar char="–"/>
              <a:defRPr/>
            </a:pPr>
            <a:r>
              <a:rPr sz="1400" b="0" i="0" u="none">
                <a:solidFill>
                  <a:schemeClr val="bg2">
                    <a:lumMod val="50000"/>
                  </a:schemeClr>
                </a:solidFill>
                <a:latin typeface="Consolas"/>
                <a:ea typeface="Consolas"/>
                <a:cs typeface="Consolas"/>
              </a:rPr>
              <a:t>Methodology: Reviewed products, conducted economic analysis, and interviewed experts.</a:t>
            </a:r>
          </a:p>
          <a:p>
            <a:pPr marL="283879" indent="-283879">
              <a:buFont typeface="Arial"/>
              <a:buChar char="–"/>
              <a:defRPr/>
            </a:pPr>
            <a:r>
              <a:rPr sz="1400" b="0" i="0" u="none">
                <a:solidFill>
                  <a:schemeClr val="bg2">
                    <a:lumMod val="50000"/>
                  </a:schemeClr>
                </a:solidFill>
                <a:latin typeface="Consolas"/>
                <a:ea typeface="Consolas"/>
                <a:cs typeface="Consolas"/>
              </a:rPr>
              <a:t>Potential Savings: Up to USD 630 billion in advanced scenarios for EU manufacturing sectors.</a:t>
            </a:r>
            <a:br>
              <a:rPr sz="1800" b="0" i="0" u="none">
                <a:solidFill>
                  <a:srgbClr val="000000"/>
                </a:solidFill>
                <a:latin typeface="Consolas"/>
                <a:ea typeface="Consolas"/>
                <a:cs typeface="Consolas"/>
              </a:rPr>
            </a:br>
            <a:br>
              <a:rPr sz="1100" b="0" i="0" u="none">
                <a:solidFill>
                  <a:srgbClr val="000000"/>
                </a:solidFill>
                <a:latin typeface="Arial"/>
                <a:ea typeface="Arial"/>
                <a:cs typeface="Arial"/>
              </a:rPr>
            </a:br>
            <a:endParaRPr sz="1800">
              <a:latin typeface="Consolas"/>
              <a:cs typeface="Consolas"/>
            </a:endParaRPr>
          </a:p>
        </p:txBody>
      </p:sp>
      <p:pic>
        <p:nvPicPr>
          <p:cNvPr id="1315958839" name="Grafik 1315958838"/>
          <p:cNvPicPr>
            <a:picLocks noChangeAspect="1"/>
          </p:cNvPicPr>
          <p:nvPr/>
        </p:nvPicPr>
        <p:blipFill>
          <a:blip r:embed="rId3"/>
          <a:srcRect l="9864" t="5649" r="13393" b="4662"/>
          <a:stretch/>
        </p:blipFill>
        <p:spPr bwMode="auto">
          <a:xfrm>
            <a:off x="7925295" y="1021311"/>
            <a:ext cx="4274452" cy="4995505"/>
          </a:xfrm>
          <a:prstGeom prst="rect">
            <a:avLst/>
          </a:prstGeom>
        </p:spPr>
      </p:pic>
      <p:sp>
        <p:nvSpPr>
          <p:cNvPr id="1943818511" name="Textfeld 1943818510"/>
          <p:cNvSpPr txBox="1"/>
          <p:nvPr/>
        </p:nvSpPr>
        <p:spPr bwMode="auto">
          <a:xfrm>
            <a:off x="8186735" y="5902814"/>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Ref:6</a:t>
            </a:r>
            <a:endParaRPr sz="1100">
              <a:solidFill>
                <a:schemeClr val="tx1">
                  <a:lumMod val="50000"/>
                  <a:lumOff val="50000"/>
                </a:schemeClr>
              </a:solidFill>
              <a:latin typeface="Consolas"/>
              <a:cs typeface="Consolas"/>
            </a:endParaRPr>
          </a:p>
        </p:txBody>
      </p:sp>
      <p:sp>
        <p:nvSpPr>
          <p:cNvPr id="957171191" name="Textfeld 957171190"/>
          <p:cNvSpPr txBox="1"/>
          <p:nvPr/>
        </p:nvSpPr>
        <p:spPr bwMode="auto">
          <a:xfrm>
            <a:off x="8186735"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1690780952" name="Textfeld 1690780951"/>
          <p:cNvSpPr txBox="1"/>
          <p:nvPr/>
        </p:nvSpPr>
        <p:spPr bwMode="auto">
          <a:xfrm>
            <a:off x="-7638" y="6004200"/>
            <a:ext cx="8195094" cy="8537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sz="1000" b="0" i="0" u="none" strike="noStrike" cap="none" spc="0">
                <a:solidFill>
                  <a:schemeClr val="bg2">
                    <a:lumMod val="50000"/>
                  </a:schemeClr>
                </a:solidFill>
                <a:latin typeface="Consolas"/>
                <a:ea typeface="Consolas"/>
                <a:cs typeface="Consolas"/>
              </a:rPr>
              <a:t>Ref 1:</a:t>
            </a:r>
            <a:r>
              <a:rPr lang="de-DE" sz="1000" b="0" i="1" u="none" strike="noStrike" cap="none" spc="0">
                <a:solidFill>
                  <a:schemeClr val="bg2">
                    <a:lumMod val="50000"/>
                  </a:schemeClr>
                </a:solidFill>
                <a:latin typeface="Consolas"/>
                <a:ea typeface="Consolas"/>
                <a:cs typeface="Consolas"/>
              </a:rPr>
              <a:t>https://www.nature.com/articles/531435a#citeas</a:t>
            </a:r>
            <a:endParaRPr sz="1000" b="0" i="0" u="none" strike="noStrike" cap="none" spc="0">
              <a:solidFill>
                <a:schemeClr val="bg2">
                  <a:lumMod val="50000"/>
                </a:schemeClr>
              </a:solidFill>
              <a:latin typeface="Consolas"/>
              <a:cs typeface="Consolas"/>
            </a:endParaRPr>
          </a:p>
          <a:p>
            <a:pPr>
              <a:defRPr/>
            </a:pPr>
            <a:r>
              <a:rPr sz="1000">
                <a:solidFill>
                  <a:schemeClr val="bg2">
                    <a:lumMod val="50000"/>
                  </a:schemeClr>
                </a:solidFill>
                <a:latin typeface="Consolas"/>
                <a:ea typeface="Consolas"/>
                <a:cs typeface="Consolas"/>
              </a:rPr>
              <a:t>Ref:2: </a:t>
            </a:r>
            <a:r>
              <a:rPr lang="de-DE" sz="1000" b="0" i="0" u="none" strike="noStrike" cap="none" spc="0">
                <a:solidFill>
                  <a:schemeClr val="bg2">
                    <a:lumMod val="50000"/>
                  </a:schemeClr>
                </a:solidFill>
                <a:latin typeface="Consolas"/>
                <a:ea typeface="Consolas"/>
                <a:cs typeface="Consolas"/>
              </a:rPr>
              <a:t>https://www.europarl.europa.eu/news/en/headlines/economy/20151201STO05603/circular-economy-definition-importance-and-benefits</a:t>
            </a:r>
            <a:endParaRPr sz="1000" b="0" i="0" u="none" strike="noStrike" cap="none" spc="0">
              <a:solidFill>
                <a:schemeClr val="bg2">
                  <a:lumMod val="50000"/>
                </a:schemeClr>
              </a:solidFill>
              <a:latin typeface="Consolas"/>
              <a:cs typeface="Consolas"/>
            </a:endParaRPr>
          </a:p>
          <a:p>
            <a:pPr>
              <a:defRPr/>
            </a:pPr>
            <a:r>
              <a:rPr lang="de-DE" sz="1000" b="0" i="0" u="none" strike="noStrike" cap="none" spc="0">
                <a:solidFill>
                  <a:schemeClr val="bg2">
                    <a:lumMod val="50000"/>
                  </a:schemeClr>
                </a:solidFill>
                <a:latin typeface="Consolas"/>
                <a:ea typeface="Consolas"/>
                <a:cs typeface="Consolas"/>
              </a:rPr>
              <a:t>Ref 3: https://www.ellenmacarthurfoundation.org/towards-the-circular-economy-vol-1-an-economic-and-business-rationale-for-an</a:t>
            </a:r>
            <a:endParaRPr lang="de-DE" sz="1200" b="0" i="0" u="none" strike="noStrike" cap="none" spc="0">
              <a:solidFill>
                <a:schemeClr val="tx1"/>
              </a:solidFill>
              <a:latin typeface="Calibri"/>
              <a:ea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80426477" name="TextBox 10"/>
          <p:cNvSpPr/>
          <p:nvPr/>
        </p:nvSpPr>
        <p:spPr bwMode="auto">
          <a:xfrm>
            <a:off x="1412217" y="589058"/>
            <a:ext cx="3331802" cy="73187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2400" b="1" i="0" u="none" strike="noStrike" cap="none" spc="298">
                <a:ln>
                  <a:noFill/>
                </a:ln>
                <a:solidFill>
                  <a:schemeClr val="tx1"/>
                </a:solidFill>
                <a:latin typeface="Space Grotesk"/>
                <a:ea typeface="Arial"/>
                <a:cs typeface="Space Grotesk"/>
              </a:rPr>
              <a:t>Linear Economy</a:t>
            </a:r>
            <a:r>
              <a:rPr lang="en-US" sz="2400" b="1" i="0" u="none" strike="noStrike" cap="none" spc="298">
                <a:ln>
                  <a:noFill/>
                </a:ln>
                <a:solidFill>
                  <a:prstClr val="black">
                    <a:lumMod val="85000"/>
                    <a:lumOff val="15000"/>
                  </a:prstClr>
                </a:solidFill>
                <a:latin typeface="Space Grotesk"/>
                <a:ea typeface="Arial"/>
                <a:cs typeface="Space Grotesk"/>
              </a:rPr>
              <a:t> </a:t>
            </a:r>
            <a:r>
              <a:rPr lang="en-US" sz="2400" b="1" i="0" u="none" strike="noStrike" cap="none" spc="298">
                <a:ln>
                  <a:noFill/>
                </a:ln>
                <a:solidFill>
                  <a:srgbClr val="005BAE"/>
                </a:solidFill>
                <a:latin typeface="Space Grotesk"/>
                <a:ea typeface="Arial"/>
                <a:cs typeface="Space Grotesk"/>
              </a:rPr>
              <a:t>I</a:t>
            </a:r>
            <a:endParaRPr sz="2400"/>
          </a:p>
          <a:p>
            <a:pPr>
              <a:defRPr/>
            </a:pPr>
            <a:endParaRPr/>
          </a:p>
        </p:txBody>
      </p:sp>
      <p:sp>
        <p:nvSpPr>
          <p:cNvPr id="854028296" name="Rectangle 22"/>
          <p:cNvSpPr/>
          <p:nvPr/>
        </p:nvSpPr>
        <p:spPr bwMode="auto">
          <a:xfrm>
            <a:off x="-7638" y="720351"/>
            <a:ext cx="1184233" cy="300960"/>
          </a:xfrm>
          <a:prstGeom prst="rect">
            <a:avLst/>
          </a:prstGeom>
          <a:solidFill>
            <a:srgbClr val="00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Arial"/>
              <a:cs typeface="Arial"/>
            </a:endParaRPr>
          </a:p>
        </p:txBody>
      </p:sp>
      <p:pic>
        <p:nvPicPr>
          <p:cNvPr id="1992055497" name="Grafik 1992055496"/>
          <p:cNvPicPr>
            <a:picLocks noChangeAspect="1"/>
          </p:cNvPicPr>
          <p:nvPr/>
        </p:nvPicPr>
        <p:blipFill>
          <a:blip r:embed="rId2"/>
          <a:stretch/>
        </p:blipFill>
        <p:spPr bwMode="auto">
          <a:xfrm>
            <a:off x="9992612" y="5924489"/>
            <a:ext cx="2207133" cy="933507"/>
          </a:xfrm>
          <a:prstGeom prst="rect">
            <a:avLst/>
          </a:prstGeom>
        </p:spPr>
      </p:pic>
      <p:sp>
        <p:nvSpPr>
          <p:cNvPr id="854046422" name="Textfeld 854046421"/>
          <p:cNvSpPr txBox="1"/>
          <p:nvPr/>
        </p:nvSpPr>
        <p:spPr bwMode="auto">
          <a:xfrm>
            <a:off x="1470762" y="2098728"/>
            <a:ext cx="914400" cy="366118"/>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2012374046" name="Textfeld 2012374045"/>
          <p:cNvSpPr txBox="1"/>
          <p:nvPr/>
        </p:nvSpPr>
        <p:spPr bwMode="auto">
          <a:xfrm>
            <a:off x="1208880" y="1066707"/>
            <a:ext cx="7027892" cy="5501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600" b="1" i="0" u="none">
                <a:solidFill>
                  <a:srgbClr val="000000"/>
                </a:solidFill>
                <a:latin typeface="Consolas"/>
                <a:ea typeface="Consolas"/>
                <a:cs typeface="Consolas"/>
              </a:rPr>
              <a:t>Definition </a:t>
            </a:r>
          </a:p>
          <a:p>
            <a:pPr marL="261850" indent="-261850">
              <a:buFont typeface="Arial"/>
              <a:buChar char="•"/>
              <a:defRPr/>
            </a:pPr>
            <a:r>
              <a:rPr sz="1600" b="1" i="0" u="none">
                <a:solidFill>
                  <a:srgbClr val="000000"/>
                </a:solidFill>
                <a:latin typeface="Consolas"/>
                <a:ea typeface="Consolas"/>
                <a:cs typeface="Consolas"/>
              </a:rPr>
              <a:t>Operation Type </a:t>
            </a:r>
          </a:p>
          <a:p>
            <a:pPr>
              <a:defRPr/>
            </a:pPr>
            <a:endParaRPr sz="1600" b="1" i="0" u="none">
              <a:solidFill>
                <a:srgbClr val="000000"/>
              </a:solidFill>
              <a:latin typeface="Consolas"/>
              <a:ea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Operates linearly, resembling a river, where natural resources are transformed into products through a series of value-adding steps.</a:t>
            </a:r>
            <a:endParaRPr sz="1600" b="1" i="0" u="none">
              <a:solidFill>
                <a:srgbClr val="000000"/>
              </a:solidFill>
              <a:latin typeface="Consolas"/>
              <a:ea typeface="Consolas"/>
              <a:cs typeface="Consolas"/>
            </a:endParaRPr>
          </a:p>
          <a:p>
            <a:pPr>
              <a:defRPr/>
            </a:pPr>
            <a:r>
              <a:rPr sz="1600" b="0" i="0" u="none">
                <a:solidFill>
                  <a:srgbClr val="000000"/>
                </a:solidFill>
                <a:latin typeface="Consolas"/>
                <a:ea typeface="Consolas"/>
                <a:cs typeface="Consolas"/>
              </a:rPr>
              <a:t>  </a:t>
            </a:r>
            <a:endParaRPr sz="1600">
              <a:latin typeface="Consolas"/>
              <a:cs typeface="Consolas"/>
            </a:endParaRPr>
          </a:p>
          <a:p>
            <a:pPr marL="261850" indent="-261850">
              <a:buFont typeface="Arial"/>
              <a:buChar char="•"/>
              <a:defRPr/>
            </a:pPr>
            <a:r>
              <a:rPr sz="1600" b="1" i="0" u="none">
                <a:solidFill>
                  <a:srgbClr val="000000"/>
                </a:solidFill>
                <a:latin typeface="Consolas"/>
                <a:ea typeface="Consolas"/>
                <a:cs typeface="Consolas"/>
              </a:rPr>
              <a:t>Values</a:t>
            </a:r>
          </a:p>
          <a:p>
            <a:pPr>
              <a:defRPr/>
            </a:pPr>
            <a:endParaRPr sz="1600">
              <a:latin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Driven by the "bigger-better-faster-safer" syndrome, influenced by fashion, emotion, and the pursuit of progress.</a:t>
            </a:r>
          </a:p>
          <a:p>
            <a:pPr marL="261850" indent="-261850">
              <a:buFont typeface="Arial"/>
              <a:buChar char="–"/>
              <a:defRPr/>
            </a:pPr>
            <a:r>
              <a:rPr sz="1400" b="0" i="0" u="none">
                <a:solidFill>
                  <a:schemeClr val="bg2">
                    <a:lumMod val="50000"/>
                  </a:schemeClr>
                </a:solidFill>
                <a:latin typeface="Consolas"/>
                <a:ea typeface="Consolas"/>
                <a:cs typeface="Consolas"/>
              </a:rPr>
              <a:t>Efficient at overcoming scarcity challenges but tends to be profligate in resource usage, particularly in markets already saturated with products.</a:t>
            </a:r>
            <a:endParaRPr sz="1600">
              <a:latin typeface="Consolas"/>
              <a:cs typeface="Consolas"/>
            </a:endParaRPr>
          </a:p>
          <a:p>
            <a:pPr>
              <a:defRPr/>
            </a:pPr>
            <a:endParaRPr sz="1600" b="0" i="0" u="none">
              <a:solidFill>
                <a:srgbClr val="000000"/>
              </a:solidFill>
              <a:latin typeface="Consolas"/>
              <a:ea typeface="Consolas"/>
              <a:cs typeface="Consolas"/>
            </a:endParaRPr>
          </a:p>
          <a:p>
            <a:pPr marL="261850" indent="-261850">
              <a:buFont typeface="Arial"/>
              <a:buChar char="•"/>
              <a:defRPr/>
            </a:pPr>
            <a:r>
              <a:rPr sz="1600" b="1" i="0" u="none">
                <a:solidFill>
                  <a:srgbClr val="000000"/>
                </a:solidFill>
                <a:latin typeface="Consolas"/>
                <a:ea typeface="Consolas"/>
                <a:cs typeface="Consolas"/>
              </a:rPr>
              <a:t>Individual and collective stewardship</a:t>
            </a:r>
          </a:p>
          <a:p>
            <a:pPr>
              <a:defRPr/>
            </a:pPr>
            <a:endParaRPr sz="1600" b="1" i="0" u="none">
              <a:solidFill>
                <a:srgbClr val="000000"/>
              </a:solidFill>
              <a:latin typeface="Consolas"/>
              <a:ea typeface="Consolas"/>
              <a:cs typeface="Consolas"/>
            </a:endParaRPr>
          </a:p>
          <a:p>
            <a:pPr marL="261850" indent="-261850">
              <a:buFont typeface="Arial"/>
              <a:buChar char="–"/>
              <a:defRPr/>
            </a:pPr>
            <a:r>
              <a:rPr sz="1400" b="0" i="0" u="none">
                <a:solidFill>
                  <a:schemeClr val="bg2">
                    <a:lumMod val="50000"/>
                  </a:schemeClr>
                </a:solidFill>
                <a:latin typeface="Consolas"/>
                <a:ea typeface="Consolas"/>
                <a:cs typeface="Consolas"/>
              </a:rPr>
              <a:t>Companies thrive by focusing on the mass production and sale of high volumes of inexpensive and trendy goods.</a:t>
            </a:r>
          </a:p>
          <a:p>
            <a:pPr marL="261850" indent="-261850">
              <a:buFont typeface="Arial"/>
              <a:buChar char="–"/>
              <a:defRPr/>
            </a:pPr>
            <a:r>
              <a:rPr sz="1400" b="0" i="0" u="none">
                <a:solidFill>
                  <a:schemeClr val="bg2">
                    <a:lumMod val="50000"/>
                  </a:schemeClr>
                </a:solidFill>
                <a:latin typeface="Consolas"/>
                <a:ea typeface="Consolas"/>
                <a:cs typeface="Consolas"/>
              </a:rPr>
              <a:t>Ownership and responsibility for risks and waste transfer to the buyer at the point of sale, allowing them to decide on the fate of the product, such as reuse, recycling, or disposal.</a:t>
            </a:r>
            <a:br>
              <a:rPr sz="1600" b="0" i="0" u="none">
                <a:solidFill>
                  <a:srgbClr val="000000"/>
                </a:solidFill>
                <a:latin typeface="Consolas"/>
                <a:ea typeface="Consolas"/>
                <a:cs typeface="Consolas"/>
              </a:rPr>
            </a:br>
            <a:br>
              <a:rPr sz="1600" b="0" i="0" u="none">
                <a:solidFill>
                  <a:srgbClr val="000000"/>
                </a:solidFill>
                <a:latin typeface="Consolas"/>
                <a:ea typeface="Consolas"/>
                <a:cs typeface="Consolas"/>
              </a:rPr>
            </a:br>
            <a:br>
              <a:rPr sz="1100" b="0" i="0" u="none">
                <a:solidFill>
                  <a:srgbClr val="000000"/>
                </a:solidFill>
                <a:latin typeface="Arial"/>
                <a:ea typeface="Arial"/>
                <a:cs typeface="Arial"/>
              </a:rPr>
            </a:br>
            <a:endParaRPr sz="1600" b="0" i="0" u="none">
              <a:solidFill>
                <a:srgbClr val="000000"/>
              </a:solidFill>
              <a:latin typeface="Consolas"/>
              <a:ea typeface="Consolas"/>
              <a:cs typeface="Consolas"/>
            </a:endParaRPr>
          </a:p>
        </p:txBody>
      </p:sp>
      <p:pic>
        <p:nvPicPr>
          <p:cNvPr id="1718835482" name="Grafik 1718835481"/>
          <p:cNvPicPr>
            <a:picLocks noChangeAspect="1"/>
          </p:cNvPicPr>
          <p:nvPr/>
        </p:nvPicPr>
        <p:blipFill>
          <a:blip r:embed="rId3"/>
          <a:srcRect l="14269" t="3514" r="18658" b="20789"/>
          <a:stretch/>
        </p:blipFill>
        <p:spPr bwMode="auto">
          <a:xfrm>
            <a:off x="8231735" y="1127124"/>
            <a:ext cx="3885930" cy="3225124"/>
          </a:xfrm>
          <a:prstGeom prst="rect">
            <a:avLst/>
          </a:prstGeom>
        </p:spPr>
      </p:pic>
      <p:sp>
        <p:nvSpPr>
          <p:cNvPr id="1834879208" name="Textfeld 1834879207"/>
          <p:cNvSpPr txBox="1"/>
          <p:nvPr/>
        </p:nvSpPr>
        <p:spPr bwMode="auto">
          <a:xfrm>
            <a:off x="8231734" y="4352247"/>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Ref:7</a:t>
            </a:r>
            <a:endParaRPr sz="1100">
              <a:solidFill>
                <a:schemeClr val="tx1">
                  <a:lumMod val="50000"/>
                  <a:lumOff val="50000"/>
                </a:schemeClr>
              </a:solidFill>
              <a:latin typeface="Consolas"/>
              <a:cs typeface="Consolas"/>
            </a:endParaRPr>
          </a:p>
        </p:txBody>
      </p:sp>
      <p:sp>
        <p:nvSpPr>
          <p:cNvPr id="987677974" name="Textfeld 987677973"/>
          <p:cNvSpPr txBox="1"/>
          <p:nvPr/>
        </p:nvSpPr>
        <p:spPr bwMode="auto">
          <a:xfrm>
            <a:off x="8186735" y="6605249"/>
            <a:ext cx="1028483" cy="2594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1100">
                <a:solidFill>
                  <a:schemeClr val="tx1">
                    <a:lumMod val="50000"/>
                    <a:lumOff val="50000"/>
                  </a:schemeClr>
                </a:solidFill>
                <a:latin typeface="Consolas"/>
                <a:ea typeface="Consolas"/>
                <a:cs typeface="Consolas"/>
              </a:rPr>
              <a:t>Image Ref:3</a:t>
            </a:r>
            <a:endParaRPr sz="1100">
              <a:solidFill>
                <a:schemeClr val="tx1">
                  <a:lumMod val="50000"/>
                  <a:lumOff val="50000"/>
                </a:schemeClr>
              </a:solidFill>
              <a:latin typeface="Consolas"/>
              <a:cs typeface="Consolas"/>
            </a:endParaRPr>
          </a:p>
        </p:txBody>
      </p:sp>
      <p:sp>
        <p:nvSpPr>
          <p:cNvPr id="903840143" name="Textfeld 903840142"/>
          <p:cNvSpPr txBox="1"/>
          <p:nvPr/>
        </p:nvSpPr>
        <p:spPr bwMode="auto">
          <a:xfrm>
            <a:off x="-7637" y="6318545"/>
            <a:ext cx="6220012" cy="548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de-DE" sz="1000" b="0" i="0" u="none" strike="noStrike" cap="none" spc="0">
                <a:solidFill>
                  <a:schemeClr val="bg2">
                    <a:lumMod val="50000"/>
                  </a:schemeClr>
                </a:solidFill>
                <a:latin typeface="Consolas"/>
                <a:ea typeface="Consolas"/>
                <a:cs typeface="Consolas"/>
              </a:rPr>
              <a:t>Ref 3: The limits of linear consumption https://www.ellenmacarthurfoundation.org/towards-the-circular-economy-vol-1-an-economic-and-business-rationale-for-an</a:t>
            </a:r>
            <a:endParaRPr lang="de-DE" sz="1200" b="0" i="0" u="none" strike="noStrike" cap="none" spc="0">
              <a:solidFill>
                <a:schemeClr val="tx1"/>
              </a:solidFill>
              <a:latin typeface="Calibri"/>
              <a:ea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6604</Words>
  <Application>Microsoft Office PowerPoint</Application>
  <DocSecurity>0</DocSecurity>
  <PresentationFormat>Breitbild</PresentationFormat>
  <Paragraphs>780</Paragraphs>
  <Slides>42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42</vt:i4>
      </vt:variant>
    </vt:vector>
  </HeadingPairs>
  <TitlesOfParts>
    <vt:vector size="50" baseType="lpstr">
      <vt:lpstr>Arial</vt:lpstr>
      <vt:lpstr>Calibri</vt:lpstr>
      <vt:lpstr>Calibri Light</vt:lpstr>
      <vt:lpstr>Consolas</vt:lpstr>
      <vt:lpstr>Courier New</vt:lpstr>
      <vt:lpstr>Space Grotesk</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Marko Berndt</dc:creator>
  <cp:keywords/>
  <dc:description/>
  <cp:lastModifiedBy>Markus</cp:lastModifiedBy>
  <cp:revision>101</cp:revision>
  <dcterms:created xsi:type="dcterms:W3CDTF">2021-04-14T16:50:12Z</dcterms:created>
  <dcterms:modified xsi:type="dcterms:W3CDTF">2024-05-14T13:42:10Z</dcterms:modified>
  <cp:category/>
  <dc:identifier/>
  <cp:contentStatus/>
  <dc:language/>
  <cp:version/>
</cp:coreProperties>
</file>