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 id="214748366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34">
          <p15:clr>
            <a:srgbClr val="A4A3A4"/>
          </p15:clr>
        </p15:guide>
        <p15:guide id="2" pos="7446">
          <p15:clr>
            <a:srgbClr val="A4A3A4"/>
          </p15:clr>
        </p15:guide>
        <p15:guide id="3" pos="3749">
          <p15:clr>
            <a:srgbClr val="A4A3A4"/>
          </p15:clr>
        </p15:guide>
        <p15:guide id="4" orient="horz" pos="1774">
          <p15:clr>
            <a:srgbClr val="A4A3A4"/>
          </p15:clr>
        </p15:guide>
        <p15:guide id="5" pos="393">
          <p15:clr>
            <a:srgbClr val="A4A3A4"/>
          </p15:clr>
        </p15:guide>
        <p15:guide id="6" orient="horz" pos="1230">
          <p15:clr>
            <a:srgbClr val="A4A3A4"/>
          </p15:clr>
        </p15:guide>
        <p15:guide id="7" orient="horz" pos="4110">
          <p15:clr>
            <a:srgbClr val="A4A3A4"/>
          </p15:clr>
        </p15:guide>
        <p15:guide id="8" orient="horz" pos="218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E5B4E5C-8B21-4E37-8DC0-EBBD6AC08753}">
  <a:tblStyle styleId="{EE5B4E5C-8B21-4E37-8DC0-EBBD6AC08753}" styleName="Table_0">
    <a:wholeTbl>
      <a:tcTxStyle b="off" i="off">
        <a:font>
          <a:latin typeface="Calibri"/>
          <a:ea typeface="Calibri"/>
          <a:cs typeface="Calibri"/>
        </a:font>
        <a:schemeClr val="dk1"/>
      </a:tcTxStyle>
      <a:tcStyle>
        <a:tcBdr>
          <a:left>
            <a:ln cap="flat" cmpd="sng" w="12700">
              <a:solidFill>
                <a:schemeClr val="accent6"/>
              </a:solidFill>
              <a:prstDash val="solid"/>
              <a:round/>
              <a:headEnd len="sm" w="sm" type="none"/>
              <a:tailEnd len="sm" w="sm" type="none"/>
            </a:ln>
          </a:left>
          <a:right>
            <a:ln cap="flat" cmpd="sng" w="12700">
              <a:solidFill>
                <a:schemeClr val="accent6"/>
              </a:solidFill>
              <a:prstDash val="solid"/>
              <a:round/>
              <a:headEnd len="sm" w="sm" type="none"/>
              <a:tailEnd len="sm" w="sm" type="none"/>
            </a:ln>
          </a:right>
          <a:top>
            <a:ln cap="flat" cmpd="sng" w="12700">
              <a:solidFill>
                <a:schemeClr val="accent6"/>
              </a:solidFill>
              <a:prstDash val="solid"/>
              <a:round/>
              <a:headEnd len="sm" w="sm" type="none"/>
              <a:tailEnd len="sm" w="sm" type="none"/>
            </a:ln>
          </a:top>
          <a:bottom>
            <a:ln cap="flat" cmpd="sng" w="12700">
              <a:solidFill>
                <a:schemeClr val="accent6"/>
              </a:solidFill>
              <a:prstDash val="solid"/>
              <a:round/>
              <a:headEnd len="sm" w="sm" type="none"/>
              <a:tailEnd len="sm" w="sm" type="none"/>
            </a:ln>
          </a:bottom>
          <a:insideH>
            <a:ln cap="flat" cmpd="sng" w="12700">
              <a:solidFill>
                <a:schemeClr val="accent6"/>
              </a:solidFill>
              <a:prstDash val="solid"/>
              <a:round/>
              <a:headEnd len="sm" w="sm" type="none"/>
              <a:tailEnd len="sm" w="sm" type="none"/>
            </a:ln>
          </a:insideH>
          <a:insideV>
            <a:ln cap="flat" cmpd="sng" w="12700">
              <a:solidFill>
                <a:schemeClr val="accent6"/>
              </a:solidFill>
              <a:prstDash val="solid"/>
              <a:round/>
              <a:headEnd len="sm" w="sm" type="none"/>
              <a:tailEnd len="sm" w="sm" type="none"/>
            </a:ln>
          </a:insideV>
        </a:tcBdr>
        <a:fill>
          <a:solidFill>
            <a:srgbClr val="EAF1E9"/>
          </a:solidFill>
        </a:fill>
      </a:tcStyle>
    </a:wholeTbl>
    <a:band1H>
      <a:tcTxStyle/>
      <a:tcStyle>
        <a:fill>
          <a:solidFill>
            <a:srgbClr val="D2E3CF"/>
          </a:solidFill>
        </a:fill>
      </a:tcStyle>
    </a:band1H>
    <a:band2H>
      <a:tcTxStyle/>
    </a:band2H>
    <a:band1V>
      <a:tcTxStyle/>
      <a:tcStyle>
        <a:fill>
          <a:solidFill>
            <a:srgbClr val="D2E3CF"/>
          </a:solidFill>
        </a:fill>
      </a:tcStyle>
    </a:band1V>
    <a:band2V>
      <a:tcTxStyle/>
    </a:band2V>
    <a:lastCol>
      <a:tcTxStyle b="on" i="off"/>
    </a:lastCol>
    <a:firstCol>
      <a:tcTxStyle b="on" i="off"/>
    </a:firstCol>
    <a:lastRow>
      <a:tcTxStyle b="on" i="off"/>
      <a:tcStyle>
        <a:tcBdr>
          <a:top>
            <a:ln cap="flat" cmpd="sng" w="25400">
              <a:solidFill>
                <a:schemeClr val="accent6"/>
              </a:solidFill>
              <a:prstDash val="solid"/>
              <a:round/>
              <a:headEnd len="sm" w="sm" type="none"/>
              <a:tailEnd len="sm" w="sm" type="none"/>
            </a:ln>
          </a:top>
        </a:tcBdr>
        <a:fill>
          <a:solidFill>
            <a:srgbClr val="EAF1E9"/>
          </a:solidFill>
        </a:fill>
      </a:tcStyle>
    </a:lastRow>
    <a:seCell>
      <a:tcTxStyle/>
    </a:seCell>
    <a:swCell>
      <a:tcTxStyle/>
    </a:swCell>
    <a:firstRow>
      <a:tcTxStyle b="on" i="off"/>
      <a:tcStyle>
        <a:fill>
          <a:solidFill>
            <a:srgbClr val="EAF1E9"/>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4"/>
        <p:guide pos="7446"/>
        <p:guide pos="3749"/>
        <p:guide pos="1774" orient="horz"/>
        <p:guide pos="393"/>
        <p:guide pos="1230" orient="horz"/>
        <p:guide pos="4110" orient="horz"/>
        <p:guide pos="2183"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5" Type="http://schemas.openxmlformats.org/officeDocument/2006/relationships/slide" Target="slides/slide18.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awnvale.com/news/hotels-planet-friendly-ideas-for-lowering-your-carbon-footprint/"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awnvale.com/news/hotels-planet-friendly-ideas-for-lowering-your-carbon-footprint/"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awnvale.com/news/hotels-planet-friendly-ideas-for-lowering-your-carbon-footprint/"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pcommons.upc.edu/bitstream/handle/2117/179149/Handbook-in-IDfS.pdf;jsessionid=F6DFB47D850447FD5C055455F65484EB?sequence=1"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pcommons.upc.edu/bitstream/handle/2117/179149/Handbook-in-IDfS.pdf;jsessionid=F6DFB47D850447FD5C055455F65484EB?sequence=1"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 name="Google Shape;5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EU planning documents has set CE implementation milestones, which has to be followed by all stakeholders. The next research shows researchers analysis about barriers to integration of CE.</a:t>
            </a:r>
            <a:endParaRPr/>
          </a:p>
          <a:p>
            <a:pPr indent="0" lvl="0" marL="0" marR="0" rtl="0" algn="l">
              <a:lnSpc>
                <a:spcPct val="100000"/>
              </a:lnSpc>
              <a:spcBef>
                <a:spcPts val="0"/>
              </a:spcBef>
              <a:spcAft>
                <a:spcPts val="0"/>
              </a:spcAft>
              <a:buClr>
                <a:schemeClr val="dk1"/>
              </a:buClr>
              <a:buSzPts val="1200"/>
              <a:buFont typeface="Calibri"/>
              <a:buNone/>
            </a:pPr>
            <a:r>
              <a:rPr lang="en-GB"/>
              <a:t>Lecturer should discuss with audience the results of barrier analysis. Then it is suggested to compare and agree about crucial aspects of succesful CE implementation, based on both. (5-10 min.)</a:t>
            </a:r>
            <a:endParaRPr/>
          </a:p>
          <a:p>
            <a:pPr indent="0" lvl="0" marL="0" marR="0" rtl="0" algn="l">
              <a:lnSpc>
                <a:spcPct val="100000"/>
              </a:lnSpc>
              <a:spcBef>
                <a:spcPts val="0"/>
              </a:spcBef>
              <a:spcAft>
                <a:spcPts val="0"/>
              </a:spcAft>
              <a:buClr>
                <a:schemeClr val="dk1"/>
              </a:buClr>
              <a:buSzPts val="1200"/>
              <a:buFont typeface="Calibri"/>
              <a:buNone/>
            </a:pPr>
            <a:r>
              <a:rPr lang="en-GB"/>
              <a:t>Additional reading: </a:t>
            </a:r>
            <a:r>
              <a:rPr lang="en-GB" sz="1200">
                <a:latin typeface="Times New Roman"/>
                <a:ea typeface="Times New Roman"/>
                <a:cs typeface="Times New Roman"/>
                <a:sym typeface="Times New Roman"/>
              </a:rPr>
              <a:t>Ritzén S. et al. (2017) Barriers to the Circular Economy – integration of perspectives and domains, Elsevier, Procedia CIRP 64</a:t>
            </a:r>
            <a:endParaRPr/>
          </a:p>
        </p:txBody>
      </p:sp>
      <p:sp>
        <p:nvSpPr>
          <p:cNvPr id="137" name="Google Shape;137;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First of all should be discussed drivers of ecosystem change by using one of mentioned aspects – e.g. invasive species. Then conservation and restoration aspects should be discussed, again from one of mentioned aspects – e.g. disturbance.</a:t>
            </a:r>
            <a:endParaRPr/>
          </a:p>
          <a:p>
            <a:pPr indent="0" lvl="0" marL="0" marR="0" rtl="0" algn="l">
              <a:lnSpc>
                <a:spcPct val="100000"/>
              </a:lnSpc>
              <a:spcBef>
                <a:spcPts val="0"/>
              </a:spcBef>
              <a:spcAft>
                <a:spcPts val="0"/>
              </a:spcAft>
              <a:buClr>
                <a:schemeClr val="dk1"/>
              </a:buClr>
              <a:buSzPts val="1200"/>
              <a:buFont typeface="Calibri"/>
              <a:buNone/>
            </a:pPr>
            <a:r>
              <a:rPr lang="en-GB"/>
              <a:t>The third ecosystem aspect is reconciliation – how all mentioned aspects can live together – e.g. expanding military sites. (5-10 min.)</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GB"/>
              <a:t>Suggested reading: </a:t>
            </a:r>
            <a:r>
              <a:rPr lang="en-GB" sz="1200">
                <a:solidFill>
                  <a:srgbClr val="5C8064"/>
                </a:solidFill>
              </a:rPr>
              <a:t>Robertson M. (2021) Sustainability Principles and Practice, 3rd Edition. Routledge</a:t>
            </a:r>
            <a:r>
              <a:rPr lang="en-GB" sz="1200">
                <a:solidFill>
                  <a:schemeClr val="dk1"/>
                </a:solidFill>
              </a:rPr>
              <a:t>, 137-169 pp.</a:t>
            </a:r>
            <a:endParaRPr sz="1200">
              <a:solidFill>
                <a:srgbClr val="5C8064"/>
              </a:solidFill>
            </a:endParaRPr>
          </a:p>
        </p:txBody>
      </p:sp>
      <p:sp>
        <p:nvSpPr>
          <p:cNvPr id="150" name="Google Shape;15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This is real, existing hotel in global environment and presents solution, how to co-exist with nature.</a:t>
            </a:r>
            <a:endParaRPr/>
          </a:p>
          <a:p>
            <a:pPr indent="0" lvl="0" marL="0" marR="0" rtl="0" algn="l">
              <a:lnSpc>
                <a:spcPct val="100000"/>
              </a:lnSpc>
              <a:spcBef>
                <a:spcPts val="0"/>
              </a:spcBef>
              <a:spcAft>
                <a:spcPts val="0"/>
              </a:spcAft>
              <a:buClr>
                <a:schemeClr val="dk1"/>
              </a:buClr>
              <a:buSzPts val="1200"/>
              <a:buFont typeface="Calibri"/>
              <a:buNone/>
            </a:pPr>
            <a:r>
              <a:rPr lang="en-GB"/>
              <a:t>Suggested reading: </a:t>
            </a:r>
            <a:r>
              <a:rPr lang="en-GB" sz="1200" u="sng">
                <a:solidFill>
                  <a:schemeClr val="hlink"/>
                </a:solidFill>
                <a:hlinkClick r:id="rId2"/>
              </a:rPr>
              <a:t>https://www.dawnvale.com/news/hotels-planet-friendly-ideas-for-lowering-your-carbon-footprint/</a:t>
            </a:r>
            <a:endParaRPr sz="1200"/>
          </a:p>
          <a:p>
            <a:pPr indent="0" lvl="0" marL="0" rtl="0" algn="l">
              <a:spcBef>
                <a:spcPts val="0"/>
              </a:spcBef>
              <a:spcAft>
                <a:spcPts val="0"/>
              </a:spcAft>
              <a:buNone/>
            </a:pPr>
            <a:r>
              <a:t/>
            </a:r>
            <a:endParaRPr/>
          </a:p>
        </p:txBody>
      </p:sp>
      <p:sp>
        <p:nvSpPr>
          <p:cNvPr id="158" name="Google Shape;158;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Different examples of packaging, which can be more sustainable and eco-friendly. </a:t>
            </a:r>
            <a:endParaRPr/>
          </a:p>
          <a:p>
            <a:pPr indent="0" lvl="0" marL="0" rtl="0" algn="l">
              <a:spcBef>
                <a:spcPts val="0"/>
              </a:spcBef>
              <a:spcAft>
                <a:spcPts val="0"/>
              </a:spcAft>
              <a:buNone/>
            </a:pPr>
            <a:r>
              <a:rPr lang="en-GB"/>
              <a:t>Suggested reading: </a:t>
            </a:r>
            <a:r>
              <a:rPr lang="en-GB" sz="1200" u="sng">
                <a:solidFill>
                  <a:schemeClr val="hlink"/>
                </a:solidFill>
                <a:hlinkClick r:id="rId2"/>
              </a:rPr>
              <a:t>https://www.dawnvale.com/news/hotels-planet-friendly-ideas-for-lowering-your-carbon-footprint/</a:t>
            </a:r>
            <a:endParaRPr sz="1200"/>
          </a:p>
          <a:p>
            <a:pPr indent="0" lvl="0" marL="0" rtl="0" algn="l">
              <a:spcBef>
                <a:spcPts val="0"/>
              </a:spcBef>
              <a:spcAft>
                <a:spcPts val="0"/>
              </a:spcAft>
              <a:buNone/>
            </a:pPr>
            <a:r>
              <a:t/>
            </a:r>
            <a:endParaRPr/>
          </a:p>
        </p:txBody>
      </p:sp>
      <p:sp>
        <p:nvSpPr>
          <p:cNvPr id="168" name="Google Shape;168;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Examples how society in general can change their everyday life by saving energy, water. Small discussion about examples.</a:t>
            </a:r>
            <a:endParaRPr/>
          </a:p>
          <a:p>
            <a:pPr indent="0" lvl="0" marL="0" marR="0" rtl="0" algn="l">
              <a:lnSpc>
                <a:spcPct val="100000"/>
              </a:lnSpc>
              <a:spcBef>
                <a:spcPts val="0"/>
              </a:spcBef>
              <a:spcAft>
                <a:spcPts val="0"/>
              </a:spcAft>
              <a:buClr>
                <a:schemeClr val="dk1"/>
              </a:buClr>
              <a:buSzPts val="1200"/>
              <a:buFont typeface="Calibri"/>
              <a:buNone/>
            </a:pPr>
            <a:r>
              <a:rPr lang="en-GB"/>
              <a:t>Suggested reading: </a:t>
            </a:r>
            <a:r>
              <a:rPr lang="en-GB" sz="1200" u="sng">
                <a:solidFill>
                  <a:schemeClr val="hlink"/>
                </a:solidFill>
                <a:hlinkClick r:id="rId2"/>
              </a:rPr>
              <a:t>https://www.dawnvale.com/news/hotels-planet-friendly-ideas-for-lowering-your-carbon-footprint/</a:t>
            </a:r>
            <a:endParaRPr sz="1200"/>
          </a:p>
          <a:p>
            <a:pPr indent="0" lvl="0" marL="0" rtl="0" algn="l">
              <a:spcBef>
                <a:spcPts val="0"/>
              </a:spcBef>
              <a:spcAft>
                <a:spcPts val="0"/>
              </a:spcAft>
              <a:buNone/>
            </a:pPr>
            <a:r>
              <a:t/>
            </a:r>
            <a:endParaRPr/>
          </a:p>
        </p:txBody>
      </p:sp>
      <p:sp>
        <p:nvSpPr>
          <p:cNvPr id="180" name="Google Shape;180;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Examples how society in general can change their everyday life by giving new life to used things – second, third life. Small discussion about examples in pictures.</a:t>
            </a:r>
            <a:endParaRPr/>
          </a:p>
          <a:p>
            <a:pPr indent="0" lvl="0" marL="0" marR="0" rtl="0" algn="l">
              <a:lnSpc>
                <a:spcPct val="100000"/>
              </a:lnSpc>
              <a:spcBef>
                <a:spcPts val="0"/>
              </a:spcBef>
              <a:spcAft>
                <a:spcPts val="0"/>
              </a:spcAft>
              <a:buClr>
                <a:schemeClr val="dk1"/>
              </a:buClr>
              <a:buSzPts val="1200"/>
              <a:buFont typeface="Calibri"/>
              <a:buNone/>
            </a:pPr>
            <a:r>
              <a:rPr lang="en-GB"/>
              <a:t>Suggested reading: </a:t>
            </a:r>
            <a:r>
              <a:rPr lang="en-GB" sz="1200"/>
              <a:t>https://www.dawnvale.com/news/hotels-planet-friendly-ideas-for-lowering-your-carbon-footprint/ </a:t>
            </a:r>
            <a:endParaRPr/>
          </a:p>
          <a:p>
            <a:pPr indent="0" lvl="0" marL="0" marR="0" rtl="0" algn="l">
              <a:lnSpc>
                <a:spcPct val="100000"/>
              </a:lnSpc>
              <a:spcBef>
                <a:spcPts val="0"/>
              </a:spcBef>
              <a:spcAft>
                <a:spcPts val="0"/>
              </a:spcAft>
              <a:buClr>
                <a:schemeClr val="dk1"/>
              </a:buClr>
              <a:buSzPts val="1200"/>
              <a:buFont typeface="Calibri"/>
              <a:buNone/>
            </a:pPr>
            <a:r>
              <a:rPr lang="en-GB" sz="1200"/>
              <a:t>https://maximizeminimalism.com/25-ways-to-reuse-common-household-items/</a:t>
            </a:r>
            <a:endParaRPr/>
          </a:p>
          <a:p>
            <a:pPr indent="0" lvl="0" marL="0" rtl="0" algn="l">
              <a:spcBef>
                <a:spcPts val="0"/>
              </a:spcBef>
              <a:spcAft>
                <a:spcPts val="0"/>
              </a:spcAft>
              <a:buNone/>
            </a:pPr>
            <a:r>
              <a:t/>
            </a:r>
            <a:endParaRPr/>
          </a:p>
        </p:txBody>
      </p:sp>
      <p:sp>
        <p:nvSpPr>
          <p:cNvPr id="190" name="Google Shape;190;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a:t>Urban gardening, small scale gardening is good example, how citizens can use their bio-waste. Discussion about possibilities and regulations.</a:t>
            </a:r>
            <a:endParaRPr/>
          </a:p>
          <a:p>
            <a:pPr indent="0" lvl="0" marL="0" marR="0" rtl="0" algn="l">
              <a:lnSpc>
                <a:spcPct val="100000"/>
              </a:lnSpc>
              <a:spcBef>
                <a:spcPts val="0"/>
              </a:spcBef>
              <a:spcAft>
                <a:spcPts val="0"/>
              </a:spcAft>
              <a:buClr>
                <a:schemeClr val="dk1"/>
              </a:buClr>
              <a:buSzPts val="1200"/>
              <a:buFont typeface="Calibri"/>
              <a:buNone/>
            </a:pPr>
            <a:r>
              <a:rPr lang="en-GB"/>
              <a:t>Suggested reading: </a:t>
            </a:r>
            <a:r>
              <a:rPr lang="en-GB" sz="1200"/>
              <a:t>https://grocycle.com/how-to-start-a-permaculture-garden/ </a:t>
            </a:r>
            <a:endParaRPr/>
          </a:p>
          <a:p>
            <a:pPr indent="0" lvl="0" marL="0" marR="0" rtl="0" algn="l">
              <a:lnSpc>
                <a:spcPct val="100000"/>
              </a:lnSpc>
              <a:spcBef>
                <a:spcPts val="0"/>
              </a:spcBef>
              <a:spcAft>
                <a:spcPts val="0"/>
              </a:spcAft>
              <a:buClr>
                <a:schemeClr val="dk1"/>
              </a:buClr>
              <a:buSzPts val="1200"/>
              <a:buFont typeface="Calibri"/>
              <a:buNone/>
            </a:pPr>
            <a:r>
              <a:rPr lang="en-GB" sz="1200"/>
              <a:t>https://www.eventbrite.ca/e/what-to-do-now-to-begin-creating-an-eco-climate-friendly-garden-system-tickets-383570588957 </a:t>
            </a:r>
            <a:endParaRPr sz="1200"/>
          </a:p>
          <a:p>
            <a:pPr indent="0" lvl="0" marL="0" rtl="0" algn="l">
              <a:spcBef>
                <a:spcPts val="0"/>
              </a:spcBef>
              <a:spcAft>
                <a:spcPts val="0"/>
              </a:spcAft>
              <a:buNone/>
            </a:pPr>
            <a:r>
              <a:t/>
            </a:r>
            <a:endParaRPr/>
          </a:p>
        </p:txBody>
      </p:sp>
      <p:sp>
        <p:nvSpPr>
          <p:cNvPr id="201" name="Google Shape;201;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0" name="Google Shape;210;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Makerspace DARE has already been setting up great examples of  circularity in the past by promoting more environmentally friendly decision-making through workshops. There have been various activities for families with children and adults. For example, creating interior elements from used glass bottles (such as vases, glasses and light objects), upcycled lamps with new design elements from different scrap materials. Another form of workshop is using scrap material left from plottering stickers and creating new designs with these colourful pieces on fabric</a:t>
            </a:r>
            <a:endParaRPr/>
          </a:p>
        </p:txBody>
      </p:sp>
      <p:sp>
        <p:nvSpPr>
          <p:cNvPr id="211" name="Google Shape;211;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sz="1200"/>
              <a:t>When dealing with stakeholders and trying to change their attitude always should be taken integrated learning approach, which involves these topics. Lecturer should discuss them and agree about next steps to be taken.</a:t>
            </a:r>
            <a:endParaRPr sz="1200"/>
          </a:p>
          <a:p>
            <a:pPr indent="0" lvl="0" marL="0" marR="0" rtl="0" algn="l">
              <a:lnSpc>
                <a:spcPct val="100000"/>
              </a:lnSpc>
              <a:spcBef>
                <a:spcPts val="0"/>
              </a:spcBef>
              <a:spcAft>
                <a:spcPts val="0"/>
              </a:spcAft>
              <a:buClr>
                <a:schemeClr val="dk1"/>
              </a:buClr>
              <a:buSzPts val="1200"/>
              <a:buFont typeface="Calibri"/>
              <a:buNone/>
            </a:pPr>
            <a:r>
              <a:rPr lang="en-GB" sz="1200"/>
              <a:t>Suggested reading: Weenk, E., &amp; Henzen, R. (2021). </a:t>
            </a:r>
            <a:r>
              <a:rPr i="1" lang="en-GB" sz="1200"/>
              <a:t>Mastering the Circular Economy</a:t>
            </a:r>
            <a:r>
              <a:rPr lang="en-GB" sz="1200"/>
              <a:t>. Kogan Page, Preface, 286 pages</a:t>
            </a:r>
            <a:endParaRPr sz="1200"/>
          </a:p>
          <a:p>
            <a:pPr indent="0" lvl="0" marL="0" rtl="0" algn="l">
              <a:spcBef>
                <a:spcPts val="0"/>
              </a:spcBef>
              <a:spcAft>
                <a:spcPts val="0"/>
              </a:spcAft>
              <a:buNone/>
            </a:pPr>
            <a:r>
              <a:t/>
            </a:r>
            <a:endParaRPr/>
          </a:p>
        </p:txBody>
      </p:sp>
      <p:sp>
        <p:nvSpPr>
          <p:cNvPr id="221" name="Google Shape;221;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 name="Google Shape;6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 name="Google Shape;7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Discover value chain in linear economy and find out which parts of value chain must be influenced at first in order to make changes to circularity.</a:t>
            </a:r>
            <a:endParaRPr/>
          </a:p>
          <a:p>
            <a:pPr indent="0" lvl="0" marL="0" marR="0" rtl="0" algn="l">
              <a:lnSpc>
                <a:spcPct val="100000"/>
              </a:lnSpc>
              <a:spcBef>
                <a:spcPts val="0"/>
              </a:spcBef>
              <a:spcAft>
                <a:spcPts val="0"/>
              </a:spcAft>
              <a:buClr>
                <a:schemeClr val="dk1"/>
              </a:buClr>
              <a:buSzPts val="1200"/>
              <a:buFont typeface="Calibri"/>
              <a:buNone/>
            </a:pPr>
            <a:r>
              <a:rPr lang="en-GB"/>
              <a:t>Suggested reading: </a:t>
            </a:r>
            <a:r>
              <a:rPr lang="en-GB" sz="1200"/>
              <a:t>Weenk, E., &amp; Henzen, R. (2021). </a:t>
            </a:r>
            <a:r>
              <a:rPr i="1" lang="en-GB" sz="1200"/>
              <a:t>Mastering the Circular Economy</a:t>
            </a:r>
            <a:r>
              <a:rPr lang="en-GB" sz="1200"/>
              <a:t>. Kogan Page, 5-34 pages</a:t>
            </a:r>
            <a:endParaRPr sz="12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73" name="Google Shape;7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 name="Google Shape;8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The basic idea of value chain changes in order to close the loop or the maintain everything in chain as in circle. This slide introduces idea of service providers as main players instead of manufacturers. It also increases part of society role – sharing economy.</a:t>
            </a:r>
            <a:endParaRPr/>
          </a:p>
          <a:p>
            <a:pPr indent="0" lvl="0" marL="0" rtl="0" algn="l">
              <a:spcBef>
                <a:spcPts val="0"/>
              </a:spcBef>
              <a:spcAft>
                <a:spcPts val="0"/>
              </a:spcAft>
              <a:buNone/>
            </a:pPr>
            <a:r>
              <a:rPr lang="en-GB"/>
              <a:t>Most products flow through four typical loops:</a:t>
            </a:r>
            <a:endParaRPr/>
          </a:p>
          <a:p>
            <a:pPr indent="-171450" lvl="0" marL="171450" rtl="0" algn="l">
              <a:spcBef>
                <a:spcPts val="0"/>
              </a:spcBef>
              <a:spcAft>
                <a:spcPts val="0"/>
              </a:spcAft>
              <a:buClr>
                <a:schemeClr val="dk1"/>
              </a:buClr>
              <a:buSzPts val="1200"/>
              <a:buFont typeface="Arial"/>
              <a:buChar char="•"/>
            </a:pPr>
            <a:r>
              <a:rPr lang="en-GB"/>
              <a:t>Reuse, resell and share – ways to keep the original product in use, such as reselling it, returning it after use for someone else to use it, or sharing it, so more people can use it.</a:t>
            </a:r>
            <a:endParaRPr/>
          </a:p>
          <a:p>
            <a:pPr indent="-171450" lvl="0" marL="171450" rtl="0" algn="l">
              <a:spcBef>
                <a:spcPts val="0"/>
              </a:spcBef>
              <a:spcAft>
                <a:spcPts val="0"/>
              </a:spcAft>
              <a:buClr>
                <a:schemeClr val="dk1"/>
              </a:buClr>
              <a:buSzPts val="1200"/>
              <a:buFont typeface="Arial"/>
              <a:buChar char="•"/>
            </a:pPr>
            <a:r>
              <a:rPr lang="en-GB"/>
              <a:t>Maintain and repair, to keep the product working efficiently and effectively for longer.</a:t>
            </a:r>
            <a:endParaRPr/>
          </a:p>
          <a:p>
            <a:pPr indent="-171450" lvl="0" marL="171450" rtl="0" algn="l">
              <a:spcBef>
                <a:spcPts val="0"/>
              </a:spcBef>
              <a:spcAft>
                <a:spcPts val="0"/>
              </a:spcAft>
              <a:buClr>
                <a:schemeClr val="dk1"/>
              </a:buClr>
              <a:buSzPts val="1200"/>
              <a:buFont typeface="Arial"/>
              <a:buChar char="•"/>
            </a:pPr>
            <a:r>
              <a:rPr lang="en-GB"/>
              <a:t>Refurbish and remanufacture, which needs deeper levels of intervention. Refurbishing involves cleaning, surface-level repairs and maintenance, perhaps repainting and polishing the product or equipment. </a:t>
            </a:r>
            <a:endParaRPr/>
          </a:p>
          <a:p>
            <a:pPr indent="-171450" lvl="0" marL="171450" rtl="0" algn="l">
              <a:spcBef>
                <a:spcPts val="0"/>
              </a:spcBef>
              <a:spcAft>
                <a:spcPts val="0"/>
              </a:spcAft>
              <a:buClr>
                <a:schemeClr val="dk1"/>
              </a:buClr>
              <a:buSzPts val="1200"/>
              <a:buFont typeface="Arial"/>
              <a:buChar char="•"/>
            </a:pPr>
            <a:r>
              <a:rPr lang="en-GB"/>
              <a:t>Recycling is the outermost and least effective loop. Recycling requires lots of energy and may need expensive labour or equipment to sort and separate different materials. There are different ‘levels’ of recycling too. Ideally, we want to recycle materials to use them again in the same kind of application; and avoid ‘downcycling’ them into a lower-grade, lower-value material with inferior functional specifications.</a:t>
            </a:r>
            <a:endParaRPr/>
          </a:p>
          <a:p>
            <a:pPr indent="0" lvl="0" marL="0" rtl="0" algn="l">
              <a:spcBef>
                <a:spcPts val="0"/>
              </a:spcBef>
              <a:spcAft>
                <a:spcPts val="0"/>
              </a:spcAft>
              <a:buNone/>
            </a:pPr>
            <a:r>
              <a:rPr lang="en-GB"/>
              <a:t>More reading: Weetman, Catherine. </a:t>
            </a:r>
            <a:r>
              <a:rPr i="1" lang="en-GB"/>
              <a:t>A Circular Economy Handbook</a:t>
            </a:r>
            <a:r>
              <a:rPr lang="en-GB"/>
              <a:t>. Available from: VitalSource Bookshelf, (2nd Edition). Kogan Page, 2020, 13-44 pages</a:t>
            </a:r>
            <a:endParaRPr/>
          </a:p>
        </p:txBody>
      </p:sp>
      <p:sp>
        <p:nvSpPr>
          <p:cNvPr id="82" name="Google Shape;8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There are currently five leading value creation concepts that reconceive business’s value to society.</a:t>
            </a:r>
            <a:endParaRPr/>
          </a:p>
          <a:p>
            <a:pPr indent="-228600" lvl="0" marL="228600" rtl="0" algn="l">
              <a:spcBef>
                <a:spcPts val="0"/>
              </a:spcBef>
              <a:spcAft>
                <a:spcPts val="0"/>
              </a:spcAft>
              <a:buClr>
                <a:schemeClr val="dk1"/>
              </a:buClr>
              <a:buSzPts val="1200"/>
              <a:buFont typeface="Calibri"/>
              <a:buAutoNum type="arabicPeriod"/>
            </a:pPr>
            <a:r>
              <a:rPr lang="en-GB"/>
              <a:t>Stakeholder Value. Central to this concept is how stakeholders (e.g. customers, suppliers, employees, financiers, communities and management) work cooperatively to create value. This means that business is a ‘set of value-creating relationships among groups that have a legitimate interest in the activities and outcomes of the business and upon whom the business depends to achieve its objectives’ (Phillips et al, 2019).</a:t>
            </a:r>
            <a:endParaRPr/>
          </a:p>
          <a:p>
            <a:pPr indent="-228600" lvl="0" marL="228600" rtl="0" algn="l">
              <a:spcBef>
                <a:spcPts val="0"/>
              </a:spcBef>
              <a:spcAft>
                <a:spcPts val="0"/>
              </a:spcAft>
              <a:buClr>
                <a:schemeClr val="dk1"/>
              </a:buClr>
              <a:buSzPts val="1200"/>
              <a:buFont typeface="Calibri"/>
              <a:buAutoNum type="arabicPeriod"/>
            </a:pPr>
            <a:r>
              <a:rPr lang="en-GB"/>
              <a:t>Blended Value. In this conceptual framework – also known as mission-related investing, impact investing, aligned capital and social investments – businesses, investments and non-profit organizations are evaluated based on their ability to generate a blend of social, environmental and financial value (Emerson, 2000). This holistic approach is sometimes used interchangeably with the triple bottom line’s people, planet and profit.</a:t>
            </a:r>
            <a:endParaRPr/>
          </a:p>
          <a:p>
            <a:pPr indent="-228600" lvl="0" marL="228600" rtl="0" algn="l">
              <a:spcBef>
                <a:spcPts val="0"/>
              </a:spcBef>
              <a:spcAft>
                <a:spcPts val="0"/>
              </a:spcAft>
              <a:buClr>
                <a:schemeClr val="dk1"/>
              </a:buClr>
              <a:buSzPts val="1200"/>
              <a:buFont typeface="Calibri"/>
              <a:buAutoNum type="arabicPeriod"/>
            </a:pPr>
            <a:r>
              <a:rPr lang="en-GB"/>
              <a:t>Shared Value. Creating Shared Value already has an acronym, CSV, and it’s a framework in which a business’s success and social progress are interdependent. It enhances the competitiveness of a business while ‘simultaneously advancing the economic and social conditions in the communities in which it operates. Shared Value creation focuses on identifying and expanding the connections between societal and economic progress’ (Porter and Kramer, 2011).</a:t>
            </a:r>
            <a:endParaRPr/>
          </a:p>
          <a:p>
            <a:pPr indent="-228600" lvl="0" marL="228600" rtl="0" algn="l">
              <a:spcBef>
                <a:spcPts val="0"/>
              </a:spcBef>
              <a:spcAft>
                <a:spcPts val="0"/>
              </a:spcAft>
              <a:buClr>
                <a:schemeClr val="dk1"/>
              </a:buClr>
              <a:buSzPts val="1200"/>
              <a:buFont typeface="Calibri"/>
              <a:buAutoNum type="arabicPeriod"/>
            </a:pPr>
            <a:r>
              <a:rPr lang="en-GB"/>
              <a:t>Sustainable Value. The framework views global sustainability challenges through the business lens, which helps to identify the right strategies and practices that contribute to a more sustainable world while simultaneously driving shareholder value. This win-win approach is defined as the creation of sustainable value (Hart and Milstein, 2003).</a:t>
            </a:r>
            <a:endParaRPr/>
          </a:p>
          <a:p>
            <a:pPr indent="-228600" lvl="0" marL="228600" rtl="0" algn="l">
              <a:spcBef>
                <a:spcPts val="0"/>
              </a:spcBef>
              <a:spcAft>
                <a:spcPts val="0"/>
              </a:spcAft>
              <a:buClr>
                <a:schemeClr val="dk1"/>
              </a:buClr>
              <a:buSzPts val="1200"/>
              <a:buFont typeface="Calibri"/>
              <a:buAutoNum type="arabicPeriod"/>
            </a:pPr>
            <a:r>
              <a:rPr lang="en-GB"/>
              <a:t>Integrated Value. Creating integrated value is the simultaneous building of multiple ‘non-financial’ capitals (such as human, ecological, social, technological and infrastructural capital) through synergistic innovation across the nexus economy (including the circular, well-being, access, exponential and resilience economies) that result in net-positive effects, thus making our world more satisfying, sustainable, shared, smart and secure (Visser, 2017a).</a:t>
            </a:r>
            <a:endParaRPr/>
          </a:p>
          <a:p>
            <a:pPr indent="0" lvl="0" marL="0" rtl="0" algn="l">
              <a:spcBef>
                <a:spcPts val="0"/>
              </a:spcBef>
              <a:spcAft>
                <a:spcPts val="0"/>
              </a:spcAft>
              <a:buClr>
                <a:schemeClr val="dk1"/>
              </a:buClr>
              <a:buSzPts val="1200"/>
              <a:buFont typeface="Calibri"/>
              <a:buNone/>
            </a:pPr>
            <a:r>
              <a:rPr lang="en-GB"/>
              <a:t>Suggested reading: </a:t>
            </a:r>
            <a:r>
              <a:rPr lang="en-GB" sz="1200"/>
              <a:t>Weenk, E., &amp; Henzen, R. (2021). </a:t>
            </a:r>
            <a:r>
              <a:rPr i="1" lang="en-GB" sz="1200"/>
              <a:t>Mastering the Circular Economy</a:t>
            </a:r>
            <a:r>
              <a:rPr lang="en-GB" sz="1200"/>
              <a:t>. Kogan Page, 34-91 pages</a:t>
            </a:r>
            <a:endParaRPr/>
          </a:p>
        </p:txBody>
      </p:sp>
      <p:sp>
        <p:nvSpPr>
          <p:cNvPr id="92" name="Google Shape;9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From picture you can see, that all identified stakeholders has possibility to affect value chain by different strategies. Each organization involved in value chain should be examined from point of view their power or influence of product through collaboration (5-10 min.). This matrix can be used as example when examining own company/ organization by identifying and defining intervention points. Discussion of particular example of identified stakeholders takes 5-10 min.</a:t>
            </a:r>
            <a:endParaRPr/>
          </a:p>
          <a:p>
            <a:pPr indent="0" lvl="0" marL="0" marR="0" rtl="0" algn="l">
              <a:lnSpc>
                <a:spcPct val="100000"/>
              </a:lnSpc>
              <a:spcBef>
                <a:spcPts val="0"/>
              </a:spcBef>
              <a:spcAft>
                <a:spcPts val="0"/>
              </a:spcAft>
              <a:buClr>
                <a:schemeClr val="dk1"/>
              </a:buClr>
              <a:buSzPts val="1200"/>
              <a:buFont typeface="Calibri"/>
              <a:buNone/>
            </a:pPr>
            <a:r>
              <a:rPr lang="en-GB"/>
              <a:t>Suggested reading: G2: Stakeholders and collaboration, </a:t>
            </a:r>
            <a:r>
              <a:rPr lang="en-GB" sz="1200" u="sng">
                <a:solidFill>
                  <a:schemeClr val="hlink"/>
                </a:solidFill>
                <a:latin typeface="Arial"/>
                <a:ea typeface="Arial"/>
                <a:cs typeface="Arial"/>
                <a:sym typeface="Arial"/>
                <a:hlinkClick r:id="rId2"/>
              </a:rPr>
              <a:t>https://upcommons.upc.edu/bitstream/handle/2117/179149/Handbook-in-IDfS.pdf;jsessionid=F6DFB47D850447FD5C055455F65484EB?sequence=1</a:t>
            </a:r>
            <a:endParaRPr sz="1200">
              <a:latin typeface="Calibri"/>
              <a:ea typeface="Calibri"/>
              <a:cs typeface="Calibri"/>
              <a:sym typeface="Calibri"/>
            </a:endParaRPr>
          </a:p>
        </p:txBody>
      </p:sp>
      <p:sp>
        <p:nvSpPr>
          <p:cNvPr id="100" name="Google Shape;10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This picture suggests to look at the example of stakeholders for particular product outcome. As you can see there are direct and indirect stakeholders. Audience need to discuss why there is such division. (15 min.)</a:t>
            </a:r>
            <a:endParaRPr/>
          </a:p>
          <a:p>
            <a:pPr indent="0" lvl="0" marL="0" rtl="0" algn="l">
              <a:spcBef>
                <a:spcPts val="0"/>
              </a:spcBef>
              <a:spcAft>
                <a:spcPts val="0"/>
              </a:spcAft>
              <a:buNone/>
            </a:pPr>
            <a:r>
              <a:rPr lang="en-GB"/>
              <a:t>Then discuss each stakeholder and their role and importance in particular process of product development.</a:t>
            </a:r>
            <a:endParaRPr/>
          </a:p>
          <a:p>
            <a:pPr indent="0" lvl="0" marL="0" marR="0" rtl="0" algn="l">
              <a:lnSpc>
                <a:spcPct val="100000"/>
              </a:lnSpc>
              <a:spcBef>
                <a:spcPts val="0"/>
              </a:spcBef>
              <a:spcAft>
                <a:spcPts val="0"/>
              </a:spcAft>
              <a:buClr>
                <a:schemeClr val="dk1"/>
              </a:buClr>
              <a:buSzPts val="1200"/>
              <a:buFont typeface="Calibri"/>
              <a:buNone/>
            </a:pPr>
            <a:r>
              <a:rPr lang="en-GB"/>
              <a:t>Suggested reading: G2: Stakeholders and collaboration, </a:t>
            </a:r>
            <a:r>
              <a:rPr lang="en-GB" sz="1200" u="sng">
                <a:solidFill>
                  <a:schemeClr val="hlink"/>
                </a:solidFill>
                <a:latin typeface="Arial"/>
                <a:ea typeface="Arial"/>
                <a:cs typeface="Arial"/>
                <a:sym typeface="Arial"/>
                <a:hlinkClick r:id="rId2"/>
              </a:rPr>
              <a:t>https://upcommons.upc.edu/bitstream/handle/2117/179149/Handbook-in-IDfS.pdf;jsessionid=F6DFB47D850447FD5C055455F65484EB?sequence=1</a:t>
            </a:r>
            <a:endParaRPr sz="1200">
              <a:latin typeface="Calibri"/>
              <a:ea typeface="Calibri"/>
              <a:cs typeface="Calibri"/>
              <a:sym typeface="Calibri"/>
            </a:endParaRPr>
          </a:p>
          <a:p>
            <a:pPr indent="0" lvl="0" marL="0" rtl="0" algn="l">
              <a:spcBef>
                <a:spcPts val="0"/>
              </a:spcBef>
              <a:spcAft>
                <a:spcPts val="0"/>
              </a:spcAft>
              <a:buNone/>
            </a:pPr>
            <a:r>
              <a:t/>
            </a:r>
            <a:endParaRPr/>
          </a:p>
        </p:txBody>
      </p:sp>
      <p:sp>
        <p:nvSpPr>
          <p:cNvPr id="109" name="Google Shape;10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Before getting to practical exercise this slide needs to be discussed, because it helps to understand different aspects or views on circular economy and its development stage (2 min.)</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lang="en-GB"/>
              <a:t>Suggested reading: </a:t>
            </a:r>
            <a:r>
              <a:rPr lang="en-GB" sz="1200"/>
              <a:t>Weenk, E., &amp; Henzen, R. (2021). </a:t>
            </a:r>
            <a:r>
              <a:rPr i="1" lang="en-GB" sz="1200"/>
              <a:t>Mastering the Circular Economy</a:t>
            </a:r>
            <a:r>
              <a:rPr lang="en-GB" sz="1200"/>
              <a:t>. Kogan Page, 5-34 pages</a:t>
            </a:r>
            <a:endParaRPr sz="1200"/>
          </a:p>
          <a:p>
            <a:pPr indent="0" lvl="0" marL="0" rtl="0" algn="l">
              <a:spcBef>
                <a:spcPts val="0"/>
              </a:spcBef>
              <a:spcAft>
                <a:spcPts val="0"/>
              </a:spcAft>
              <a:buNone/>
            </a:pPr>
            <a:r>
              <a:t/>
            </a:r>
            <a:endParaRPr/>
          </a:p>
        </p:txBody>
      </p:sp>
      <p:sp>
        <p:nvSpPr>
          <p:cNvPr id="119" name="Google Shape;11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The biggest group can be divided in three groups – entrepreneurs, local government and citizens. And then these three groups should find answers on these three tasks.</a:t>
            </a:r>
            <a:endParaRPr/>
          </a:p>
          <a:p>
            <a:pPr indent="0" lvl="0" marL="0" rtl="0" algn="l">
              <a:spcBef>
                <a:spcPts val="0"/>
              </a:spcBef>
              <a:spcAft>
                <a:spcPts val="0"/>
              </a:spcAft>
              <a:buNone/>
            </a:pPr>
            <a:r>
              <a:rPr lang="en-GB"/>
              <a:t>Or you can have representatives of these three stakeholders and then they can work on these three tasks. </a:t>
            </a:r>
            <a:endParaRPr/>
          </a:p>
          <a:p>
            <a:pPr indent="0" lvl="0" marL="0" rtl="0" algn="l">
              <a:spcBef>
                <a:spcPts val="0"/>
              </a:spcBef>
              <a:spcAft>
                <a:spcPts val="0"/>
              </a:spcAft>
              <a:buNone/>
            </a:pPr>
            <a:r>
              <a:rPr lang="en-GB"/>
              <a:t>Exercise all together takes 40 mins. 15-20 takes getting answers and other 15-20 mins. takes presentations. 5-10 min. - summary from lecturer.</a:t>
            </a:r>
            <a:endParaRPr/>
          </a:p>
        </p:txBody>
      </p:sp>
      <p:sp>
        <p:nvSpPr>
          <p:cNvPr id="129" name="Google Shape;12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el und Inhalt">
  <p:cSld name="2_Titel und Inhalt">
    <p:spTree>
      <p:nvGrpSpPr>
        <p:cNvPr id="10" name="Shape 1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no Standard title ">
  <p:cSld name="Empty/no Standard title ">
    <p:spTree>
      <p:nvGrpSpPr>
        <p:cNvPr id="52" name="Shape 52"/>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el und Inhalt">
  <p:cSld name="1_Titel und Inhalt">
    <p:spTree>
      <p:nvGrpSpPr>
        <p:cNvPr id="53" name="Shape 53"/>
        <p:cNvGrpSpPr/>
        <p:nvPr/>
      </p:nvGrpSpPr>
      <p:grpSpPr>
        <a:xfrm>
          <a:off x="0" y="0"/>
          <a:ext cx="0" cy="0"/>
          <a:chOff x="0" y="0"/>
          <a:chExt cx="0" cy="0"/>
        </a:xfrm>
      </p:grpSpPr>
      <p:sp>
        <p:nvSpPr>
          <p:cNvPr id="54" name="Google Shape;54;p13"/>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7BB2"/>
              </a:buClr>
              <a:buSzPts val="3600"/>
              <a:buFont typeface="Arial"/>
              <a:buNone/>
              <a:defRPr b="1" i="0" sz="3600" u="none" cap="none" strike="noStrike">
                <a:solidFill>
                  <a:srgbClr val="007BB2"/>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y Empty">
  <p:cSld name="Fully Empty">
    <p:spTree>
      <p:nvGrpSpPr>
        <p:cNvPr id="15" name="Shape 1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spTree>
      <p:nvGrpSpPr>
        <p:cNvPr id="16" name="Shape 16"/>
        <p:cNvGrpSpPr/>
        <p:nvPr/>
      </p:nvGrpSpPr>
      <p:grpSpPr>
        <a:xfrm>
          <a:off x="0" y="0"/>
          <a:ext cx="0" cy="0"/>
          <a:chOff x="0" y="0"/>
          <a:chExt cx="0" cy="0"/>
        </a:xfrm>
      </p:grpSpPr>
      <p:sp>
        <p:nvSpPr>
          <p:cNvPr id="17" name="Google Shape;17;p5"/>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777779"/>
                </a:solidFill>
                <a:latin typeface="Calibri"/>
                <a:ea typeface="Calibri"/>
                <a:cs typeface="Calibri"/>
                <a:sym typeface="Calibri"/>
              </a:defRPr>
            </a:lvl1pPr>
            <a:lvl2pPr indent="0" lvl="1" marL="0" marR="0" rtl="0" algn="l">
              <a:spcBef>
                <a:spcPts val="0"/>
              </a:spcBef>
              <a:buNone/>
              <a:defRPr sz="1800">
                <a:solidFill>
                  <a:srgbClr val="777779"/>
                </a:solidFill>
                <a:latin typeface="Calibri"/>
                <a:ea typeface="Calibri"/>
                <a:cs typeface="Calibri"/>
                <a:sym typeface="Calibri"/>
              </a:defRPr>
            </a:lvl2pPr>
            <a:lvl3pPr indent="0" lvl="2" marL="0" marR="0" rtl="0" algn="l">
              <a:spcBef>
                <a:spcPts val="0"/>
              </a:spcBef>
              <a:buNone/>
              <a:defRPr sz="1800">
                <a:solidFill>
                  <a:srgbClr val="777779"/>
                </a:solidFill>
                <a:latin typeface="Calibri"/>
                <a:ea typeface="Calibri"/>
                <a:cs typeface="Calibri"/>
                <a:sym typeface="Calibri"/>
              </a:defRPr>
            </a:lvl3pPr>
            <a:lvl4pPr indent="0" lvl="3" marL="0" marR="0" rtl="0" algn="l">
              <a:spcBef>
                <a:spcPts val="0"/>
              </a:spcBef>
              <a:buNone/>
              <a:defRPr sz="1800">
                <a:solidFill>
                  <a:srgbClr val="777779"/>
                </a:solidFill>
                <a:latin typeface="Calibri"/>
                <a:ea typeface="Calibri"/>
                <a:cs typeface="Calibri"/>
                <a:sym typeface="Calibri"/>
              </a:defRPr>
            </a:lvl4pPr>
            <a:lvl5pPr indent="0" lvl="4" marL="0" marR="0" rtl="0" algn="l">
              <a:spcBef>
                <a:spcPts val="0"/>
              </a:spcBef>
              <a:buNone/>
              <a:defRPr sz="1800">
                <a:solidFill>
                  <a:srgbClr val="777779"/>
                </a:solidFill>
                <a:latin typeface="Calibri"/>
                <a:ea typeface="Calibri"/>
                <a:cs typeface="Calibri"/>
                <a:sym typeface="Calibri"/>
              </a:defRPr>
            </a:lvl5pPr>
            <a:lvl6pPr indent="0" lvl="5" marL="0" marR="0" rtl="0" algn="l">
              <a:spcBef>
                <a:spcPts val="0"/>
              </a:spcBef>
              <a:buNone/>
              <a:defRPr sz="1800">
                <a:solidFill>
                  <a:srgbClr val="777779"/>
                </a:solidFill>
                <a:latin typeface="Calibri"/>
                <a:ea typeface="Calibri"/>
                <a:cs typeface="Calibri"/>
                <a:sym typeface="Calibri"/>
              </a:defRPr>
            </a:lvl6pPr>
            <a:lvl7pPr indent="0" lvl="6" marL="0" marR="0" rtl="0" algn="l">
              <a:spcBef>
                <a:spcPts val="0"/>
              </a:spcBef>
              <a:buNone/>
              <a:defRPr sz="1800">
                <a:solidFill>
                  <a:srgbClr val="777779"/>
                </a:solidFill>
                <a:latin typeface="Calibri"/>
                <a:ea typeface="Calibri"/>
                <a:cs typeface="Calibri"/>
                <a:sym typeface="Calibri"/>
              </a:defRPr>
            </a:lvl7pPr>
            <a:lvl8pPr indent="0" lvl="7" marL="0" marR="0" rtl="0" algn="l">
              <a:spcBef>
                <a:spcPts val="0"/>
              </a:spcBef>
              <a:buNone/>
              <a:defRPr sz="1800">
                <a:solidFill>
                  <a:srgbClr val="777779"/>
                </a:solidFill>
                <a:latin typeface="Calibri"/>
                <a:ea typeface="Calibri"/>
                <a:cs typeface="Calibri"/>
                <a:sym typeface="Calibri"/>
              </a:defRPr>
            </a:lvl8pPr>
            <a:lvl9pPr indent="0" lvl="8" marL="0" marR="0" rtl="0" algn="l">
              <a:spcBef>
                <a:spcPts val="0"/>
              </a:spcBef>
              <a:buNone/>
              <a:defRPr sz="1800">
                <a:solidFill>
                  <a:srgbClr val="777779"/>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
        <p:nvSpPr>
          <p:cNvPr id="18" name="Google Shape;18;p5"/>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Google Shape;19;p5"/>
          <p:cNvSpPr/>
          <p:nvPr/>
        </p:nvSpPr>
        <p:spPr>
          <a:xfrm>
            <a:off x="0" y="432000"/>
            <a:ext cx="84835" cy="69574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Layout 1" showMasterSp="0">
  <p:cSld name="Text Layout 1">
    <p:spTree>
      <p:nvGrpSpPr>
        <p:cNvPr id="20" name="Shape 20"/>
        <p:cNvGrpSpPr/>
        <p:nvPr/>
      </p:nvGrpSpPr>
      <p:grpSpPr>
        <a:xfrm>
          <a:off x="0" y="0"/>
          <a:ext cx="0" cy="0"/>
          <a:chOff x="0" y="0"/>
          <a:chExt cx="0" cy="0"/>
        </a:xfrm>
      </p:grpSpPr>
      <p:sp>
        <p:nvSpPr>
          <p:cNvPr id="21" name="Google Shape;21;p6"/>
          <p:cNvSpPr txBox="1"/>
          <p:nvPr>
            <p:ph idx="1" type="body"/>
          </p:nvPr>
        </p:nvSpPr>
        <p:spPr>
          <a:xfrm>
            <a:off x="432000" y="1656000"/>
            <a:ext cx="5472000" cy="4464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777779"/>
              </a:buClr>
              <a:buSzPts val="3600"/>
              <a:buFont typeface="Arial"/>
              <a:buNone/>
              <a:defRPr b="1" i="0" sz="3600" u="none" cap="none" strike="noStrike">
                <a:solidFill>
                  <a:srgbClr val="777779"/>
                </a:solidFill>
                <a:latin typeface="Calibri"/>
                <a:ea typeface="Calibri"/>
                <a:cs typeface="Calibri"/>
                <a:sym typeface="Calibri"/>
              </a:defRPr>
            </a:lvl1pPr>
            <a:lvl2pPr indent="-228600" lvl="1" marL="914400" marR="0" rtl="0" algn="l">
              <a:lnSpc>
                <a:spcPct val="90000"/>
              </a:lnSpc>
              <a:spcBef>
                <a:spcPts val="500"/>
              </a:spcBef>
              <a:spcAft>
                <a:spcPts val="0"/>
              </a:spcAft>
              <a:buClr>
                <a:srgbClr val="777779"/>
              </a:buClr>
              <a:buSzPts val="2400"/>
              <a:buFont typeface="Arial"/>
              <a:buNone/>
              <a:defRPr b="0" i="0" sz="2400" u="none" cap="none" strike="noStrike">
                <a:solidFill>
                  <a:srgbClr val="777779"/>
                </a:solidFill>
                <a:latin typeface="Calibri"/>
                <a:ea typeface="Calibri"/>
                <a:cs typeface="Calibri"/>
                <a:sym typeface="Calibri"/>
              </a:defRPr>
            </a:lvl2pPr>
            <a:lvl3pPr indent="-355600" lvl="2" marL="1371600" marR="0" rtl="0" algn="l">
              <a:lnSpc>
                <a:spcPct val="90000"/>
              </a:lnSpc>
              <a:spcBef>
                <a:spcPts val="500"/>
              </a:spcBef>
              <a:spcAft>
                <a:spcPts val="0"/>
              </a:spcAft>
              <a:buClr>
                <a:srgbClr val="777779"/>
              </a:buClr>
              <a:buSzPts val="2000"/>
              <a:buFont typeface="Arial"/>
              <a:buChar char="•"/>
              <a:defRPr b="0" i="0" sz="2000" u="none" cap="none" strike="noStrike">
                <a:solidFill>
                  <a:srgbClr val="777779"/>
                </a:solidFill>
                <a:latin typeface="Calibri"/>
                <a:ea typeface="Calibri"/>
                <a:cs typeface="Calibri"/>
                <a:sym typeface="Calibri"/>
              </a:defRPr>
            </a:lvl3pPr>
            <a:lvl4pPr indent="-342900" lvl="3" marL="1828800" marR="0" rtl="0" algn="l">
              <a:lnSpc>
                <a:spcPct val="90000"/>
              </a:lnSpc>
              <a:spcBef>
                <a:spcPts val="500"/>
              </a:spcBef>
              <a:spcAft>
                <a:spcPts val="0"/>
              </a:spcAft>
              <a:buClr>
                <a:srgbClr val="777779"/>
              </a:buClr>
              <a:buSzPts val="1800"/>
              <a:buFont typeface="Arial"/>
              <a:buChar char="•"/>
              <a:defRPr b="0" i="0" sz="1800" u="none" cap="none" strike="noStrike">
                <a:solidFill>
                  <a:srgbClr val="777779"/>
                </a:solidFill>
                <a:latin typeface="Calibri"/>
                <a:ea typeface="Calibri"/>
                <a:cs typeface="Calibri"/>
                <a:sym typeface="Calibri"/>
              </a:defRPr>
            </a:lvl4pPr>
            <a:lvl5pPr indent="-342900" lvl="4" marL="2286000" marR="0" rtl="0" algn="l">
              <a:lnSpc>
                <a:spcPct val="90000"/>
              </a:lnSpc>
              <a:spcBef>
                <a:spcPts val="500"/>
              </a:spcBef>
              <a:spcAft>
                <a:spcPts val="0"/>
              </a:spcAft>
              <a:buClr>
                <a:srgbClr val="777779"/>
              </a:buClr>
              <a:buSzPts val="1800"/>
              <a:buFont typeface="Arial"/>
              <a:buChar char="•"/>
              <a:defRPr b="0" i="0" sz="1800" u="none" cap="none" strike="noStrike">
                <a:solidFill>
                  <a:srgbClr val="777779"/>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 name="Google Shape;22;p6"/>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rgbClr val="777779"/>
                </a:solidFill>
                <a:latin typeface="Calibri"/>
                <a:ea typeface="Calibri"/>
                <a:cs typeface="Calibri"/>
                <a:sym typeface="Calibri"/>
              </a:defRPr>
            </a:lvl1pPr>
            <a:lvl2pPr indent="0" lvl="1" marL="0" marR="0" rtl="0" algn="l">
              <a:spcBef>
                <a:spcPts val="0"/>
              </a:spcBef>
              <a:buNone/>
              <a:defRPr sz="1800">
                <a:solidFill>
                  <a:srgbClr val="777779"/>
                </a:solidFill>
                <a:latin typeface="Calibri"/>
                <a:ea typeface="Calibri"/>
                <a:cs typeface="Calibri"/>
                <a:sym typeface="Calibri"/>
              </a:defRPr>
            </a:lvl2pPr>
            <a:lvl3pPr indent="0" lvl="2" marL="0" marR="0" rtl="0" algn="l">
              <a:spcBef>
                <a:spcPts val="0"/>
              </a:spcBef>
              <a:buNone/>
              <a:defRPr sz="1800">
                <a:solidFill>
                  <a:srgbClr val="777779"/>
                </a:solidFill>
                <a:latin typeface="Calibri"/>
                <a:ea typeface="Calibri"/>
                <a:cs typeface="Calibri"/>
                <a:sym typeface="Calibri"/>
              </a:defRPr>
            </a:lvl3pPr>
            <a:lvl4pPr indent="0" lvl="3" marL="0" marR="0" rtl="0" algn="l">
              <a:spcBef>
                <a:spcPts val="0"/>
              </a:spcBef>
              <a:buNone/>
              <a:defRPr sz="1800">
                <a:solidFill>
                  <a:srgbClr val="777779"/>
                </a:solidFill>
                <a:latin typeface="Calibri"/>
                <a:ea typeface="Calibri"/>
                <a:cs typeface="Calibri"/>
                <a:sym typeface="Calibri"/>
              </a:defRPr>
            </a:lvl4pPr>
            <a:lvl5pPr indent="0" lvl="4" marL="0" marR="0" rtl="0" algn="l">
              <a:spcBef>
                <a:spcPts val="0"/>
              </a:spcBef>
              <a:buNone/>
              <a:defRPr sz="1800">
                <a:solidFill>
                  <a:srgbClr val="777779"/>
                </a:solidFill>
                <a:latin typeface="Calibri"/>
                <a:ea typeface="Calibri"/>
                <a:cs typeface="Calibri"/>
                <a:sym typeface="Calibri"/>
              </a:defRPr>
            </a:lvl5pPr>
            <a:lvl6pPr indent="0" lvl="5" marL="0" marR="0" rtl="0" algn="l">
              <a:spcBef>
                <a:spcPts val="0"/>
              </a:spcBef>
              <a:buNone/>
              <a:defRPr sz="1800">
                <a:solidFill>
                  <a:srgbClr val="777779"/>
                </a:solidFill>
                <a:latin typeface="Calibri"/>
                <a:ea typeface="Calibri"/>
                <a:cs typeface="Calibri"/>
                <a:sym typeface="Calibri"/>
              </a:defRPr>
            </a:lvl6pPr>
            <a:lvl7pPr indent="0" lvl="6" marL="0" marR="0" rtl="0" algn="l">
              <a:spcBef>
                <a:spcPts val="0"/>
              </a:spcBef>
              <a:buNone/>
              <a:defRPr sz="1800">
                <a:solidFill>
                  <a:srgbClr val="777779"/>
                </a:solidFill>
                <a:latin typeface="Calibri"/>
                <a:ea typeface="Calibri"/>
                <a:cs typeface="Calibri"/>
                <a:sym typeface="Calibri"/>
              </a:defRPr>
            </a:lvl7pPr>
            <a:lvl8pPr indent="0" lvl="7" marL="0" marR="0" rtl="0" algn="l">
              <a:spcBef>
                <a:spcPts val="0"/>
              </a:spcBef>
              <a:buNone/>
              <a:defRPr sz="1800">
                <a:solidFill>
                  <a:srgbClr val="777779"/>
                </a:solidFill>
                <a:latin typeface="Calibri"/>
                <a:ea typeface="Calibri"/>
                <a:cs typeface="Calibri"/>
                <a:sym typeface="Calibri"/>
              </a:defRPr>
            </a:lvl8pPr>
            <a:lvl9pPr indent="0" lvl="8" marL="0" marR="0" rtl="0" algn="l">
              <a:spcBef>
                <a:spcPts val="0"/>
              </a:spcBef>
              <a:buNone/>
              <a:defRPr sz="1800">
                <a:solidFill>
                  <a:srgbClr val="777779"/>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
        <p:nvSpPr>
          <p:cNvPr id="23" name="Google Shape;23;p6"/>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 name="Google Shape;24;p6"/>
          <p:cNvSpPr txBox="1"/>
          <p:nvPr>
            <p:ph type="title"/>
          </p:nvPr>
        </p:nvSpPr>
        <p:spPr>
          <a:xfrm>
            <a:off x="516835" y="432000"/>
            <a:ext cx="5387166" cy="69574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C806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6"/>
          <p:cNvSpPr/>
          <p:nvPr/>
        </p:nvSpPr>
        <p:spPr>
          <a:xfrm>
            <a:off x="432000" y="432000"/>
            <a:ext cx="84835" cy="69574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 name="Google Shape;26;p6"/>
          <p:cNvSpPr txBox="1"/>
          <p:nvPr>
            <p:ph idx="2" type="body"/>
          </p:nvPr>
        </p:nvSpPr>
        <p:spPr>
          <a:xfrm>
            <a:off x="431800" y="1260000"/>
            <a:ext cx="5472001" cy="252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7BB2"/>
              </a:buClr>
              <a:buSzPts val="3600"/>
              <a:buFont typeface="Arial"/>
              <a:buNone/>
              <a:defRPr b="1" i="0" sz="3600" u="none" cap="none" strike="noStrike">
                <a:solidFill>
                  <a:srgbClr val="007BB2"/>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7" name="Google Shape;27;p6"/>
          <p:cNvSpPr/>
          <p:nvPr>
            <p:ph idx="3" type="pic"/>
          </p:nvPr>
        </p:nvSpPr>
        <p:spPr>
          <a:xfrm>
            <a:off x="6687459" y="144592"/>
            <a:ext cx="4610101" cy="6557032"/>
          </a:xfrm>
          <a:prstGeom prst="rect">
            <a:avLst/>
          </a:prstGeom>
          <a:solidFill>
            <a:srgbClr val="F2F2F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with Footer">
  <p:cSld name="Empty with Footer">
    <p:spTree>
      <p:nvGrpSpPr>
        <p:cNvPr id="28" name="Shape 28"/>
        <p:cNvGrpSpPr/>
        <p:nvPr/>
      </p:nvGrpSpPr>
      <p:grpSpPr>
        <a:xfrm>
          <a:off x="0" y="0"/>
          <a:ext cx="0" cy="0"/>
          <a:chOff x="0" y="0"/>
          <a:chExt cx="0" cy="0"/>
        </a:xfrm>
      </p:grpSpPr>
      <p:sp>
        <p:nvSpPr>
          <p:cNvPr id="29" name="Google Shape;29;p7"/>
          <p:cNvSpPr txBox="1"/>
          <p:nvPr>
            <p:ph type="title"/>
          </p:nvPr>
        </p:nvSpPr>
        <p:spPr>
          <a:xfrm>
            <a:off x="513524" y="385698"/>
            <a:ext cx="7376010" cy="5508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5C8064"/>
              </a:buClr>
              <a:buSzPts val="4400"/>
              <a:buFont typeface="Calibri"/>
              <a:buNone/>
              <a:defRPr b="1" sz="4400">
                <a:solidFill>
                  <a:srgbClr val="5C806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with 1 pic">
  <p:cSld name="Standard with 1 pic">
    <p:spTree>
      <p:nvGrpSpPr>
        <p:cNvPr id="30" name="Shape 30"/>
        <p:cNvGrpSpPr/>
        <p:nvPr/>
      </p:nvGrpSpPr>
      <p:grpSpPr>
        <a:xfrm>
          <a:off x="0" y="0"/>
          <a:ext cx="0" cy="0"/>
          <a:chOff x="0" y="0"/>
          <a:chExt cx="0" cy="0"/>
        </a:xfrm>
      </p:grpSpPr>
      <p:sp>
        <p:nvSpPr>
          <p:cNvPr id="31" name="Google Shape;31;p8"/>
          <p:cNvSpPr/>
          <p:nvPr/>
        </p:nvSpPr>
        <p:spPr>
          <a:xfrm>
            <a:off x="0" y="0"/>
            <a:ext cx="12192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 name="Google Shape;32;p8"/>
          <p:cNvSpPr/>
          <p:nvPr>
            <p:ph idx="2" type="pic"/>
          </p:nvPr>
        </p:nvSpPr>
        <p:spPr>
          <a:xfrm>
            <a:off x="0" y="0"/>
            <a:ext cx="5354664" cy="6858000"/>
          </a:xfrm>
          <a:prstGeom prst="rect">
            <a:avLst/>
          </a:prstGeom>
          <a:noFill/>
          <a:ln>
            <a:noFill/>
          </a:ln>
        </p:spPr>
      </p:sp>
      <p:sp>
        <p:nvSpPr>
          <p:cNvPr id="33" name="Google Shape;33;p8"/>
          <p:cNvSpPr txBox="1"/>
          <p:nvPr>
            <p:ph idx="1" type="body"/>
          </p:nvPr>
        </p:nvSpPr>
        <p:spPr>
          <a:xfrm>
            <a:off x="5826524" y="1879460"/>
            <a:ext cx="4669622" cy="9445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5C8064"/>
              </a:buClr>
              <a:buSzPts val="4400"/>
              <a:buFont typeface="Arial"/>
              <a:buNone/>
              <a:defRPr b="1" i="0" sz="4400" u="none" cap="none" strike="noStrike">
                <a:solidFill>
                  <a:srgbClr val="5C8064"/>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4" name="Google Shape;34;p8"/>
          <p:cNvSpPr txBox="1"/>
          <p:nvPr>
            <p:ph idx="3" type="body"/>
          </p:nvPr>
        </p:nvSpPr>
        <p:spPr>
          <a:xfrm>
            <a:off x="5826125" y="2611920"/>
            <a:ext cx="4670021" cy="9445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7BB2"/>
              </a:buClr>
              <a:buSzPts val="2400"/>
              <a:buFont typeface="Arial"/>
              <a:buNone/>
              <a:defRPr b="1" i="0" sz="2400" u="none" cap="none" strike="noStrike">
                <a:solidFill>
                  <a:srgbClr val="007BB2"/>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5" name="Google Shape;35;p8"/>
          <p:cNvSpPr txBox="1"/>
          <p:nvPr>
            <p:ph idx="4" type="body"/>
          </p:nvPr>
        </p:nvSpPr>
        <p:spPr>
          <a:xfrm>
            <a:off x="5826125" y="3211513"/>
            <a:ext cx="5994400" cy="15382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8"/>
          <p:cNvSpPr txBox="1"/>
          <p:nvPr>
            <p:ph idx="5" type="body"/>
          </p:nvPr>
        </p:nvSpPr>
        <p:spPr>
          <a:xfrm>
            <a:off x="106363" y="6498077"/>
            <a:ext cx="3156091" cy="25832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1100"/>
              <a:buFont typeface="Arial"/>
              <a:buNone/>
              <a:defRPr b="0" i="0" sz="1100" u="none" cap="none" strike="noStrike">
                <a:solidFill>
                  <a:schemeClr val="lt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text/subheadline">
  <p:cSld name="Standard text/subheadline">
    <p:spTree>
      <p:nvGrpSpPr>
        <p:cNvPr id="37" name="Shape 37"/>
        <p:cNvGrpSpPr/>
        <p:nvPr/>
      </p:nvGrpSpPr>
      <p:grpSpPr>
        <a:xfrm>
          <a:off x="0" y="0"/>
          <a:ext cx="0" cy="0"/>
          <a:chOff x="0" y="0"/>
          <a:chExt cx="0" cy="0"/>
        </a:xfrm>
      </p:grpSpPr>
      <p:sp>
        <p:nvSpPr>
          <p:cNvPr id="38" name="Google Shape;38;p9"/>
          <p:cNvSpPr txBox="1"/>
          <p:nvPr>
            <p:ph type="title"/>
          </p:nvPr>
        </p:nvSpPr>
        <p:spPr>
          <a:xfrm>
            <a:off x="513524" y="385698"/>
            <a:ext cx="7376010" cy="5508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5C8064"/>
              </a:buClr>
              <a:buSzPts val="4400"/>
              <a:buFont typeface="Calibri"/>
              <a:buNone/>
              <a:defRPr b="1" sz="4400">
                <a:solidFill>
                  <a:srgbClr val="5C806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9"/>
          <p:cNvSpPr txBox="1"/>
          <p:nvPr>
            <p:ph idx="1" type="body"/>
          </p:nvPr>
        </p:nvSpPr>
        <p:spPr>
          <a:xfrm>
            <a:off x="533852" y="1408327"/>
            <a:ext cx="8989855" cy="55399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7BB2"/>
              </a:buClr>
              <a:buSzPts val="3600"/>
              <a:buFont typeface="Arial"/>
              <a:buNone/>
              <a:defRPr b="1" i="0" sz="3600" u="none" cap="none" strike="noStrike">
                <a:solidFill>
                  <a:srgbClr val="007BB2"/>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 name="Google Shape;40;p9"/>
          <p:cNvSpPr txBox="1"/>
          <p:nvPr>
            <p:ph idx="2" type="body"/>
          </p:nvPr>
        </p:nvSpPr>
        <p:spPr>
          <a:xfrm>
            <a:off x="533851" y="2098303"/>
            <a:ext cx="11284010" cy="382979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spTree>
      <p:nvGrpSpPr>
        <p:cNvPr id="41" name="Shape 41"/>
        <p:cNvGrpSpPr/>
        <p:nvPr/>
      </p:nvGrpSpPr>
      <p:grpSpPr>
        <a:xfrm>
          <a:off x="0" y="0"/>
          <a:ext cx="0" cy="0"/>
          <a:chOff x="0" y="0"/>
          <a:chExt cx="0" cy="0"/>
        </a:xfrm>
      </p:grpSpPr>
      <p:pic>
        <p:nvPicPr>
          <p:cNvPr id="42" name="Google Shape;42;p10"/>
          <p:cNvPicPr preferRelativeResize="0"/>
          <p:nvPr/>
        </p:nvPicPr>
        <p:blipFill rotWithShape="1">
          <a:blip r:embed="rId2">
            <a:alphaModFix/>
          </a:blip>
          <a:srcRect b="0" l="0" r="0" t="0"/>
          <a:stretch/>
        </p:blipFill>
        <p:spPr>
          <a:xfrm>
            <a:off x="5011282" y="1238287"/>
            <a:ext cx="2169437" cy="1145879"/>
          </a:xfrm>
          <a:prstGeom prst="rect">
            <a:avLst/>
          </a:prstGeom>
          <a:noFill/>
          <a:ln>
            <a:noFill/>
          </a:ln>
        </p:spPr>
      </p:pic>
      <p:sp>
        <p:nvSpPr>
          <p:cNvPr id="43" name="Google Shape;43;p10"/>
          <p:cNvSpPr txBox="1"/>
          <p:nvPr>
            <p:ph idx="1" type="body"/>
          </p:nvPr>
        </p:nvSpPr>
        <p:spPr>
          <a:xfrm>
            <a:off x="955858" y="3407313"/>
            <a:ext cx="10319159" cy="16881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4E84"/>
              </a:buClr>
              <a:buSzPts val="4400"/>
              <a:buFont typeface="Arial"/>
              <a:buNone/>
              <a:defRPr b="1" i="0" sz="4400" u="none" cap="none" strike="noStrike">
                <a:solidFill>
                  <a:srgbClr val="004E84"/>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mp; stats">
  <p:cSld name="Text &amp; stats">
    <p:spTree>
      <p:nvGrpSpPr>
        <p:cNvPr id="44" name="Shape 44"/>
        <p:cNvGrpSpPr/>
        <p:nvPr/>
      </p:nvGrpSpPr>
      <p:grpSpPr>
        <a:xfrm>
          <a:off x="0" y="0"/>
          <a:ext cx="0" cy="0"/>
          <a:chOff x="0" y="0"/>
          <a:chExt cx="0" cy="0"/>
        </a:xfrm>
      </p:grpSpPr>
      <p:sp>
        <p:nvSpPr>
          <p:cNvPr id="45" name="Google Shape;45;p11"/>
          <p:cNvSpPr txBox="1"/>
          <p:nvPr>
            <p:ph type="title"/>
          </p:nvPr>
        </p:nvSpPr>
        <p:spPr>
          <a:xfrm>
            <a:off x="513524" y="385698"/>
            <a:ext cx="7376010" cy="5508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5C8064"/>
              </a:buClr>
              <a:buSzPts val="4400"/>
              <a:buFont typeface="Calibri"/>
              <a:buNone/>
              <a:defRPr b="1" sz="4400">
                <a:solidFill>
                  <a:srgbClr val="5C806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11"/>
          <p:cNvSpPr txBox="1"/>
          <p:nvPr>
            <p:ph idx="1" type="body"/>
          </p:nvPr>
        </p:nvSpPr>
        <p:spPr>
          <a:xfrm>
            <a:off x="533852" y="2016252"/>
            <a:ext cx="8989855" cy="55399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7BB2"/>
              </a:buClr>
              <a:buSzPts val="3600"/>
              <a:buFont typeface="Arial"/>
              <a:buNone/>
              <a:defRPr b="1" i="0" sz="3600" u="none" cap="none" strike="noStrike">
                <a:solidFill>
                  <a:srgbClr val="007BB2"/>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 name="Google Shape;47;p11"/>
          <p:cNvSpPr txBox="1"/>
          <p:nvPr>
            <p:ph idx="2" type="body"/>
          </p:nvPr>
        </p:nvSpPr>
        <p:spPr>
          <a:xfrm>
            <a:off x="533851" y="2570250"/>
            <a:ext cx="6343041" cy="22748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3636"/>
              </a:lnSpc>
              <a:spcBef>
                <a:spcPts val="100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48" name="Google Shape;48;p11"/>
          <p:cNvCxnSpPr/>
          <p:nvPr/>
        </p:nvCxnSpPr>
        <p:spPr>
          <a:xfrm>
            <a:off x="7766044" y="2367318"/>
            <a:ext cx="0" cy="1837614"/>
          </a:xfrm>
          <a:prstGeom prst="straightConnector1">
            <a:avLst/>
          </a:prstGeom>
          <a:noFill/>
          <a:ln cap="flat" cmpd="sng" w="9525">
            <a:solidFill>
              <a:srgbClr val="004E84"/>
            </a:solidFill>
            <a:prstDash val="solid"/>
            <a:miter lim="800000"/>
            <a:headEnd len="sm" w="sm" type="none"/>
            <a:tailEnd len="sm" w="sm" type="none"/>
          </a:ln>
        </p:spPr>
      </p:cxnSp>
      <p:sp>
        <p:nvSpPr>
          <p:cNvPr id="49" name="Google Shape;49;p11"/>
          <p:cNvSpPr txBox="1"/>
          <p:nvPr>
            <p:ph idx="3" type="body"/>
          </p:nvPr>
        </p:nvSpPr>
        <p:spPr>
          <a:xfrm>
            <a:off x="8339116" y="2339030"/>
            <a:ext cx="1770005" cy="36981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4E84"/>
              </a:buClr>
              <a:buSzPts val="1800"/>
              <a:buFont typeface="Arial"/>
              <a:buNone/>
              <a:defRPr b="1" i="0" sz="1800" u="none" cap="none" strike="noStrike">
                <a:solidFill>
                  <a:srgbClr val="004E84"/>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 name="Google Shape;50;p11"/>
          <p:cNvSpPr txBox="1"/>
          <p:nvPr>
            <p:ph idx="4" type="body"/>
          </p:nvPr>
        </p:nvSpPr>
        <p:spPr>
          <a:xfrm>
            <a:off x="8339116" y="2893028"/>
            <a:ext cx="3015655" cy="8607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AB419"/>
              </a:buClr>
              <a:buSzPts val="6000"/>
              <a:buFont typeface="Arial"/>
              <a:buNone/>
              <a:defRPr b="1" i="0" sz="6000" u="none" cap="none" strike="noStrike">
                <a:solidFill>
                  <a:srgbClr val="8AB419"/>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1" name="Google Shape;51;p11"/>
          <p:cNvSpPr txBox="1"/>
          <p:nvPr>
            <p:ph idx="5" type="body"/>
          </p:nvPr>
        </p:nvSpPr>
        <p:spPr>
          <a:xfrm>
            <a:off x="8339116" y="3753753"/>
            <a:ext cx="2031513" cy="22748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3636"/>
              </a:lnSpc>
              <a:spcBef>
                <a:spcPts val="1000"/>
              </a:spcBef>
              <a:spcAft>
                <a:spcPts val="0"/>
              </a:spcAft>
              <a:buClr>
                <a:schemeClr val="dk1"/>
              </a:buClr>
              <a:buSzPts val="2200"/>
              <a:buFont typeface="Arial"/>
              <a:buNone/>
              <a:defRPr b="0" i="0" sz="22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1" Type="http://schemas.openxmlformats.org/officeDocument/2006/relationships/theme" Target="../theme/theme1.xml"/><Relationship Id="rId10" Type="http://schemas.openxmlformats.org/officeDocument/2006/relationships/slideLayout" Target="../slideLayouts/slideLayout11.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 name="Shape 11"/>
        <p:cNvGrpSpPr/>
        <p:nvPr/>
      </p:nvGrpSpPr>
      <p:grpSpPr>
        <a:xfrm>
          <a:off x="0" y="0"/>
          <a:ext cx="0" cy="0"/>
          <a:chOff x="0" y="0"/>
          <a:chExt cx="0" cy="0"/>
        </a:xfrm>
      </p:grpSpPr>
      <p:sp>
        <p:nvSpPr>
          <p:cNvPr id="12" name="Google Shape;12;p3"/>
          <p:cNvSpPr txBox="1"/>
          <p:nvPr>
            <p:ph type="title"/>
          </p:nvPr>
        </p:nvSpPr>
        <p:spPr>
          <a:xfrm>
            <a:off x="515295" y="365126"/>
            <a:ext cx="7789876" cy="540726"/>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5C8064"/>
              </a:buClr>
              <a:buSzPts val="4000"/>
              <a:buFont typeface="Calibri"/>
              <a:buNone/>
              <a:defRPr b="1" i="0" sz="4000" u="none" cap="none" strike="noStrike">
                <a:solidFill>
                  <a:srgbClr val="5C80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3"/>
          <p:cNvSpPr txBox="1"/>
          <p:nvPr/>
        </p:nvSpPr>
        <p:spPr>
          <a:xfrm>
            <a:off x="11289419" y="6205395"/>
            <a:ext cx="619153"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0" i="0" lang="en-GB" sz="1400" u="none" cap="none" strike="noStrike">
                <a:solidFill>
                  <a:schemeClr val="dk1"/>
                </a:solidFill>
                <a:latin typeface="Calibri"/>
                <a:ea typeface="Calibri"/>
                <a:cs typeface="Calibri"/>
                <a:sym typeface="Calibri"/>
              </a:rPr>
              <a:t>| </a:t>
            </a:r>
            <a:fld id="{00000000-1234-1234-1234-123412341234}" type="slidenum">
              <a:rPr b="0" i="0" lang="en-GB" sz="1400" u="none" cap="none" strike="noStrike">
                <a:solidFill>
                  <a:schemeClr val="dk2"/>
                </a:solidFill>
                <a:latin typeface="Calibri"/>
                <a:ea typeface="Calibri"/>
                <a:cs typeface="Calibri"/>
                <a:sym typeface="Calibri"/>
              </a:rPr>
              <a:t>‹#›</a:t>
            </a:fld>
            <a:endParaRPr b="1" sz="1400">
              <a:solidFill>
                <a:schemeClr val="dk2"/>
              </a:solidFill>
              <a:latin typeface="Calibri"/>
              <a:ea typeface="Calibri"/>
              <a:cs typeface="Calibri"/>
              <a:sym typeface="Calibri"/>
            </a:endParaRPr>
          </a:p>
        </p:txBody>
      </p:sp>
      <p:sp>
        <p:nvSpPr>
          <p:cNvPr id="14" name="Google Shape;14;p3"/>
          <p:cNvSpPr txBox="1"/>
          <p:nvPr/>
        </p:nvSpPr>
        <p:spPr>
          <a:xfrm>
            <a:off x="16157050" y="201107"/>
            <a:ext cx="65" cy="615553"/>
          </a:xfrm>
          <a:prstGeom prst="rect">
            <a:avLst/>
          </a:prstGeom>
          <a:solidFill>
            <a:schemeClr val="lt1"/>
          </a:solidFill>
          <a:ln>
            <a:noFill/>
          </a:ln>
        </p:spPr>
        <p:txBody>
          <a:bodyPr anchorCtr="0" anchor="ctr" bIns="0" lIns="0" spcFirstLastPara="1" rIns="0" wrap="square" tIns="0">
            <a:spAutoFit/>
          </a:bodyPr>
          <a:lstStyle/>
          <a:p>
            <a:pPr indent="0" lvl="0" marL="0" marR="0" rtl="0" algn="l">
              <a:spcBef>
                <a:spcPts val="0"/>
              </a:spcBef>
              <a:spcAft>
                <a:spcPts val="0"/>
              </a:spcAft>
              <a:buNone/>
            </a:pPr>
            <a:r>
              <a:t/>
            </a:r>
            <a:endParaRPr b="1" sz="4000">
              <a:solidFill>
                <a:srgbClr val="004E84"/>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5.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hyperlink" Target="https://www.dawnvale.com/news/hotels-planet-friendly-ideas-for-lowering-your-carbon-footprint/"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6.jpg"/><Relationship Id="rId4" Type="http://schemas.openxmlformats.org/officeDocument/2006/relationships/image" Target="../media/image10.jpg"/><Relationship Id="rId5"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g"/><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g"/><Relationship Id="rId4" Type="http://schemas.openxmlformats.org/officeDocument/2006/relationships/image" Target="../media/image19.jpg"/><Relationship Id="rId5" Type="http://schemas.openxmlformats.org/officeDocument/2006/relationships/image" Target="../media/image9.jpg"/><Relationship Id="rId6" Type="http://schemas.openxmlformats.org/officeDocument/2006/relationships/image" Target="../media/image2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4.jpg"/><Relationship Id="rId4" Type="http://schemas.openxmlformats.org/officeDocument/2006/relationships/image" Target="../media/image7.jpg"/><Relationship Id="rId5" Type="http://schemas.openxmlformats.org/officeDocument/2006/relationships/image" Target="../media/image2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6.jpg"/><Relationship Id="rId4" Type="http://schemas.openxmlformats.org/officeDocument/2006/relationships/image" Target="../media/image23.jpg"/><Relationship Id="rId5" Type="http://schemas.openxmlformats.org/officeDocument/2006/relationships/image" Target="../media/image17.jpg"/><Relationship Id="rId6" Type="http://schemas.openxmlformats.org/officeDocument/2006/relationships/image" Target="../media/image2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0.jp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hyperlink" Target="https://upcommons.upc.edu/bitstream/handle/2117/179149/Handbook-in-IDfS.pdf;jsessionid=F6DFB47D850447FD5C055455F65484EB?sequence=1"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hyperlink" Target="https://upcommons.upc.edu/bitstream/handle/2117/179149/Handbook-in-IDfS.pdf;jsessionid=F6DFB47D850447FD5C055455F65484EB?sequence=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4"/>
          <p:cNvSpPr/>
          <p:nvPr/>
        </p:nvSpPr>
        <p:spPr>
          <a:xfrm>
            <a:off x="9048308" y="3710756"/>
            <a:ext cx="4019106" cy="4019106"/>
          </a:xfrm>
          <a:prstGeom prst="ellipse">
            <a:avLst/>
          </a:prstGeom>
          <a:solidFill>
            <a:srgbClr val="5D7997">
              <a:alpha val="1882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0" name="Google Shape;60;p14"/>
          <p:cNvSpPr txBox="1"/>
          <p:nvPr/>
        </p:nvSpPr>
        <p:spPr>
          <a:xfrm>
            <a:off x="958653" y="2972465"/>
            <a:ext cx="8347673" cy="913070"/>
          </a:xfrm>
          <a:prstGeom prst="rect">
            <a:avLst/>
          </a:prstGeom>
          <a:noFill/>
          <a:ln>
            <a:noFill/>
          </a:ln>
        </p:spPr>
        <p:txBody>
          <a:bodyPr anchorCtr="0" anchor="ctr" bIns="45700" lIns="0" spcFirstLastPara="1" rIns="0" wrap="square" tIns="45700">
            <a:spAutoFit/>
          </a:bodyPr>
          <a:lstStyle/>
          <a:p>
            <a:pPr indent="0" lvl="0" marL="0" marR="0" rtl="0" algn="l">
              <a:lnSpc>
                <a:spcPct val="72272"/>
              </a:lnSpc>
              <a:spcBef>
                <a:spcPts val="0"/>
              </a:spcBef>
              <a:spcAft>
                <a:spcPts val="0"/>
              </a:spcAft>
              <a:buClr>
                <a:srgbClr val="FF0000"/>
              </a:buClr>
              <a:buSzPts val="4400"/>
              <a:buFont typeface="Arial"/>
              <a:buNone/>
            </a:pPr>
            <a:r>
              <a:rPr b="1" i="0" lang="en-GB" sz="4400" u="none" cap="none" strike="noStrike">
                <a:solidFill>
                  <a:srgbClr val="FF0000"/>
                </a:solidFill>
                <a:latin typeface="Calibri"/>
                <a:ea typeface="Calibri"/>
                <a:cs typeface="Calibri"/>
                <a:sym typeface="Calibri"/>
              </a:rPr>
              <a:t>Circular value chains, ecosystems and people</a:t>
            </a:r>
            <a:endParaRPr b="1" i="0" sz="2400" u="none" cap="none" strike="noStrike">
              <a:solidFill>
                <a:srgbClr val="5C8064"/>
              </a:solidFill>
              <a:latin typeface="Calibri"/>
              <a:ea typeface="Calibri"/>
              <a:cs typeface="Calibri"/>
              <a:sym typeface="Calibri"/>
            </a:endParaRPr>
          </a:p>
        </p:txBody>
      </p:sp>
      <p:pic>
        <p:nvPicPr>
          <p:cNvPr id="61" name="Google Shape;61;p14"/>
          <p:cNvPicPr preferRelativeResize="0"/>
          <p:nvPr/>
        </p:nvPicPr>
        <p:blipFill rotWithShape="1">
          <a:blip r:embed="rId3">
            <a:alphaModFix/>
          </a:blip>
          <a:srcRect b="0" l="0" r="0" t="0"/>
          <a:stretch/>
        </p:blipFill>
        <p:spPr>
          <a:xfrm>
            <a:off x="9513125" y="4143167"/>
            <a:ext cx="3141245" cy="3141245"/>
          </a:xfrm>
          <a:prstGeom prst="rect">
            <a:avLst/>
          </a:prstGeom>
          <a:noFill/>
          <a:ln>
            <a:noFill/>
          </a:ln>
        </p:spPr>
      </p:pic>
      <p:pic>
        <p:nvPicPr>
          <p:cNvPr descr="A blue flag with yellow stars and a blue circle with green text&#10;&#10;Description automatically generated" id="62" name="Google Shape;62;p14"/>
          <p:cNvPicPr preferRelativeResize="0"/>
          <p:nvPr/>
        </p:nvPicPr>
        <p:blipFill rotWithShape="1">
          <a:blip r:embed="rId4">
            <a:alphaModFix/>
          </a:blip>
          <a:srcRect b="0" l="0" r="0" t="0"/>
          <a:stretch/>
        </p:blipFill>
        <p:spPr>
          <a:xfrm>
            <a:off x="634719" y="541077"/>
            <a:ext cx="4897820" cy="207113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3"/>
          <p:cNvSpPr txBox="1"/>
          <p:nvPr/>
        </p:nvSpPr>
        <p:spPr>
          <a:xfrm>
            <a:off x="337029" y="2461692"/>
            <a:ext cx="7376010" cy="5508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5C8064"/>
              </a:buClr>
              <a:buSzPts val="3200"/>
              <a:buFont typeface="Calibri"/>
              <a:buNone/>
            </a:pPr>
            <a:r>
              <a:rPr b="1" lang="en-GB" sz="3200">
                <a:solidFill>
                  <a:srgbClr val="5C8064"/>
                </a:solidFill>
                <a:latin typeface="Calibri"/>
                <a:ea typeface="Calibri"/>
                <a:cs typeface="Calibri"/>
                <a:sym typeface="Calibri"/>
              </a:rPr>
              <a:t>Barriers to CE</a:t>
            </a:r>
            <a:endParaRPr/>
          </a:p>
        </p:txBody>
      </p:sp>
      <p:pic>
        <p:nvPicPr>
          <p:cNvPr id="140" name="Google Shape;140;p23"/>
          <p:cNvPicPr preferRelativeResize="0"/>
          <p:nvPr/>
        </p:nvPicPr>
        <p:blipFill rotWithShape="1">
          <a:blip r:embed="rId3">
            <a:alphaModFix/>
          </a:blip>
          <a:srcRect b="0" l="0" r="0" t="0"/>
          <a:stretch/>
        </p:blipFill>
        <p:spPr>
          <a:xfrm>
            <a:off x="337029" y="3479400"/>
            <a:ext cx="4992737" cy="2719448"/>
          </a:xfrm>
          <a:prstGeom prst="rect">
            <a:avLst/>
          </a:prstGeom>
          <a:noFill/>
          <a:ln>
            <a:noFill/>
          </a:ln>
        </p:spPr>
      </p:pic>
      <p:sp>
        <p:nvSpPr>
          <p:cNvPr id="141" name="Google Shape;141;p23"/>
          <p:cNvSpPr/>
          <p:nvPr/>
        </p:nvSpPr>
        <p:spPr>
          <a:xfrm>
            <a:off x="6334665" y="6396335"/>
            <a:ext cx="609600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200">
                <a:solidFill>
                  <a:schemeClr val="dk1"/>
                </a:solidFill>
                <a:latin typeface="Times New Roman"/>
                <a:ea typeface="Times New Roman"/>
                <a:cs typeface="Times New Roman"/>
                <a:sym typeface="Times New Roman"/>
              </a:rPr>
              <a:t>Ritzén S. et al. (2017) Barriers to the Circular Economy – integration of perspectives and domains, Elsevier, Procedia CIRP 64</a:t>
            </a:r>
            <a:endParaRPr/>
          </a:p>
        </p:txBody>
      </p:sp>
      <p:sp>
        <p:nvSpPr>
          <p:cNvPr id="142" name="Google Shape;142;p23"/>
          <p:cNvSpPr txBox="1"/>
          <p:nvPr/>
        </p:nvSpPr>
        <p:spPr>
          <a:xfrm>
            <a:off x="6198425" y="3684962"/>
            <a:ext cx="3592715" cy="2308324"/>
          </a:xfrm>
          <a:prstGeom prst="rect">
            <a:avLst/>
          </a:prstGeom>
          <a:noFill/>
          <a:ln>
            <a:noFill/>
          </a:ln>
        </p:spPr>
        <p:txBody>
          <a:bodyPr anchorCtr="0" anchor="t" bIns="0" lIns="0" spcFirstLastPara="1" rIns="0" wrap="square" tIns="0">
            <a:spAutoFit/>
          </a:bodyPr>
          <a:lstStyle/>
          <a:p>
            <a:pPr indent="-361950" lvl="0" marL="361950" marR="0" rtl="0" algn="l">
              <a:lnSpc>
                <a:spcPct val="150000"/>
              </a:lnSpc>
              <a:spcBef>
                <a:spcPts val="0"/>
              </a:spcBef>
              <a:spcAft>
                <a:spcPts val="0"/>
              </a:spcAft>
              <a:buClr>
                <a:schemeClr val="dk1"/>
              </a:buClr>
              <a:buSzPts val="2000"/>
              <a:buFont typeface="Calibri"/>
              <a:buAutoNum type="arabicPeriod"/>
            </a:pPr>
            <a:r>
              <a:rPr b="1" lang="en-GB" sz="2000">
                <a:solidFill>
                  <a:schemeClr val="dk1"/>
                </a:solidFill>
                <a:latin typeface="Calibri"/>
                <a:ea typeface="Calibri"/>
                <a:cs typeface="Calibri"/>
                <a:sym typeface="Calibri"/>
              </a:rPr>
              <a:t>Attitude and knowledge</a:t>
            </a:r>
            <a:endParaRPr/>
          </a:p>
          <a:p>
            <a:pPr indent="-361950" lvl="0" marL="361950" marR="0" rtl="0" algn="l">
              <a:lnSpc>
                <a:spcPct val="150000"/>
              </a:lnSpc>
              <a:spcBef>
                <a:spcPts val="0"/>
              </a:spcBef>
              <a:spcAft>
                <a:spcPts val="0"/>
              </a:spcAft>
              <a:buClr>
                <a:schemeClr val="dk1"/>
              </a:buClr>
              <a:buSzPts val="2000"/>
              <a:buFont typeface="Calibri"/>
              <a:buAutoNum type="arabicPeriod"/>
            </a:pPr>
            <a:r>
              <a:rPr b="1" lang="en-GB" sz="2000">
                <a:solidFill>
                  <a:schemeClr val="dk1"/>
                </a:solidFill>
                <a:latin typeface="Calibri"/>
                <a:ea typeface="Calibri"/>
                <a:cs typeface="Calibri"/>
                <a:sym typeface="Calibri"/>
              </a:rPr>
              <a:t>Integration between functions</a:t>
            </a:r>
            <a:endParaRPr/>
          </a:p>
          <a:p>
            <a:pPr indent="-361950" lvl="0" marL="361950" marR="0" rtl="0" algn="l">
              <a:lnSpc>
                <a:spcPct val="150000"/>
              </a:lnSpc>
              <a:spcBef>
                <a:spcPts val="0"/>
              </a:spcBef>
              <a:spcAft>
                <a:spcPts val="0"/>
              </a:spcAft>
              <a:buClr>
                <a:schemeClr val="dk1"/>
              </a:buClr>
              <a:buSzPts val="2000"/>
              <a:buFont typeface="Calibri"/>
              <a:buAutoNum type="arabicPeriod"/>
            </a:pPr>
            <a:r>
              <a:rPr b="1" lang="en-GB" sz="2000">
                <a:solidFill>
                  <a:schemeClr val="dk1"/>
                </a:solidFill>
                <a:latin typeface="Calibri"/>
                <a:ea typeface="Calibri"/>
                <a:cs typeface="Calibri"/>
                <a:sym typeface="Calibri"/>
              </a:rPr>
              <a:t>Value chain structure</a:t>
            </a:r>
            <a:endParaRPr/>
          </a:p>
          <a:p>
            <a:pPr indent="-361950" lvl="0" marL="361950" marR="0" rtl="0" algn="l">
              <a:lnSpc>
                <a:spcPct val="150000"/>
              </a:lnSpc>
              <a:spcBef>
                <a:spcPts val="0"/>
              </a:spcBef>
              <a:spcAft>
                <a:spcPts val="0"/>
              </a:spcAft>
              <a:buClr>
                <a:schemeClr val="dk1"/>
              </a:buClr>
              <a:buSzPts val="2000"/>
              <a:buFont typeface="Calibri"/>
              <a:buAutoNum type="arabicPeriod"/>
            </a:pPr>
            <a:r>
              <a:rPr b="1" lang="en-GB" sz="2000">
                <a:solidFill>
                  <a:schemeClr val="dk1"/>
                </a:solidFill>
                <a:latin typeface="Calibri"/>
                <a:ea typeface="Calibri"/>
                <a:cs typeface="Calibri"/>
                <a:sym typeface="Calibri"/>
              </a:rPr>
              <a:t>Values and finances</a:t>
            </a:r>
            <a:endParaRPr/>
          </a:p>
          <a:p>
            <a:pPr indent="-361950" lvl="0" marL="361950" marR="0" rtl="0" algn="l">
              <a:lnSpc>
                <a:spcPct val="150000"/>
              </a:lnSpc>
              <a:spcBef>
                <a:spcPts val="0"/>
              </a:spcBef>
              <a:spcAft>
                <a:spcPts val="0"/>
              </a:spcAft>
              <a:buClr>
                <a:schemeClr val="dk1"/>
              </a:buClr>
              <a:buSzPts val="2000"/>
              <a:buFont typeface="Calibri"/>
              <a:buAutoNum type="arabicPeriod"/>
            </a:pPr>
            <a:r>
              <a:rPr b="1" lang="en-GB" sz="2000">
                <a:solidFill>
                  <a:schemeClr val="dk1"/>
                </a:solidFill>
                <a:latin typeface="Calibri"/>
                <a:ea typeface="Calibri"/>
                <a:cs typeface="Calibri"/>
                <a:sym typeface="Calibri"/>
              </a:rPr>
              <a:t>Technology</a:t>
            </a:r>
            <a:endParaRPr/>
          </a:p>
        </p:txBody>
      </p:sp>
      <p:sp>
        <p:nvSpPr>
          <p:cNvPr id="143" name="Google Shape;143;p23"/>
          <p:cNvSpPr txBox="1"/>
          <p:nvPr/>
        </p:nvSpPr>
        <p:spPr>
          <a:xfrm>
            <a:off x="337029" y="3102319"/>
            <a:ext cx="1070101" cy="276999"/>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GB" sz="1800">
                <a:solidFill>
                  <a:srgbClr val="5C8064"/>
                </a:solidFill>
                <a:latin typeface="Calibri"/>
                <a:ea typeface="Calibri"/>
                <a:cs typeface="Calibri"/>
                <a:sym typeface="Calibri"/>
              </a:rPr>
              <a:t>Theoretical</a:t>
            </a:r>
            <a:endParaRPr/>
          </a:p>
        </p:txBody>
      </p:sp>
      <p:sp>
        <p:nvSpPr>
          <p:cNvPr id="144" name="Google Shape;144;p23"/>
          <p:cNvSpPr txBox="1"/>
          <p:nvPr/>
        </p:nvSpPr>
        <p:spPr>
          <a:xfrm>
            <a:off x="6071906" y="3102318"/>
            <a:ext cx="1070101" cy="276999"/>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GB" sz="1800">
                <a:solidFill>
                  <a:srgbClr val="5C8064"/>
                </a:solidFill>
                <a:latin typeface="Calibri"/>
                <a:ea typeface="Calibri"/>
                <a:cs typeface="Calibri"/>
                <a:sym typeface="Calibri"/>
              </a:rPr>
              <a:t>Results</a:t>
            </a:r>
            <a:endParaRPr/>
          </a:p>
        </p:txBody>
      </p:sp>
      <p:sp>
        <p:nvSpPr>
          <p:cNvPr id="145" name="Google Shape;145;p23"/>
          <p:cNvSpPr txBox="1"/>
          <p:nvPr/>
        </p:nvSpPr>
        <p:spPr>
          <a:xfrm>
            <a:off x="337029" y="112674"/>
            <a:ext cx="7189866" cy="5508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5C8064"/>
              </a:buClr>
              <a:buSzPts val="3200"/>
              <a:buFont typeface="Calibri"/>
              <a:buNone/>
            </a:pPr>
            <a:r>
              <a:rPr b="1" lang="en-GB" sz="3200">
                <a:solidFill>
                  <a:srgbClr val="5C8064"/>
                </a:solidFill>
                <a:latin typeface="Calibri"/>
                <a:ea typeface="Calibri"/>
                <a:cs typeface="Calibri"/>
                <a:sym typeface="Calibri"/>
              </a:rPr>
              <a:t>CE implementation milestones</a:t>
            </a:r>
            <a:endParaRPr/>
          </a:p>
        </p:txBody>
      </p:sp>
      <p:sp>
        <p:nvSpPr>
          <p:cNvPr id="146" name="Google Shape;146;p23"/>
          <p:cNvSpPr/>
          <p:nvPr/>
        </p:nvSpPr>
        <p:spPr>
          <a:xfrm>
            <a:off x="337029" y="623144"/>
            <a:ext cx="9329217" cy="1815882"/>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rgbClr val="5C8064"/>
              </a:buClr>
              <a:buSzPts val="2800"/>
              <a:buFont typeface="Noto Sans Symbols"/>
              <a:buChar char="⮚"/>
            </a:pPr>
            <a:r>
              <a:rPr lang="en-GB" sz="2800">
                <a:solidFill>
                  <a:srgbClr val="5C8064"/>
                </a:solidFill>
                <a:latin typeface="Calibri"/>
                <a:ea typeface="Calibri"/>
                <a:cs typeface="Calibri"/>
                <a:sym typeface="Calibri"/>
              </a:rPr>
              <a:t>Established legal framework </a:t>
            </a:r>
            <a:endParaRPr sz="2800">
              <a:solidFill>
                <a:srgbClr val="5C8064"/>
              </a:solidFill>
              <a:latin typeface="Calibri"/>
              <a:ea typeface="Calibri"/>
              <a:cs typeface="Calibri"/>
              <a:sym typeface="Calibri"/>
            </a:endParaRPr>
          </a:p>
          <a:p>
            <a:pPr indent="-457200" lvl="0" marL="457200" marR="0" rtl="0" algn="l">
              <a:spcBef>
                <a:spcPts val="0"/>
              </a:spcBef>
              <a:spcAft>
                <a:spcPts val="0"/>
              </a:spcAft>
              <a:buClr>
                <a:srgbClr val="5C8064"/>
              </a:buClr>
              <a:buSzPts val="2800"/>
              <a:buFont typeface="Noto Sans Symbols"/>
              <a:buChar char="⮚"/>
            </a:pPr>
            <a:r>
              <a:rPr lang="en-GB" sz="2800">
                <a:solidFill>
                  <a:srgbClr val="5C8064"/>
                </a:solidFill>
                <a:latin typeface="Calibri"/>
                <a:ea typeface="Calibri"/>
                <a:cs typeface="Calibri"/>
                <a:sym typeface="Calibri"/>
              </a:rPr>
              <a:t>Administrative support and conditions</a:t>
            </a:r>
            <a:endParaRPr sz="2800">
              <a:solidFill>
                <a:srgbClr val="5C8064"/>
              </a:solidFill>
              <a:latin typeface="Calibri"/>
              <a:ea typeface="Calibri"/>
              <a:cs typeface="Calibri"/>
              <a:sym typeface="Calibri"/>
            </a:endParaRPr>
          </a:p>
          <a:p>
            <a:pPr indent="-457200" lvl="0" marL="457200" marR="0" rtl="0" algn="l">
              <a:spcBef>
                <a:spcPts val="0"/>
              </a:spcBef>
              <a:spcAft>
                <a:spcPts val="0"/>
              </a:spcAft>
              <a:buClr>
                <a:srgbClr val="5C8064"/>
              </a:buClr>
              <a:buSzPts val="2800"/>
              <a:buFont typeface="Noto Sans Symbols"/>
              <a:buChar char="⮚"/>
            </a:pPr>
            <a:r>
              <a:rPr lang="en-GB" sz="2800">
                <a:solidFill>
                  <a:srgbClr val="5C8064"/>
                </a:solidFill>
                <a:latin typeface="Calibri"/>
                <a:ea typeface="Calibri"/>
                <a:cs typeface="Calibri"/>
                <a:sym typeface="Calibri"/>
              </a:rPr>
              <a:t>Economic and financial instruments</a:t>
            </a:r>
            <a:endParaRPr sz="2800">
              <a:solidFill>
                <a:srgbClr val="5C8064"/>
              </a:solidFill>
              <a:latin typeface="Calibri"/>
              <a:ea typeface="Calibri"/>
              <a:cs typeface="Calibri"/>
              <a:sym typeface="Calibri"/>
            </a:endParaRPr>
          </a:p>
          <a:p>
            <a:pPr indent="-457200" lvl="0" marL="457200" marR="0" rtl="0" algn="l">
              <a:spcBef>
                <a:spcPts val="0"/>
              </a:spcBef>
              <a:spcAft>
                <a:spcPts val="0"/>
              </a:spcAft>
              <a:buClr>
                <a:srgbClr val="5C8064"/>
              </a:buClr>
              <a:buSzPts val="2800"/>
              <a:buFont typeface="Noto Sans Symbols"/>
              <a:buChar char="⮚"/>
            </a:pPr>
            <a:r>
              <a:rPr lang="en-GB" sz="2800">
                <a:solidFill>
                  <a:srgbClr val="5C8064"/>
                </a:solidFill>
                <a:latin typeface="Calibri"/>
                <a:ea typeface="Calibri"/>
                <a:cs typeface="Calibri"/>
                <a:sym typeface="Calibri"/>
              </a:rPr>
              <a:t>Educated and involved society</a:t>
            </a:r>
            <a:endParaRPr sz="2800">
              <a:solidFill>
                <a:srgbClr val="5C8064"/>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4"/>
          <p:cNvSpPr txBox="1"/>
          <p:nvPr>
            <p:ph type="title"/>
          </p:nvPr>
        </p:nvSpPr>
        <p:spPr>
          <a:xfrm>
            <a:off x="513524" y="385698"/>
            <a:ext cx="7376010" cy="5508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C8064"/>
              </a:buClr>
              <a:buSzPts val="4400"/>
              <a:buFont typeface="Calibri"/>
              <a:buNone/>
            </a:pPr>
            <a:r>
              <a:rPr lang="en-GB"/>
              <a:t>Ecosystems</a:t>
            </a:r>
            <a:endParaRPr/>
          </a:p>
        </p:txBody>
      </p:sp>
      <p:sp>
        <p:nvSpPr>
          <p:cNvPr id="153" name="Google Shape;153;p24"/>
          <p:cNvSpPr txBox="1"/>
          <p:nvPr/>
        </p:nvSpPr>
        <p:spPr>
          <a:xfrm>
            <a:off x="513524" y="1252588"/>
            <a:ext cx="10304584" cy="4247317"/>
          </a:xfrm>
          <a:prstGeom prst="rect">
            <a:avLst/>
          </a:prstGeom>
          <a:noFill/>
          <a:ln>
            <a:noFill/>
          </a:ln>
        </p:spPr>
        <p:txBody>
          <a:bodyPr anchorCtr="0" anchor="ctr" bIns="0" lIns="0" spcFirstLastPara="1" rIns="0" wrap="square" tIns="0">
            <a:spAutoFit/>
          </a:bodyPr>
          <a:lstStyle/>
          <a:p>
            <a:pPr indent="-571500" lvl="0" marL="571500" marR="0" rtl="0" algn="l">
              <a:spcBef>
                <a:spcPts val="0"/>
              </a:spcBef>
              <a:spcAft>
                <a:spcPts val="0"/>
              </a:spcAft>
              <a:buClr>
                <a:srgbClr val="5C8064"/>
              </a:buClr>
              <a:buSzPts val="2800"/>
              <a:buFont typeface="Noto Sans Symbols"/>
              <a:buChar char="⮚"/>
            </a:pPr>
            <a:r>
              <a:rPr b="1" lang="en-GB" sz="2800">
                <a:solidFill>
                  <a:srgbClr val="5C8064"/>
                </a:solidFill>
                <a:latin typeface="Calibri"/>
                <a:ea typeface="Calibri"/>
                <a:cs typeface="Calibri"/>
                <a:sym typeface="Calibri"/>
              </a:rPr>
              <a:t>Drivers of ecosystem change</a:t>
            </a:r>
            <a:endParaRPr/>
          </a:p>
          <a:p>
            <a:pPr indent="0" lvl="0" marL="0" marR="0" rtl="0" algn="l">
              <a:spcBef>
                <a:spcPts val="0"/>
              </a:spcBef>
              <a:spcAft>
                <a:spcPts val="0"/>
              </a:spcAft>
              <a:buNone/>
            </a:pPr>
            <a:r>
              <a:rPr lang="en-GB" sz="2400">
                <a:solidFill>
                  <a:srgbClr val="5C8064"/>
                </a:solidFill>
                <a:latin typeface="Calibri"/>
                <a:ea typeface="Calibri"/>
                <a:cs typeface="Calibri"/>
                <a:sym typeface="Calibri"/>
              </a:rPr>
              <a:t>	(habitat destruction, invasive species, pollution, population, 	overexploitation, 	climate change) </a:t>
            </a:r>
            <a:endParaRPr/>
          </a:p>
          <a:p>
            <a:pPr indent="0" lvl="0" marL="0" marR="0" rtl="0" algn="l">
              <a:spcBef>
                <a:spcPts val="0"/>
              </a:spcBef>
              <a:spcAft>
                <a:spcPts val="0"/>
              </a:spcAft>
              <a:buNone/>
            </a:pPr>
            <a:r>
              <a:t/>
            </a:r>
            <a:endParaRPr sz="2400">
              <a:solidFill>
                <a:srgbClr val="5C8064"/>
              </a:solidFill>
              <a:latin typeface="Calibri"/>
              <a:ea typeface="Calibri"/>
              <a:cs typeface="Calibri"/>
              <a:sym typeface="Calibri"/>
            </a:endParaRPr>
          </a:p>
          <a:p>
            <a:pPr indent="-571500" lvl="0" marL="571500" marR="0" rtl="0" algn="l">
              <a:spcBef>
                <a:spcPts val="0"/>
              </a:spcBef>
              <a:spcAft>
                <a:spcPts val="0"/>
              </a:spcAft>
              <a:buClr>
                <a:srgbClr val="5C8064"/>
              </a:buClr>
              <a:buSzPts val="2800"/>
              <a:buFont typeface="Noto Sans Symbols"/>
              <a:buChar char="⮚"/>
            </a:pPr>
            <a:r>
              <a:rPr b="1" lang="en-GB" sz="2800">
                <a:solidFill>
                  <a:srgbClr val="5C8064"/>
                </a:solidFill>
                <a:latin typeface="Calibri"/>
                <a:ea typeface="Calibri"/>
                <a:cs typeface="Calibri"/>
                <a:sym typeface="Calibri"/>
              </a:rPr>
              <a:t>Conservation and restoration</a:t>
            </a:r>
            <a:endParaRPr/>
          </a:p>
          <a:p>
            <a:pPr indent="0" lvl="0" marL="0" marR="0" rtl="0" algn="l">
              <a:spcBef>
                <a:spcPts val="0"/>
              </a:spcBef>
              <a:spcAft>
                <a:spcPts val="0"/>
              </a:spcAft>
              <a:buNone/>
            </a:pPr>
            <a:r>
              <a:rPr lang="en-GB" sz="2400">
                <a:solidFill>
                  <a:srgbClr val="5C8064"/>
                </a:solidFill>
                <a:latin typeface="Calibri"/>
                <a:ea typeface="Calibri"/>
                <a:cs typeface="Calibri"/>
                <a:sym typeface="Calibri"/>
              </a:rPr>
              <a:t>	(disturbance, structural complexity, connectivity, resilience)</a:t>
            </a:r>
            <a:endParaRPr/>
          </a:p>
          <a:p>
            <a:pPr indent="0" lvl="0" marL="0" marR="0" rtl="0" algn="l">
              <a:spcBef>
                <a:spcPts val="0"/>
              </a:spcBef>
              <a:spcAft>
                <a:spcPts val="0"/>
              </a:spcAft>
              <a:buNone/>
            </a:pPr>
            <a:r>
              <a:t/>
            </a:r>
            <a:endParaRPr sz="2400">
              <a:solidFill>
                <a:srgbClr val="5C8064"/>
              </a:solidFill>
              <a:latin typeface="Calibri"/>
              <a:ea typeface="Calibri"/>
              <a:cs typeface="Calibri"/>
              <a:sym typeface="Calibri"/>
            </a:endParaRPr>
          </a:p>
          <a:p>
            <a:pPr indent="-571500" lvl="0" marL="571500" marR="0" rtl="0" algn="l">
              <a:spcBef>
                <a:spcPts val="0"/>
              </a:spcBef>
              <a:spcAft>
                <a:spcPts val="0"/>
              </a:spcAft>
              <a:buClr>
                <a:srgbClr val="5C8064"/>
              </a:buClr>
              <a:buSzPts val="2800"/>
              <a:buFont typeface="Noto Sans Symbols"/>
              <a:buChar char="⮚"/>
            </a:pPr>
            <a:r>
              <a:rPr b="1" lang="en-GB" sz="2800">
                <a:solidFill>
                  <a:srgbClr val="5C8064"/>
                </a:solidFill>
                <a:latin typeface="Calibri"/>
                <a:ea typeface="Calibri"/>
                <a:cs typeface="Calibri"/>
                <a:sym typeface="Calibri"/>
              </a:rPr>
              <a:t>Living together: reconciliation ecology </a:t>
            </a:r>
            <a:endParaRPr/>
          </a:p>
          <a:p>
            <a:pPr indent="0" lvl="0" marL="0" marR="0" rtl="0" algn="l">
              <a:spcBef>
                <a:spcPts val="0"/>
              </a:spcBef>
              <a:spcAft>
                <a:spcPts val="0"/>
              </a:spcAft>
              <a:buNone/>
            </a:pPr>
            <a:r>
              <a:rPr b="1" lang="en-GB" sz="2400">
                <a:solidFill>
                  <a:srgbClr val="5C8064"/>
                </a:solidFill>
                <a:latin typeface="Calibri"/>
                <a:ea typeface="Calibri"/>
                <a:cs typeface="Calibri"/>
                <a:sym typeface="Calibri"/>
              </a:rPr>
              <a:t>	</a:t>
            </a:r>
            <a:r>
              <a:rPr lang="en-GB" sz="2400">
                <a:solidFill>
                  <a:srgbClr val="5C8064"/>
                </a:solidFill>
                <a:latin typeface="Calibri"/>
                <a:ea typeface="Calibri"/>
                <a:cs typeface="Calibri"/>
                <a:sym typeface="Calibri"/>
              </a:rPr>
              <a:t>(Yards and parks, birds, bats, green roofs, cemeteries, military sites, golf 	courses, agricultural lands, public lands, utility corridors, roads and wildlife 	crossings)</a:t>
            </a:r>
            <a:endParaRPr/>
          </a:p>
        </p:txBody>
      </p:sp>
      <p:sp>
        <p:nvSpPr>
          <p:cNvPr id="154" name="Google Shape;154;p24"/>
          <p:cNvSpPr/>
          <p:nvPr/>
        </p:nvSpPr>
        <p:spPr>
          <a:xfrm>
            <a:off x="5995822" y="6550223"/>
            <a:ext cx="6383083" cy="3077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400">
                <a:solidFill>
                  <a:srgbClr val="5C8064"/>
                </a:solidFill>
                <a:latin typeface="Calibri"/>
                <a:ea typeface="Calibri"/>
                <a:cs typeface="Calibri"/>
                <a:sym typeface="Calibri"/>
              </a:rPr>
              <a:t>Robertson M. (2021) Sustainability Principles and Practice, 3rd Edition. Routledge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5"/>
          <p:cNvSpPr txBox="1"/>
          <p:nvPr>
            <p:ph type="title"/>
          </p:nvPr>
        </p:nvSpPr>
        <p:spPr>
          <a:xfrm>
            <a:off x="238031" y="146206"/>
            <a:ext cx="9992551" cy="5508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C8064"/>
              </a:buClr>
              <a:buSzPts val="3200"/>
              <a:buFont typeface="Calibri"/>
              <a:buNone/>
            </a:pPr>
            <a:r>
              <a:rPr lang="en-GB" sz="3200"/>
              <a:t>Examples of circularity - business</a:t>
            </a:r>
            <a:endParaRPr sz="2800"/>
          </a:p>
        </p:txBody>
      </p:sp>
      <p:sp>
        <p:nvSpPr>
          <p:cNvPr id="161" name="Google Shape;161;p25"/>
          <p:cNvSpPr txBox="1"/>
          <p:nvPr/>
        </p:nvSpPr>
        <p:spPr>
          <a:xfrm>
            <a:off x="11348813" y="6557996"/>
            <a:ext cx="2256090"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GB" sz="1400">
                <a:solidFill>
                  <a:schemeClr val="lt1"/>
                </a:solidFill>
                <a:latin typeface="Calibri"/>
                <a:ea typeface="Calibri"/>
                <a:cs typeface="Calibri"/>
                <a:sym typeface="Calibri"/>
              </a:rPr>
              <a:t>©Pixabay</a:t>
            </a:r>
            <a:endParaRPr/>
          </a:p>
        </p:txBody>
      </p:sp>
      <p:sp>
        <p:nvSpPr>
          <p:cNvPr id="162" name="Google Shape;162;p25"/>
          <p:cNvSpPr/>
          <p:nvPr/>
        </p:nvSpPr>
        <p:spPr>
          <a:xfrm>
            <a:off x="3265176" y="6427113"/>
            <a:ext cx="6186196" cy="430887"/>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100" u="sng">
                <a:solidFill>
                  <a:schemeClr val="hlink"/>
                </a:solidFill>
                <a:latin typeface="Calibri"/>
                <a:ea typeface="Calibri"/>
                <a:cs typeface="Calibri"/>
                <a:sym typeface="Calibri"/>
                <a:hlinkClick r:id="rId3"/>
              </a:rPr>
              <a:t>https://www.dawnvale.com/news/hotels-planet-friendly-ideas-for-lowering-your-carbon-footprint/</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pic>
        <p:nvPicPr>
          <p:cNvPr id="163" name="Google Shape;163;p25"/>
          <p:cNvPicPr preferRelativeResize="0"/>
          <p:nvPr/>
        </p:nvPicPr>
        <p:blipFill rotWithShape="1">
          <a:blip r:embed="rId4">
            <a:alphaModFix/>
          </a:blip>
          <a:srcRect b="0" l="0" r="0" t="0"/>
          <a:stretch/>
        </p:blipFill>
        <p:spPr>
          <a:xfrm>
            <a:off x="2155663" y="1141197"/>
            <a:ext cx="7814813" cy="5141324"/>
          </a:xfrm>
          <a:prstGeom prst="rect">
            <a:avLst/>
          </a:prstGeom>
          <a:noFill/>
          <a:ln>
            <a:noFill/>
          </a:ln>
        </p:spPr>
      </p:pic>
      <p:sp>
        <p:nvSpPr>
          <p:cNvPr id="164" name="Google Shape;164;p25"/>
          <p:cNvSpPr txBox="1"/>
          <p:nvPr/>
        </p:nvSpPr>
        <p:spPr>
          <a:xfrm>
            <a:off x="342900" y="894975"/>
            <a:ext cx="1089850" cy="492443"/>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GB" sz="3200">
                <a:solidFill>
                  <a:srgbClr val="004E84"/>
                </a:solidFill>
                <a:latin typeface="Calibri"/>
                <a:ea typeface="Calibri"/>
                <a:cs typeface="Calibri"/>
                <a:sym typeface="Calibri"/>
              </a:rPr>
              <a:t>Hotels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6"/>
          <p:cNvSpPr txBox="1"/>
          <p:nvPr>
            <p:ph type="title"/>
          </p:nvPr>
        </p:nvSpPr>
        <p:spPr>
          <a:xfrm>
            <a:off x="238031" y="146206"/>
            <a:ext cx="9992551" cy="5508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C8064"/>
              </a:buClr>
              <a:buSzPts val="3200"/>
              <a:buFont typeface="Calibri"/>
              <a:buNone/>
            </a:pPr>
            <a:r>
              <a:rPr lang="en-GB" sz="3200"/>
              <a:t>Examples of circularity - business</a:t>
            </a:r>
            <a:endParaRPr sz="2800"/>
          </a:p>
        </p:txBody>
      </p:sp>
      <p:sp>
        <p:nvSpPr>
          <p:cNvPr id="171" name="Google Shape;171;p26"/>
          <p:cNvSpPr txBox="1"/>
          <p:nvPr/>
        </p:nvSpPr>
        <p:spPr>
          <a:xfrm>
            <a:off x="11348813" y="6557996"/>
            <a:ext cx="2256090"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GB" sz="1400">
                <a:solidFill>
                  <a:schemeClr val="lt1"/>
                </a:solidFill>
                <a:latin typeface="Calibri"/>
                <a:ea typeface="Calibri"/>
                <a:cs typeface="Calibri"/>
                <a:sym typeface="Calibri"/>
              </a:rPr>
              <a:t>©Pixabay</a:t>
            </a:r>
            <a:endParaRPr/>
          </a:p>
        </p:txBody>
      </p:sp>
      <p:pic>
        <p:nvPicPr>
          <p:cNvPr id="172" name="Google Shape;172;p26"/>
          <p:cNvPicPr preferRelativeResize="0"/>
          <p:nvPr/>
        </p:nvPicPr>
        <p:blipFill rotWithShape="1">
          <a:blip r:embed="rId3">
            <a:alphaModFix/>
          </a:blip>
          <a:srcRect b="0" l="0" r="0" t="0"/>
          <a:stretch/>
        </p:blipFill>
        <p:spPr>
          <a:xfrm>
            <a:off x="5771072" y="3364302"/>
            <a:ext cx="5592792" cy="2910379"/>
          </a:xfrm>
          <a:prstGeom prst="rect">
            <a:avLst/>
          </a:prstGeom>
          <a:noFill/>
          <a:ln>
            <a:noFill/>
          </a:ln>
        </p:spPr>
      </p:pic>
      <p:sp>
        <p:nvSpPr>
          <p:cNvPr id="173" name="Google Shape;173;p26"/>
          <p:cNvSpPr txBox="1"/>
          <p:nvPr/>
        </p:nvSpPr>
        <p:spPr>
          <a:xfrm>
            <a:off x="9548961" y="6465663"/>
            <a:ext cx="1921808"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Foto: www.pixabay.com</a:t>
            </a:r>
            <a:endParaRPr/>
          </a:p>
        </p:txBody>
      </p:sp>
      <p:pic>
        <p:nvPicPr>
          <p:cNvPr id="174" name="Google Shape;174;p26"/>
          <p:cNvPicPr preferRelativeResize="0"/>
          <p:nvPr/>
        </p:nvPicPr>
        <p:blipFill rotWithShape="1">
          <a:blip r:embed="rId4">
            <a:alphaModFix/>
          </a:blip>
          <a:srcRect b="0" l="0" r="0" t="0"/>
          <a:stretch/>
        </p:blipFill>
        <p:spPr>
          <a:xfrm>
            <a:off x="613709" y="1716657"/>
            <a:ext cx="3533083" cy="4675517"/>
          </a:xfrm>
          <a:prstGeom prst="rect">
            <a:avLst/>
          </a:prstGeom>
          <a:noFill/>
          <a:ln>
            <a:noFill/>
          </a:ln>
        </p:spPr>
      </p:pic>
      <p:pic>
        <p:nvPicPr>
          <p:cNvPr id="175" name="Google Shape;175;p26"/>
          <p:cNvPicPr preferRelativeResize="0"/>
          <p:nvPr/>
        </p:nvPicPr>
        <p:blipFill rotWithShape="1">
          <a:blip r:embed="rId5">
            <a:alphaModFix/>
          </a:blip>
          <a:srcRect b="0" l="0" r="0" t="0"/>
          <a:stretch/>
        </p:blipFill>
        <p:spPr>
          <a:xfrm>
            <a:off x="4284076" y="980384"/>
            <a:ext cx="4184832" cy="2753179"/>
          </a:xfrm>
          <a:prstGeom prst="rect">
            <a:avLst/>
          </a:prstGeom>
          <a:noFill/>
          <a:ln>
            <a:noFill/>
          </a:ln>
        </p:spPr>
      </p:pic>
      <p:sp>
        <p:nvSpPr>
          <p:cNvPr id="176" name="Google Shape;176;p26"/>
          <p:cNvSpPr txBox="1"/>
          <p:nvPr/>
        </p:nvSpPr>
        <p:spPr>
          <a:xfrm>
            <a:off x="342900" y="894975"/>
            <a:ext cx="1686167" cy="492443"/>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GB" sz="3200">
                <a:solidFill>
                  <a:srgbClr val="004E84"/>
                </a:solidFill>
                <a:latin typeface="Calibri"/>
                <a:ea typeface="Calibri"/>
                <a:cs typeface="Calibri"/>
                <a:sym typeface="Calibri"/>
              </a:rPr>
              <a:t>Packaging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7"/>
          <p:cNvSpPr txBox="1"/>
          <p:nvPr/>
        </p:nvSpPr>
        <p:spPr>
          <a:xfrm>
            <a:off x="238031" y="146206"/>
            <a:ext cx="9992551" cy="5508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5C8064"/>
              </a:buClr>
              <a:buSzPts val="3200"/>
              <a:buFont typeface="Calibri"/>
              <a:buNone/>
            </a:pPr>
            <a:r>
              <a:rPr b="1" lang="en-GB" sz="3200">
                <a:solidFill>
                  <a:srgbClr val="5C8064"/>
                </a:solidFill>
                <a:latin typeface="Calibri"/>
                <a:ea typeface="Calibri"/>
                <a:cs typeface="Calibri"/>
                <a:sym typeface="Calibri"/>
              </a:rPr>
              <a:t>Examples of circularity - society</a:t>
            </a:r>
            <a:endParaRPr b="1" sz="2800">
              <a:solidFill>
                <a:srgbClr val="5C8064"/>
              </a:solidFill>
              <a:latin typeface="Calibri"/>
              <a:ea typeface="Calibri"/>
              <a:cs typeface="Calibri"/>
              <a:sym typeface="Calibri"/>
            </a:endParaRPr>
          </a:p>
        </p:txBody>
      </p:sp>
      <p:sp>
        <p:nvSpPr>
          <p:cNvPr id="183" name="Google Shape;183;p27"/>
          <p:cNvSpPr txBox="1"/>
          <p:nvPr/>
        </p:nvSpPr>
        <p:spPr>
          <a:xfrm>
            <a:off x="342900" y="894975"/>
            <a:ext cx="2605072" cy="492443"/>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GB" sz="3200">
                <a:solidFill>
                  <a:srgbClr val="004E84"/>
                </a:solidFill>
                <a:latin typeface="Calibri"/>
                <a:ea typeface="Calibri"/>
                <a:cs typeface="Calibri"/>
                <a:sym typeface="Calibri"/>
              </a:rPr>
              <a:t>Energy effiency</a:t>
            </a:r>
            <a:endParaRPr b="1" sz="3200">
              <a:solidFill>
                <a:srgbClr val="004E84"/>
              </a:solidFill>
              <a:latin typeface="Calibri"/>
              <a:ea typeface="Calibri"/>
              <a:cs typeface="Calibri"/>
              <a:sym typeface="Calibri"/>
            </a:endParaRPr>
          </a:p>
        </p:txBody>
      </p:sp>
      <p:pic>
        <p:nvPicPr>
          <p:cNvPr id="184" name="Google Shape;184;p27"/>
          <p:cNvPicPr preferRelativeResize="0"/>
          <p:nvPr/>
        </p:nvPicPr>
        <p:blipFill rotWithShape="1">
          <a:blip r:embed="rId3">
            <a:alphaModFix/>
          </a:blip>
          <a:srcRect b="0" l="0" r="0" t="0"/>
          <a:stretch/>
        </p:blipFill>
        <p:spPr>
          <a:xfrm>
            <a:off x="471651" y="2749085"/>
            <a:ext cx="4907711" cy="3228757"/>
          </a:xfrm>
          <a:prstGeom prst="rect">
            <a:avLst/>
          </a:prstGeom>
          <a:noFill/>
          <a:ln>
            <a:noFill/>
          </a:ln>
        </p:spPr>
      </p:pic>
      <p:pic>
        <p:nvPicPr>
          <p:cNvPr id="185" name="Google Shape;185;p27"/>
          <p:cNvPicPr preferRelativeResize="0"/>
          <p:nvPr/>
        </p:nvPicPr>
        <p:blipFill rotWithShape="1">
          <a:blip r:embed="rId4">
            <a:alphaModFix/>
          </a:blip>
          <a:srcRect b="0" l="0" r="0" t="0"/>
          <a:stretch/>
        </p:blipFill>
        <p:spPr>
          <a:xfrm>
            <a:off x="5938324" y="306611"/>
            <a:ext cx="5852160" cy="3898392"/>
          </a:xfrm>
          <a:prstGeom prst="rect">
            <a:avLst/>
          </a:prstGeom>
          <a:noFill/>
          <a:ln>
            <a:noFill/>
          </a:ln>
        </p:spPr>
      </p:pic>
      <p:sp>
        <p:nvSpPr>
          <p:cNvPr id="186" name="Google Shape;186;p27"/>
          <p:cNvSpPr txBox="1"/>
          <p:nvPr/>
        </p:nvSpPr>
        <p:spPr>
          <a:xfrm>
            <a:off x="9548961" y="6465663"/>
            <a:ext cx="1921808"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Foto: www.pixabay.com</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8"/>
          <p:cNvSpPr txBox="1"/>
          <p:nvPr/>
        </p:nvSpPr>
        <p:spPr>
          <a:xfrm>
            <a:off x="820229" y="301204"/>
            <a:ext cx="9992551" cy="5508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5C8064"/>
              </a:buClr>
              <a:buSzPts val="3200"/>
              <a:buFont typeface="Calibri"/>
              <a:buNone/>
            </a:pPr>
            <a:r>
              <a:rPr b="1" lang="en-GB" sz="3200">
                <a:solidFill>
                  <a:srgbClr val="5C8064"/>
                </a:solidFill>
                <a:latin typeface="Calibri"/>
                <a:ea typeface="Calibri"/>
                <a:cs typeface="Calibri"/>
                <a:sym typeface="Calibri"/>
              </a:rPr>
              <a:t>Examples of circularity - society</a:t>
            </a:r>
            <a:endParaRPr b="1" sz="2800">
              <a:solidFill>
                <a:srgbClr val="5C8064"/>
              </a:solidFill>
              <a:latin typeface="Calibri"/>
              <a:ea typeface="Calibri"/>
              <a:cs typeface="Calibri"/>
              <a:sym typeface="Calibri"/>
            </a:endParaRPr>
          </a:p>
        </p:txBody>
      </p:sp>
      <p:sp>
        <p:nvSpPr>
          <p:cNvPr id="193" name="Google Shape;193;p28"/>
          <p:cNvSpPr txBox="1"/>
          <p:nvPr/>
        </p:nvSpPr>
        <p:spPr>
          <a:xfrm>
            <a:off x="820229" y="1024372"/>
            <a:ext cx="1454309" cy="492443"/>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GB" sz="3200">
                <a:solidFill>
                  <a:srgbClr val="004E84"/>
                </a:solidFill>
                <a:latin typeface="Calibri"/>
                <a:ea typeface="Calibri"/>
                <a:cs typeface="Calibri"/>
                <a:sym typeface="Calibri"/>
              </a:rPr>
              <a:t>Re-using</a:t>
            </a:r>
            <a:endParaRPr/>
          </a:p>
        </p:txBody>
      </p:sp>
      <p:pic>
        <p:nvPicPr>
          <p:cNvPr id="194" name="Google Shape;194;p28"/>
          <p:cNvPicPr preferRelativeResize="0"/>
          <p:nvPr/>
        </p:nvPicPr>
        <p:blipFill rotWithShape="1">
          <a:blip r:embed="rId3">
            <a:alphaModFix/>
          </a:blip>
          <a:srcRect b="0" l="0" r="0" t="0"/>
          <a:stretch/>
        </p:blipFill>
        <p:spPr>
          <a:xfrm>
            <a:off x="820229" y="3414654"/>
            <a:ext cx="4558744" cy="2999174"/>
          </a:xfrm>
          <a:prstGeom prst="rect">
            <a:avLst/>
          </a:prstGeom>
          <a:noFill/>
          <a:ln>
            <a:noFill/>
          </a:ln>
        </p:spPr>
      </p:pic>
      <p:pic>
        <p:nvPicPr>
          <p:cNvPr id="195" name="Google Shape;195;p28"/>
          <p:cNvPicPr preferRelativeResize="0"/>
          <p:nvPr/>
        </p:nvPicPr>
        <p:blipFill rotWithShape="1">
          <a:blip r:embed="rId4">
            <a:alphaModFix/>
          </a:blip>
          <a:srcRect b="0" l="0" r="0" t="0"/>
          <a:stretch/>
        </p:blipFill>
        <p:spPr>
          <a:xfrm>
            <a:off x="8005316" y="345859"/>
            <a:ext cx="3809217" cy="2509322"/>
          </a:xfrm>
          <a:prstGeom prst="rect">
            <a:avLst/>
          </a:prstGeom>
          <a:noFill/>
          <a:ln>
            <a:noFill/>
          </a:ln>
        </p:spPr>
      </p:pic>
      <p:pic>
        <p:nvPicPr>
          <p:cNvPr id="196" name="Google Shape;196;p28"/>
          <p:cNvPicPr preferRelativeResize="0"/>
          <p:nvPr/>
        </p:nvPicPr>
        <p:blipFill rotWithShape="1">
          <a:blip r:embed="rId5">
            <a:alphaModFix/>
          </a:blip>
          <a:srcRect b="0" l="0" r="0" t="0"/>
          <a:stretch/>
        </p:blipFill>
        <p:spPr>
          <a:xfrm>
            <a:off x="7289321" y="3456302"/>
            <a:ext cx="4432827" cy="2957526"/>
          </a:xfrm>
          <a:prstGeom prst="rect">
            <a:avLst/>
          </a:prstGeom>
          <a:noFill/>
          <a:ln>
            <a:noFill/>
          </a:ln>
        </p:spPr>
      </p:pic>
      <p:pic>
        <p:nvPicPr>
          <p:cNvPr id="197" name="Google Shape;197;p28"/>
          <p:cNvPicPr preferRelativeResize="0"/>
          <p:nvPr/>
        </p:nvPicPr>
        <p:blipFill rotWithShape="1">
          <a:blip r:embed="rId6">
            <a:alphaModFix/>
          </a:blip>
          <a:srcRect b="0" l="0" r="0" t="0"/>
          <a:stretch/>
        </p:blipFill>
        <p:spPr>
          <a:xfrm>
            <a:off x="4590691" y="807524"/>
            <a:ext cx="3226279" cy="322627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9"/>
          <p:cNvSpPr txBox="1"/>
          <p:nvPr/>
        </p:nvSpPr>
        <p:spPr>
          <a:xfrm>
            <a:off x="238031" y="146206"/>
            <a:ext cx="9992551" cy="5508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5C8064"/>
              </a:buClr>
              <a:buSzPts val="3200"/>
              <a:buFont typeface="Calibri"/>
              <a:buNone/>
            </a:pPr>
            <a:r>
              <a:rPr b="1" lang="en-GB" sz="3200">
                <a:solidFill>
                  <a:srgbClr val="5C8064"/>
                </a:solidFill>
                <a:latin typeface="Calibri"/>
                <a:ea typeface="Calibri"/>
                <a:cs typeface="Calibri"/>
                <a:sym typeface="Calibri"/>
              </a:rPr>
              <a:t>Examples of circularity – urban communes, society</a:t>
            </a:r>
            <a:endParaRPr b="1" sz="2800">
              <a:solidFill>
                <a:srgbClr val="5C8064"/>
              </a:solidFill>
              <a:latin typeface="Calibri"/>
              <a:ea typeface="Calibri"/>
              <a:cs typeface="Calibri"/>
              <a:sym typeface="Calibri"/>
            </a:endParaRPr>
          </a:p>
        </p:txBody>
      </p:sp>
      <p:sp>
        <p:nvSpPr>
          <p:cNvPr id="204" name="Google Shape;204;p29"/>
          <p:cNvSpPr txBox="1"/>
          <p:nvPr/>
        </p:nvSpPr>
        <p:spPr>
          <a:xfrm>
            <a:off x="342900" y="894975"/>
            <a:ext cx="2549031" cy="492443"/>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GB" sz="3200">
                <a:solidFill>
                  <a:srgbClr val="004E84"/>
                </a:solidFill>
                <a:latin typeface="Calibri"/>
                <a:ea typeface="Calibri"/>
                <a:cs typeface="Calibri"/>
                <a:sym typeface="Calibri"/>
              </a:rPr>
              <a:t>Kitchen garden</a:t>
            </a:r>
            <a:endParaRPr/>
          </a:p>
        </p:txBody>
      </p:sp>
      <p:pic>
        <p:nvPicPr>
          <p:cNvPr id="205" name="Google Shape;205;p29"/>
          <p:cNvPicPr preferRelativeResize="0"/>
          <p:nvPr/>
        </p:nvPicPr>
        <p:blipFill rotWithShape="1">
          <a:blip r:embed="rId3">
            <a:alphaModFix/>
          </a:blip>
          <a:srcRect b="0" l="0" r="0" t="0"/>
          <a:stretch/>
        </p:blipFill>
        <p:spPr>
          <a:xfrm>
            <a:off x="316225" y="2889977"/>
            <a:ext cx="5378259" cy="3538328"/>
          </a:xfrm>
          <a:prstGeom prst="rect">
            <a:avLst/>
          </a:prstGeom>
          <a:noFill/>
          <a:ln>
            <a:noFill/>
          </a:ln>
        </p:spPr>
      </p:pic>
      <p:pic>
        <p:nvPicPr>
          <p:cNvPr id="206" name="Google Shape;206;p29"/>
          <p:cNvPicPr preferRelativeResize="0"/>
          <p:nvPr/>
        </p:nvPicPr>
        <p:blipFill rotWithShape="1">
          <a:blip r:embed="rId4">
            <a:alphaModFix/>
          </a:blip>
          <a:srcRect b="0" l="0" r="0" t="0"/>
          <a:stretch/>
        </p:blipFill>
        <p:spPr>
          <a:xfrm>
            <a:off x="5234306" y="737111"/>
            <a:ext cx="3709358" cy="3709358"/>
          </a:xfrm>
          <a:prstGeom prst="rect">
            <a:avLst/>
          </a:prstGeom>
          <a:noFill/>
          <a:ln>
            <a:noFill/>
          </a:ln>
        </p:spPr>
      </p:pic>
      <p:pic>
        <p:nvPicPr>
          <p:cNvPr id="207" name="Google Shape;207;p29"/>
          <p:cNvPicPr preferRelativeResize="0"/>
          <p:nvPr/>
        </p:nvPicPr>
        <p:blipFill rotWithShape="1">
          <a:blip r:embed="rId5">
            <a:alphaModFix/>
          </a:blip>
          <a:srcRect b="0" l="0" r="0" t="0"/>
          <a:stretch/>
        </p:blipFill>
        <p:spPr>
          <a:xfrm>
            <a:off x="6676844" y="3526221"/>
            <a:ext cx="5113639" cy="255682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0"/>
          <p:cNvSpPr txBox="1"/>
          <p:nvPr/>
        </p:nvSpPr>
        <p:spPr>
          <a:xfrm>
            <a:off x="238031" y="0"/>
            <a:ext cx="9992551" cy="5508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5C8064"/>
              </a:buClr>
              <a:buSzPts val="3200"/>
              <a:buFont typeface="Calibri"/>
              <a:buNone/>
            </a:pPr>
            <a:r>
              <a:rPr b="1" lang="en-GB" sz="3200">
                <a:solidFill>
                  <a:srgbClr val="5C8064"/>
                </a:solidFill>
                <a:latin typeface="Calibri"/>
                <a:ea typeface="Calibri"/>
                <a:cs typeface="Calibri"/>
                <a:sym typeface="Calibri"/>
              </a:rPr>
              <a:t>Examples of circularity  – DARE and local families</a:t>
            </a:r>
            <a:endParaRPr b="1" sz="2800">
              <a:solidFill>
                <a:srgbClr val="5C8064"/>
              </a:solidFill>
              <a:latin typeface="Calibri"/>
              <a:ea typeface="Calibri"/>
              <a:cs typeface="Calibri"/>
              <a:sym typeface="Calibri"/>
            </a:endParaRPr>
          </a:p>
        </p:txBody>
      </p:sp>
      <p:pic>
        <p:nvPicPr>
          <p:cNvPr id="214" name="Google Shape;214;p30"/>
          <p:cNvPicPr preferRelativeResize="0"/>
          <p:nvPr/>
        </p:nvPicPr>
        <p:blipFill rotWithShape="1">
          <a:blip r:embed="rId3">
            <a:alphaModFix/>
          </a:blip>
          <a:srcRect b="0" l="0" r="0" t="0"/>
          <a:stretch/>
        </p:blipFill>
        <p:spPr>
          <a:xfrm>
            <a:off x="2800124" y="1179155"/>
            <a:ext cx="4116298" cy="5488397"/>
          </a:xfrm>
          <a:prstGeom prst="rect">
            <a:avLst/>
          </a:prstGeom>
          <a:noFill/>
          <a:ln>
            <a:noFill/>
          </a:ln>
        </p:spPr>
      </p:pic>
      <p:pic>
        <p:nvPicPr>
          <p:cNvPr id="215" name="Google Shape;215;p30"/>
          <p:cNvPicPr preferRelativeResize="0"/>
          <p:nvPr/>
        </p:nvPicPr>
        <p:blipFill rotWithShape="1">
          <a:blip r:embed="rId4">
            <a:alphaModFix/>
          </a:blip>
          <a:srcRect b="0" l="0" r="0" t="23945"/>
          <a:stretch/>
        </p:blipFill>
        <p:spPr>
          <a:xfrm rot="5400000">
            <a:off x="-906588" y="1637835"/>
            <a:ext cx="4556589" cy="2599149"/>
          </a:xfrm>
          <a:prstGeom prst="rect">
            <a:avLst/>
          </a:prstGeom>
          <a:noFill/>
          <a:ln>
            <a:noFill/>
          </a:ln>
        </p:spPr>
      </p:pic>
      <p:pic>
        <p:nvPicPr>
          <p:cNvPr id="216" name="Google Shape;216;p30"/>
          <p:cNvPicPr preferRelativeResize="0"/>
          <p:nvPr/>
        </p:nvPicPr>
        <p:blipFill rotWithShape="1">
          <a:blip r:embed="rId5">
            <a:alphaModFix/>
          </a:blip>
          <a:srcRect b="0" l="0" r="0" t="0"/>
          <a:stretch/>
        </p:blipFill>
        <p:spPr>
          <a:xfrm>
            <a:off x="8337455" y="3092521"/>
            <a:ext cx="2824109" cy="3765479"/>
          </a:xfrm>
          <a:prstGeom prst="rect">
            <a:avLst/>
          </a:prstGeom>
          <a:noFill/>
          <a:ln>
            <a:noFill/>
          </a:ln>
        </p:spPr>
      </p:pic>
      <p:pic>
        <p:nvPicPr>
          <p:cNvPr id="217" name="Google Shape;217;p30"/>
          <p:cNvPicPr preferRelativeResize="0"/>
          <p:nvPr/>
        </p:nvPicPr>
        <p:blipFill rotWithShape="1">
          <a:blip r:embed="rId6">
            <a:alphaModFix/>
          </a:blip>
          <a:srcRect b="0" l="0" r="0" t="0"/>
          <a:stretch/>
        </p:blipFill>
        <p:spPr>
          <a:xfrm>
            <a:off x="7045266" y="412534"/>
            <a:ext cx="3573316" cy="267998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id="223" name="Google Shape;223;p31"/>
          <p:cNvPicPr preferRelativeResize="0"/>
          <p:nvPr/>
        </p:nvPicPr>
        <p:blipFill rotWithShape="1">
          <a:blip r:embed="rId3">
            <a:alphaModFix/>
          </a:blip>
          <a:srcRect b="0" l="0" r="0" t="0"/>
          <a:stretch/>
        </p:blipFill>
        <p:spPr>
          <a:xfrm>
            <a:off x="580878" y="1069676"/>
            <a:ext cx="10236003" cy="5305245"/>
          </a:xfrm>
          <a:prstGeom prst="rect">
            <a:avLst/>
          </a:prstGeom>
          <a:noFill/>
          <a:ln>
            <a:noFill/>
          </a:ln>
        </p:spPr>
      </p:pic>
      <p:sp>
        <p:nvSpPr>
          <p:cNvPr id="224" name="Google Shape;224;p31"/>
          <p:cNvSpPr/>
          <p:nvPr/>
        </p:nvSpPr>
        <p:spPr>
          <a:xfrm>
            <a:off x="7277100" y="6557996"/>
            <a:ext cx="5014546"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200">
                <a:solidFill>
                  <a:schemeClr val="dk1"/>
                </a:solidFill>
                <a:latin typeface="Calibri"/>
                <a:ea typeface="Calibri"/>
                <a:cs typeface="Calibri"/>
                <a:sym typeface="Calibri"/>
              </a:rPr>
              <a:t>Weenk, E., &amp; Henzen, R. (2021). </a:t>
            </a:r>
            <a:r>
              <a:rPr i="1" lang="en-GB" sz="1200">
                <a:solidFill>
                  <a:schemeClr val="dk1"/>
                </a:solidFill>
                <a:latin typeface="Calibri"/>
                <a:ea typeface="Calibri"/>
                <a:cs typeface="Calibri"/>
                <a:sym typeface="Calibri"/>
              </a:rPr>
              <a:t>Mastering the Circular Economy</a:t>
            </a:r>
            <a:r>
              <a:rPr lang="en-GB" sz="1200">
                <a:solidFill>
                  <a:schemeClr val="dk1"/>
                </a:solidFill>
                <a:latin typeface="Calibri"/>
                <a:ea typeface="Calibri"/>
                <a:cs typeface="Calibri"/>
                <a:sym typeface="Calibri"/>
              </a:rPr>
              <a:t>. Kogan Page</a:t>
            </a:r>
            <a:endParaRPr/>
          </a:p>
        </p:txBody>
      </p:sp>
      <p:sp>
        <p:nvSpPr>
          <p:cNvPr id="225" name="Google Shape;225;p31"/>
          <p:cNvSpPr txBox="1"/>
          <p:nvPr/>
        </p:nvSpPr>
        <p:spPr>
          <a:xfrm>
            <a:off x="580878" y="335738"/>
            <a:ext cx="7979845" cy="5508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5C8064"/>
              </a:buClr>
              <a:buSzPts val="4000"/>
              <a:buFont typeface="Calibri"/>
              <a:buNone/>
            </a:pPr>
            <a:r>
              <a:rPr b="1" lang="en-GB" sz="4000">
                <a:solidFill>
                  <a:srgbClr val="5C8064"/>
                </a:solidFill>
                <a:latin typeface="Calibri"/>
                <a:ea typeface="Calibri"/>
                <a:cs typeface="Calibri"/>
                <a:sym typeface="Calibri"/>
              </a:rPr>
              <a:t>How to manage changes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nvSpPr>
        <p:spPr>
          <a:xfrm>
            <a:off x="769245" y="2218741"/>
            <a:ext cx="9992551" cy="1236672"/>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5C8064"/>
              </a:buClr>
              <a:buSzPts val="2400"/>
              <a:buFont typeface="Calibri"/>
              <a:buNone/>
            </a:pPr>
            <a:r>
              <a:rPr b="1" lang="en-GB" sz="2400">
                <a:solidFill>
                  <a:srgbClr val="5C8064"/>
                </a:solidFill>
                <a:latin typeface="Calibri"/>
                <a:ea typeface="Calibri"/>
                <a:cs typeface="Calibri"/>
                <a:sym typeface="Calibri"/>
              </a:rPr>
              <a:t>Topic programme</a:t>
            </a:r>
            <a:endParaRPr b="1" sz="2400">
              <a:solidFill>
                <a:srgbClr val="5C8064"/>
              </a:solidFill>
              <a:latin typeface="Calibri"/>
              <a:ea typeface="Calibri"/>
              <a:cs typeface="Calibri"/>
              <a:sym typeface="Calibri"/>
            </a:endParaRPr>
          </a:p>
          <a:p>
            <a:pPr indent="0" lvl="0" marL="0" marR="0" rtl="0" algn="l">
              <a:lnSpc>
                <a:spcPct val="90000"/>
              </a:lnSpc>
              <a:spcBef>
                <a:spcPts val="0"/>
              </a:spcBef>
              <a:spcAft>
                <a:spcPts val="0"/>
              </a:spcAft>
              <a:buClr>
                <a:srgbClr val="5C8064"/>
              </a:buClr>
              <a:buSzPts val="1800"/>
              <a:buFont typeface="Calibri"/>
              <a:buNone/>
            </a:pPr>
            <a:r>
              <a:rPr b="0" lang="en-GB" sz="1800">
                <a:solidFill>
                  <a:srgbClr val="5C8064"/>
                </a:solidFill>
                <a:latin typeface="Calibri"/>
                <a:ea typeface="Calibri"/>
                <a:cs typeface="Calibri"/>
                <a:sym typeface="Calibri"/>
              </a:rPr>
              <a:t>This topic takes 2 (120’) hours, hence the following programme is suggested</a:t>
            </a:r>
            <a:endParaRPr b="0" sz="1800">
              <a:solidFill>
                <a:srgbClr val="5C8064"/>
              </a:solidFill>
              <a:latin typeface="Calibri"/>
              <a:ea typeface="Calibri"/>
              <a:cs typeface="Calibri"/>
              <a:sym typeface="Calibri"/>
            </a:endParaRPr>
          </a:p>
        </p:txBody>
      </p:sp>
      <p:graphicFrame>
        <p:nvGraphicFramePr>
          <p:cNvPr id="68" name="Google Shape;68;p15"/>
          <p:cNvGraphicFramePr/>
          <p:nvPr/>
        </p:nvGraphicFramePr>
        <p:xfrm>
          <a:off x="769245" y="2972611"/>
          <a:ext cx="3000000" cy="3000000"/>
        </p:xfrm>
        <a:graphic>
          <a:graphicData uri="http://schemas.openxmlformats.org/drawingml/2006/table">
            <a:tbl>
              <a:tblPr bandRow="1" firstRow="1">
                <a:noFill/>
                <a:tableStyleId>{EE5B4E5C-8B21-4E37-8DC0-EBBD6AC08753}</a:tableStyleId>
              </a:tblPr>
              <a:tblGrid>
                <a:gridCol w="1419150"/>
                <a:gridCol w="9133725"/>
              </a:tblGrid>
              <a:tr h="370850">
                <a:tc>
                  <a:txBody>
                    <a:bodyPr/>
                    <a:lstStyle/>
                    <a:p>
                      <a:pPr indent="0" lvl="0" marL="0" marR="0" rtl="0" algn="l">
                        <a:spcBef>
                          <a:spcPts val="0"/>
                        </a:spcBef>
                        <a:spcAft>
                          <a:spcPts val="0"/>
                        </a:spcAft>
                        <a:buNone/>
                      </a:pPr>
                      <a:r>
                        <a:rPr lang="en-GB" sz="1800" u="none" cap="none" strike="noStrike"/>
                        <a:t>Minutes </a:t>
                      </a:r>
                      <a:endParaRPr sz="1800"/>
                    </a:p>
                  </a:txBody>
                  <a:tcPr marT="45725" marB="45725" marR="91450" marL="91450"/>
                </a:tc>
                <a:tc>
                  <a:txBody>
                    <a:bodyPr/>
                    <a:lstStyle/>
                    <a:p>
                      <a:pPr indent="0" lvl="0" marL="0" marR="0" rtl="0" algn="l">
                        <a:spcBef>
                          <a:spcPts val="0"/>
                        </a:spcBef>
                        <a:spcAft>
                          <a:spcPts val="0"/>
                        </a:spcAft>
                        <a:buNone/>
                      </a:pPr>
                      <a:r>
                        <a:rPr lang="en-GB" sz="1800"/>
                        <a:t>TOPIC</a:t>
                      </a:r>
                      <a:endParaRPr/>
                    </a:p>
                  </a:txBody>
                  <a:tcPr marT="45725" marB="45725" marR="91450" marL="91450"/>
                </a:tc>
              </a:tr>
              <a:tr h="370850">
                <a:tc>
                  <a:txBody>
                    <a:bodyPr/>
                    <a:lstStyle/>
                    <a:p>
                      <a:pPr indent="0" lvl="0" marL="0" marR="0" rtl="0" algn="l">
                        <a:spcBef>
                          <a:spcPts val="0"/>
                        </a:spcBef>
                        <a:spcAft>
                          <a:spcPts val="0"/>
                        </a:spcAft>
                        <a:buNone/>
                      </a:pPr>
                      <a:r>
                        <a:rPr lang="en-GB" sz="1800"/>
                        <a:t>25 min.</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rPr lang="en-GB" sz="1800"/>
                        <a:t>A</a:t>
                      </a:r>
                      <a:r>
                        <a:rPr lang="en-GB" sz="1800"/>
                        <a:t> presentation about stakeholders role in the CE </a:t>
                      </a:r>
                      <a:r>
                        <a:rPr lang="en-GB" sz="1800"/>
                        <a:t>– from linear to circular</a:t>
                      </a:r>
                      <a:endParaRPr/>
                    </a:p>
                  </a:txBody>
                  <a:tcPr marT="45725" marB="45725" marR="91450" marL="91450"/>
                </a:tc>
              </a:tr>
              <a:tr h="370850">
                <a:tc>
                  <a:txBody>
                    <a:bodyPr/>
                    <a:lstStyle/>
                    <a:p>
                      <a:pPr indent="0" lvl="0" marL="0" marR="0" rtl="0" algn="l">
                        <a:spcBef>
                          <a:spcPts val="0"/>
                        </a:spcBef>
                        <a:spcAft>
                          <a:spcPts val="0"/>
                        </a:spcAft>
                        <a:buNone/>
                      </a:pPr>
                      <a:r>
                        <a:rPr lang="en-GB" sz="1800"/>
                        <a:t>25 min.</a:t>
                      </a:r>
                      <a:endParaRPr/>
                    </a:p>
                  </a:txBody>
                  <a:tcPr marT="45725" marB="45725" marR="91450" marL="91450"/>
                </a:tc>
                <a:tc>
                  <a:txBody>
                    <a:bodyPr/>
                    <a:lstStyle/>
                    <a:p>
                      <a:pPr indent="0" lvl="0" marL="0" marR="0" rtl="0" algn="l">
                        <a:spcBef>
                          <a:spcPts val="0"/>
                        </a:spcBef>
                        <a:spcAft>
                          <a:spcPts val="0"/>
                        </a:spcAft>
                        <a:buNone/>
                      </a:pPr>
                      <a:r>
                        <a:rPr lang="en-GB" sz="1800"/>
                        <a:t>A presentation and discussion about changes in value chain</a:t>
                      </a:r>
                      <a:endParaRPr/>
                    </a:p>
                  </a:txBody>
                  <a:tcPr marT="45725" marB="45725" marR="91450" marL="91450"/>
                </a:tc>
              </a:tr>
              <a:tr h="370850">
                <a:tc>
                  <a:txBody>
                    <a:bodyPr/>
                    <a:lstStyle/>
                    <a:p>
                      <a:pPr indent="0" lvl="0" marL="0" marR="0" rtl="0" algn="l">
                        <a:spcBef>
                          <a:spcPts val="0"/>
                        </a:spcBef>
                        <a:spcAft>
                          <a:spcPts val="0"/>
                        </a:spcAft>
                        <a:buNone/>
                      </a:pPr>
                      <a:r>
                        <a:rPr lang="en-GB" sz="1800"/>
                        <a:t>30 min.</a:t>
                      </a:r>
                      <a:endParaRPr/>
                    </a:p>
                  </a:txBody>
                  <a:tcPr marT="45725" marB="45725" marR="91450" marL="91450"/>
                </a:tc>
                <a:tc>
                  <a:txBody>
                    <a:bodyPr/>
                    <a:lstStyle/>
                    <a:p>
                      <a:pPr indent="0" lvl="0" marL="0" marR="0" rtl="0" algn="l">
                        <a:spcBef>
                          <a:spcPts val="0"/>
                        </a:spcBef>
                        <a:spcAft>
                          <a:spcPts val="0"/>
                        </a:spcAft>
                        <a:buNone/>
                      </a:pPr>
                      <a:r>
                        <a:rPr lang="en-GB" sz="1800"/>
                        <a:t>Exercise:</a:t>
                      </a:r>
                      <a:r>
                        <a:rPr lang="en-GB" sz="1800"/>
                        <a:t> How different value chain organizations can change their processes towards CE?</a:t>
                      </a:r>
                      <a:endParaRPr sz="1800"/>
                    </a:p>
                  </a:txBody>
                  <a:tcPr marT="45725" marB="45725" marR="91450" marL="91450"/>
                </a:tc>
              </a:tr>
              <a:tr h="370850">
                <a:tc>
                  <a:txBody>
                    <a:bodyPr/>
                    <a:lstStyle/>
                    <a:p>
                      <a:pPr indent="0" lvl="0" marL="0" marR="0" rtl="0" algn="l">
                        <a:spcBef>
                          <a:spcPts val="0"/>
                        </a:spcBef>
                        <a:spcAft>
                          <a:spcPts val="0"/>
                        </a:spcAft>
                        <a:buNone/>
                      </a:pPr>
                      <a:r>
                        <a:rPr lang="en-GB" sz="1800"/>
                        <a:t>10 min.</a:t>
                      </a:r>
                      <a:endParaRPr/>
                    </a:p>
                  </a:txBody>
                  <a:tcPr marT="45725" marB="45725" marR="91450" marL="91450"/>
                </a:tc>
                <a:tc>
                  <a:txBody>
                    <a:bodyPr/>
                    <a:lstStyle/>
                    <a:p>
                      <a:pPr indent="0" lvl="0" marL="0" marR="0" rtl="0" algn="l">
                        <a:spcBef>
                          <a:spcPts val="0"/>
                        </a:spcBef>
                        <a:spcAft>
                          <a:spcPts val="0"/>
                        </a:spcAft>
                        <a:buNone/>
                      </a:pPr>
                      <a:r>
                        <a:rPr lang="en-GB" sz="1800"/>
                        <a:t>A presentation about barriers</a:t>
                      </a:r>
                      <a:r>
                        <a:rPr lang="en-GB" sz="1800"/>
                        <a:t> to CE and Ecosystems as another aspect of CE</a:t>
                      </a:r>
                      <a:endParaRPr sz="1800"/>
                    </a:p>
                  </a:txBody>
                  <a:tcPr marT="45725" marB="45725" marR="91450" marL="91450"/>
                </a:tc>
              </a:tr>
              <a:tr h="370850">
                <a:tc>
                  <a:txBody>
                    <a:bodyPr/>
                    <a:lstStyle/>
                    <a:p>
                      <a:pPr indent="0" lvl="0" marL="0" marR="0" rtl="0" algn="l">
                        <a:spcBef>
                          <a:spcPts val="0"/>
                        </a:spcBef>
                        <a:spcAft>
                          <a:spcPts val="0"/>
                        </a:spcAft>
                        <a:buNone/>
                      </a:pPr>
                      <a:r>
                        <a:rPr lang="en-GB" sz="1800"/>
                        <a:t>10 min.</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rPr lang="en-GB" sz="1800"/>
                        <a:t>A presentation of organizations working towards CE</a:t>
                      </a:r>
                      <a:endParaRPr/>
                    </a:p>
                  </a:txBody>
                  <a:tcPr marT="45725" marB="45725" marR="91450" marL="91450"/>
                </a:tc>
              </a:tr>
              <a:tr h="370850">
                <a:tc>
                  <a:txBody>
                    <a:bodyPr/>
                    <a:lstStyle/>
                    <a:p>
                      <a:pPr indent="0" lvl="0" marL="0" marR="0" rtl="0" algn="l">
                        <a:spcBef>
                          <a:spcPts val="0"/>
                        </a:spcBef>
                        <a:spcAft>
                          <a:spcPts val="0"/>
                        </a:spcAft>
                        <a:buNone/>
                      </a:pPr>
                      <a:r>
                        <a:rPr lang="en-GB" sz="1800"/>
                        <a:t>10 min.</a:t>
                      </a:r>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rPr lang="en-GB" sz="1800"/>
                        <a:t>A presentation</a:t>
                      </a:r>
                      <a:r>
                        <a:rPr lang="en-GB" sz="1800"/>
                        <a:t> about society possible activities towards circular society</a:t>
                      </a:r>
                      <a:endParaRPr sz="1800"/>
                    </a:p>
                  </a:txBody>
                  <a:tcPr marT="45725" marB="45725" marR="91450" marL="91450"/>
                </a:tc>
              </a:tr>
              <a:tr h="370850">
                <a:tc>
                  <a:txBody>
                    <a:bodyPr/>
                    <a:lstStyle/>
                    <a:p>
                      <a:pPr indent="0" lvl="0" marL="0" marR="0" rtl="0" algn="l">
                        <a:spcBef>
                          <a:spcPts val="0"/>
                        </a:spcBef>
                        <a:spcAft>
                          <a:spcPts val="0"/>
                        </a:spcAft>
                        <a:buNone/>
                      </a:pPr>
                      <a:r>
                        <a:rPr lang="en-GB" sz="1800"/>
                        <a:t>10 min.</a:t>
                      </a:r>
                      <a:endParaRPr/>
                    </a:p>
                  </a:txBody>
                  <a:tcPr marT="45725" marB="45725" marR="91450" marL="91450"/>
                </a:tc>
                <a:tc>
                  <a:txBody>
                    <a:bodyPr/>
                    <a:lstStyle/>
                    <a:p>
                      <a:pPr indent="0" lvl="0" marL="0" marR="0" rtl="0" algn="l">
                        <a:spcBef>
                          <a:spcPts val="0"/>
                        </a:spcBef>
                        <a:spcAft>
                          <a:spcPts val="0"/>
                        </a:spcAft>
                        <a:buNone/>
                      </a:pPr>
                      <a:r>
                        <a:rPr lang="en-GB" sz="1800"/>
                        <a:t>A presentation about</a:t>
                      </a:r>
                      <a:r>
                        <a:rPr lang="en-GB" sz="1800"/>
                        <a:t> integrated learning approach when dealing with performing changes for stakeholders</a:t>
                      </a:r>
                      <a:endParaRPr sz="1800"/>
                    </a:p>
                  </a:txBody>
                  <a:tcPr marT="45725" marB="45725" marR="91450" marL="91450"/>
                </a:tc>
              </a:tr>
              <a:tr h="370850">
                <a:tc>
                  <a:txBody>
                    <a:bodyPr/>
                    <a:lstStyle/>
                    <a:p>
                      <a:pPr indent="0" lvl="0" marL="0" marR="0" rtl="0" algn="l">
                        <a:spcBef>
                          <a:spcPts val="0"/>
                        </a:spcBef>
                        <a:spcAft>
                          <a:spcPts val="0"/>
                        </a:spcAft>
                        <a:buNone/>
                      </a:pPr>
                      <a:r>
                        <a:rPr b="1" lang="en-GB" sz="1800"/>
                        <a:t>120 min.</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sp>
        <p:nvSpPr>
          <p:cNvPr id="69" name="Google Shape;69;p15"/>
          <p:cNvSpPr txBox="1"/>
          <p:nvPr/>
        </p:nvSpPr>
        <p:spPr>
          <a:xfrm>
            <a:off x="769245" y="305620"/>
            <a:ext cx="10579570" cy="1913121"/>
          </a:xfrm>
          <a:prstGeom prst="rect">
            <a:avLst/>
          </a:prstGeom>
          <a:noFill/>
          <a:ln>
            <a:noFill/>
          </a:ln>
        </p:spPr>
        <p:txBody>
          <a:bodyPr anchorCtr="0" anchor="t" bIns="0" lIns="0" spcFirstLastPara="1" rIns="0" wrap="square" tIns="0">
            <a:noAutofit/>
          </a:bodyPr>
          <a:lstStyle/>
          <a:p>
            <a:pPr indent="0" lvl="0" marL="0" marR="0" rtl="0" algn="l">
              <a:lnSpc>
                <a:spcPct val="104166"/>
              </a:lnSpc>
              <a:spcBef>
                <a:spcPts val="0"/>
              </a:spcBef>
              <a:spcAft>
                <a:spcPts val="0"/>
              </a:spcAft>
              <a:buNone/>
            </a:pPr>
            <a:r>
              <a:rPr b="1" lang="en-GB" sz="2400">
                <a:solidFill>
                  <a:srgbClr val="5C8064"/>
                </a:solidFill>
                <a:latin typeface="Calibri"/>
                <a:ea typeface="Calibri"/>
                <a:cs typeface="Calibri"/>
                <a:sym typeface="Calibri"/>
              </a:rPr>
              <a:t>The aim of this lesson:</a:t>
            </a:r>
            <a:endParaRPr/>
          </a:p>
          <a:p>
            <a:pPr indent="-342900" lvl="0" marL="342900" marR="0" rtl="0" algn="l">
              <a:spcBef>
                <a:spcPts val="0"/>
              </a:spcBef>
              <a:spcAft>
                <a:spcPts val="0"/>
              </a:spcAft>
              <a:buClr>
                <a:srgbClr val="5C8064"/>
              </a:buClr>
              <a:buSzPts val="2000"/>
              <a:buFont typeface="Arial"/>
              <a:buChar char="•"/>
            </a:pPr>
            <a:r>
              <a:rPr lang="en-GB" sz="2000">
                <a:solidFill>
                  <a:srgbClr val="5C8064"/>
                </a:solidFill>
                <a:latin typeface="Calibri"/>
                <a:ea typeface="Calibri"/>
                <a:cs typeface="Calibri"/>
                <a:sym typeface="Calibri"/>
              </a:rPr>
              <a:t>To recognize stakeholders in circular economy</a:t>
            </a:r>
            <a:endParaRPr/>
          </a:p>
          <a:p>
            <a:pPr indent="-342900" lvl="0" marL="342900" marR="0" rtl="0" algn="l">
              <a:spcBef>
                <a:spcPts val="0"/>
              </a:spcBef>
              <a:spcAft>
                <a:spcPts val="0"/>
              </a:spcAft>
              <a:buClr>
                <a:srgbClr val="5C8064"/>
              </a:buClr>
              <a:buSzPts val="2000"/>
              <a:buFont typeface="Arial"/>
              <a:buChar char="•"/>
            </a:pPr>
            <a:r>
              <a:rPr lang="en-GB" sz="2000">
                <a:solidFill>
                  <a:srgbClr val="5C8064"/>
                </a:solidFill>
                <a:latin typeface="Calibri"/>
                <a:ea typeface="Calibri"/>
                <a:cs typeface="Calibri"/>
                <a:sym typeface="Calibri"/>
              </a:rPr>
              <a:t>To gain understanding of circular value chains</a:t>
            </a:r>
            <a:endParaRPr/>
          </a:p>
          <a:p>
            <a:pPr indent="-342900" lvl="0" marL="342900" marR="0" rtl="0" algn="l">
              <a:spcBef>
                <a:spcPts val="0"/>
              </a:spcBef>
              <a:spcAft>
                <a:spcPts val="0"/>
              </a:spcAft>
              <a:buClr>
                <a:srgbClr val="5C8064"/>
              </a:buClr>
              <a:buSzPts val="2000"/>
              <a:buFont typeface="Arial"/>
              <a:buChar char="•"/>
            </a:pPr>
            <a:r>
              <a:rPr lang="en-GB" sz="2000">
                <a:solidFill>
                  <a:srgbClr val="5C8064"/>
                </a:solidFill>
                <a:latin typeface="Calibri"/>
                <a:ea typeface="Calibri"/>
                <a:cs typeface="Calibri"/>
                <a:sym typeface="Calibri"/>
              </a:rPr>
              <a:t>To identify/ recognize barriers and ecosystems </a:t>
            </a:r>
            <a:endParaRPr/>
          </a:p>
          <a:p>
            <a:pPr indent="-342900" lvl="0" marL="342900" marR="0" rtl="0" algn="l">
              <a:spcBef>
                <a:spcPts val="0"/>
              </a:spcBef>
              <a:spcAft>
                <a:spcPts val="0"/>
              </a:spcAft>
              <a:buClr>
                <a:srgbClr val="5C8064"/>
              </a:buClr>
              <a:buSzPts val="2000"/>
              <a:buFont typeface="Arial"/>
              <a:buChar char="•"/>
            </a:pPr>
            <a:r>
              <a:rPr lang="en-GB" sz="2000">
                <a:solidFill>
                  <a:srgbClr val="5C8064"/>
                </a:solidFill>
                <a:latin typeface="Calibri"/>
                <a:ea typeface="Calibri"/>
                <a:cs typeface="Calibri"/>
                <a:sym typeface="Calibri"/>
              </a:rPr>
              <a:t>To observe ideas how to involve companies, people in circular thinking</a:t>
            </a:r>
            <a:endParaRPr/>
          </a:p>
          <a:p>
            <a:pPr indent="-342900" lvl="0" marL="342900" marR="0" rtl="0" algn="l">
              <a:spcBef>
                <a:spcPts val="0"/>
              </a:spcBef>
              <a:spcAft>
                <a:spcPts val="0"/>
              </a:spcAft>
              <a:buClr>
                <a:srgbClr val="5C8064"/>
              </a:buClr>
              <a:buSzPts val="2000"/>
              <a:buFont typeface="Arial"/>
              <a:buChar char="•"/>
            </a:pPr>
            <a:r>
              <a:rPr lang="en-GB" sz="2000">
                <a:solidFill>
                  <a:srgbClr val="5C8064"/>
                </a:solidFill>
                <a:latin typeface="Calibri"/>
                <a:ea typeface="Calibri"/>
                <a:cs typeface="Calibri"/>
                <a:sym typeface="Calibri"/>
              </a:rPr>
              <a:t>To perform changes in society</a:t>
            </a:r>
            <a:endParaRPr sz="2000">
              <a:solidFill>
                <a:srgbClr val="5C8064"/>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 </a:t>
            </a:r>
            <a:endParaRPr/>
          </a:p>
        </p:txBody>
      </p:sp>
      <p:sp>
        <p:nvSpPr>
          <p:cNvPr id="76" name="Google Shape;76;p16"/>
          <p:cNvSpPr/>
          <p:nvPr/>
        </p:nvSpPr>
        <p:spPr>
          <a:xfrm>
            <a:off x="689151" y="407004"/>
            <a:ext cx="4901278"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3200">
                <a:solidFill>
                  <a:srgbClr val="5C8064"/>
                </a:solidFill>
                <a:latin typeface="Calibri"/>
                <a:ea typeface="Calibri"/>
                <a:cs typeface="Calibri"/>
                <a:sym typeface="Calibri"/>
              </a:rPr>
              <a:t>Linear economy value chain</a:t>
            </a:r>
            <a:endParaRPr sz="3200">
              <a:solidFill>
                <a:srgbClr val="5C8064"/>
              </a:solidFill>
              <a:latin typeface="Calibri"/>
              <a:ea typeface="Calibri"/>
              <a:cs typeface="Calibri"/>
              <a:sym typeface="Calibri"/>
            </a:endParaRPr>
          </a:p>
        </p:txBody>
      </p:sp>
      <p:pic>
        <p:nvPicPr>
          <p:cNvPr id="77" name="Google Shape;77;p16"/>
          <p:cNvPicPr preferRelativeResize="0"/>
          <p:nvPr/>
        </p:nvPicPr>
        <p:blipFill rotWithShape="1">
          <a:blip r:embed="rId3">
            <a:alphaModFix/>
          </a:blip>
          <a:srcRect b="0" l="0" r="0" t="25613"/>
          <a:stretch/>
        </p:blipFill>
        <p:spPr>
          <a:xfrm>
            <a:off x="689151" y="2289316"/>
            <a:ext cx="10843404" cy="1429290"/>
          </a:xfrm>
          <a:prstGeom prst="rect">
            <a:avLst/>
          </a:prstGeom>
          <a:noFill/>
          <a:ln>
            <a:noFill/>
          </a:ln>
        </p:spPr>
      </p:pic>
      <p:sp>
        <p:nvSpPr>
          <p:cNvPr id="78" name="Google Shape;78;p16"/>
          <p:cNvSpPr/>
          <p:nvPr/>
        </p:nvSpPr>
        <p:spPr>
          <a:xfrm>
            <a:off x="7277100" y="6557996"/>
            <a:ext cx="5014546"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200">
                <a:solidFill>
                  <a:schemeClr val="dk1"/>
                </a:solidFill>
                <a:latin typeface="Calibri"/>
                <a:ea typeface="Calibri"/>
                <a:cs typeface="Calibri"/>
                <a:sym typeface="Calibri"/>
              </a:rPr>
              <a:t>Weenk, E., &amp; Henzen, R. (2021). </a:t>
            </a:r>
            <a:r>
              <a:rPr i="1" lang="en-GB" sz="1200">
                <a:solidFill>
                  <a:schemeClr val="dk1"/>
                </a:solidFill>
                <a:latin typeface="Calibri"/>
                <a:ea typeface="Calibri"/>
                <a:cs typeface="Calibri"/>
                <a:sym typeface="Calibri"/>
              </a:rPr>
              <a:t>Mastering the Circular Economy</a:t>
            </a:r>
            <a:r>
              <a:rPr lang="en-GB" sz="1200">
                <a:solidFill>
                  <a:schemeClr val="dk1"/>
                </a:solidFill>
                <a:latin typeface="Calibri"/>
                <a:ea typeface="Calibri"/>
                <a:cs typeface="Calibri"/>
                <a:sym typeface="Calibri"/>
              </a:rPr>
              <a:t>. Kogan Page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pic>
        <p:nvPicPr>
          <p:cNvPr id="85" name="Google Shape;85;p17"/>
          <p:cNvPicPr preferRelativeResize="0"/>
          <p:nvPr/>
        </p:nvPicPr>
        <p:blipFill rotWithShape="1">
          <a:blip r:embed="rId3">
            <a:alphaModFix/>
          </a:blip>
          <a:srcRect b="0" l="0" r="0" t="0"/>
          <a:stretch/>
        </p:blipFill>
        <p:spPr>
          <a:xfrm>
            <a:off x="7296728" y="932872"/>
            <a:ext cx="4125500" cy="4653565"/>
          </a:xfrm>
          <a:prstGeom prst="rect">
            <a:avLst/>
          </a:prstGeom>
          <a:noFill/>
          <a:ln cap="flat" cmpd="sng" w="9525">
            <a:solidFill>
              <a:srgbClr val="5C8064"/>
            </a:solidFill>
            <a:prstDash val="solid"/>
            <a:round/>
            <a:headEnd len="sm" w="sm" type="none"/>
            <a:tailEnd len="sm" w="sm" type="none"/>
          </a:ln>
        </p:spPr>
      </p:pic>
      <p:sp>
        <p:nvSpPr>
          <p:cNvPr id="86" name="Google Shape;86;p17"/>
          <p:cNvSpPr/>
          <p:nvPr/>
        </p:nvSpPr>
        <p:spPr>
          <a:xfrm>
            <a:off x="518563" y="482473"/>
            <a:ext cx="1973361"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3200">
                <a:solidFill>
                  <a:srgbClr val="5C8064"/>
                </a:solidFill>
                <a:latin typeface="Calibri"/>
                <a:ea typeface="Calibri"/>
                <a:cs typeface="Calibri"/>
                <a:sym typeface="Calibri"/>
              </a:rPr>
              <a:t>Circle flow</a:t>
            </a:r>
            <a:endParaRPr b="1" sz="3200">
              <a:solidFill>
                <a:srgbClr val="5C8064"/>
              </a:solidFill>
              <a:latin typeface="Calibri"/>
              <a:ea typeface="Calibri"/>
              <a:cs typeface="Calibri"/>
              <a:sym typeface="Calibri"/>
            </a:endParaRPr>
          </a:p>
        </p:txBody>
      </p:sp>
      <p:pic>
        <p:nvPicPr>
          <p:cNvPr id="87" name="Google Shape;87;p17"/>
          <p:cNvPicPr preferRelativeResize="0"/>
          <p:nvPr/>
        </p:nvPicPr>
        <p:blipFill rotWithShape="1">
          <a:blip r:embed="rId4">
            <a:alphaModFix/>
          </a:blip>
          <a:srcRect b="9925" l="0" r="0" t="0"/>
          <a:stretch/>
        </p:blipFill>
        <p:spPr>
          <a:xfrm>
            <a:off x="628650" y="1341270"/>
            <a:ext cx="5124450" cy="4804557"/>
          </a:xfrm>
          <a:prstGeom prst="rect">
            <a:avLst/>
          </a:prstGeom>
          <a:noFill/>
          <a:ln>
            <a:noFill/>
          </a:ln>
        </p:spPr>
      </p:pic>
      <p:sp>
        <p:nvSpPr>
          <p:cNvPr id="88" name="Google Shape;88;p17"/>
          <p:cNvSpPr txBox="1"/>
          <p:nvPr/>
        </p:nvSpPr>
        <p:spPr>
          <a:xfrm>
            <a:off x="628650" y="6419850"/>
            <a:ext cx="209429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1200">
                <a:solidFill>
                  <a:srgbClr val="000000"/>
                </a:solidFill>
                <a:latin typeface="Arial"/>
                <a:ea typeface="Arial"/>
                <a:cs typeface="Arial"/>
                <a:sym typeface="Arial"/>
              </a:rPr>
              <a:t>© Catherine Weetman 2022</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p:nvPr/>
        </p:nvSpPr>
        <p:spPr>
          <a:xfrm>
            <a:off x="561204" y="448582"/>
            <a:ext cx="318683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Leading value creation concepts</a:t>
            </a:r>
            <a:endParaRPr/>
          </a:p>
        </p:txBody>
      </p:sp>
      <p:pic>
        <p:nvPicPr>
          <p:cNvPr id="95" name="Google Shape;95;p18"/>
          <p:cNvPicPr preferRelativeResize="0"/>
          <p:nvPr/>
        </p:nvPicPr>
        <p:blipFill rotWithShape="1">
          <a:blip r:embed="rId3">
            <a:alphaModFix/>
          </a:blip>
          <a:srcRect b="0" l="0" r="0" t="0"/>
          <a:stretch/>
        </p:blipFill>
        <p:spPr>
          <a:xfrm>
            <a:off x="1369360" y="1702677"/>
            <a:ext cx="8059897" cy="3602256"/>
          </a:xfrm>
          <a:prstGeom prst="rect">
            <a:avLst/>
          </a:prstGeom>
          <a:noFill/>
          <a:ln>
            <a:noFill/>
          </a:ln>
        </p:spPr>
      </p:pic>
      <p:sp>
        <p:nvSpPr>
          <p:cNvPr id="96" name="Google Shape;96;p18"/>
          <p:cNvSpPr/>
          <p:nvPr/>
        </p:nvSpPr>
        <p:spPr>
          <a:xfrm>
            <a:off x="7080334" y="6454997"/>
            <a:ext cx="5297213"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200">
                <a:solidFill>
                  <a:schemeClr val="dk1"/>
                </a:solidFill>
                <a:latin typeface="Calibri"/>
                <a:ea typeface="Calibri"/>
                <a:cs typeface="Calibri"/>
                <a:sym typeface="Calibri"/>
              </a:rPr>
              <a:t>Weenk, E., &amp; Henzen, R. (2021). </a:t>
            </a:r>
            <a:r>
              <a:rPr i="1" lang="en-GB" sz="1200">
                <a:solidFill>
                  <a:schemeClr val="dk1"/>
                </a:solidFill>
                <a:latin typeface="Calibri"/>
                <a:ea typeface="Calibri"/>
                <a:cs typeface="Calibri"/>
                <a:sym typeface="Calibri"/>
              </a:rPr>
              <a:t>Mastering the Circular Economy</a:t>
            </a:r>
            <a:r>
              <a:rPr lang="en-GB" sz="1200">
                <a:solidFill>
                  <a:schemeClr val="dk1"/>
                </a:solidFill>
                <a:latin typeface="Calibri"/>
                <a:ea typeface="Calibri"/>
                <a:cs typeface="Calibri"/>
                <a:sym typeface="Calibri"/>
              </a:rPr>
              <a:t>. Kogan Page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nvSpPr>
        <p:spPr>
          <a:xfrm>
            <a:off x="11348813" y="6557996"/>
            <a:ext cx="2256090"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GB" sz="1400">
                <a:solidFill>
                  <a:schemeClr val="lt1"/>
                </a:solidFill>
                <a:latin typeface="Calibri"/>
                <a:ea typeface="Calibri"/>
                <a:cs typeface="Calibri"/>
                <a:sym typeface="Calibri"/>
              </a:rPr>
              <a:t>©Pixabay</a:t>
            </a:r>
            <a:endParaRPr/>
          </a:p>
        </p:txBody>
      </p:sp>
      <p:sp>
        <p:nvSpPr>
          <p:cNvPr id="103" name="Google Shape;103;p19"/>
          <p:cNvSpPr txBox="1"/>
          <p:nvPr>
            <p:ph type="title"/>
          </p:nvPr>
        </p:nvSpPr>
        <p:spPr>
          <a:xfrm>
            <a:off x="513523" y="711014"/>
            <a:ext cx="3750745" cy="5508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C8064"/>
              </a:buClr>
              <a:buSzPts val="4400"/>
              <a:buFont typeface="Calibri"/>
              <a:buNone/>
            </a:pPr>
            <a:r>
              <a:rPr lang="en-GB"/>
              <a:t>Stakeholders &amp; CE strategies</a:t>
            </a:r>
            <a:endParaRPr/>
          </a:p>
        </p:txBody>
      </p:sp>
      <p:pic>
        <p:nvPicPr>
          <p:cNvPr id="104" name="Google Shape;104;p19"/>
          <p:cNvPicPr preferRelativeResize="0"/>
          <p:nvPr/>
        </p:nvPicPr>
        <p:blipFill rotWithShape="1">
          <a:blip r:embed="rId3">
            <a:alphaModFix/>
          </a:blip>
          <a:srcRect b="3357" l="0" r="0" t="0"/>
          <a:stretch/>
        </p:blipFill>
        <p:spPr>
          <a:xfrm>
            <a:off x="4264268" y="567670"/>
            <a:ext cx="6428642" cy="5789168"/>
          </a:xfrm>
          <a:prstGeom prst="rect">
            <a:avLst/>
          </a:prstGeom>
          <a:noFill/>
          <a:ln>
            <a:noFill/>
          </a:ln>
        </p:spPr>
      </p:pic>
      <p:sp>
        <p:nvSpPr>
          <p:cNvPr id="105" name="Google Shape;105;p19"/>
          <p:cNvSpPr/>
          <p:nvPr/>
        </p:nvSpPr>
        <p:spPr>
          <a:xfrm>
            <a:off x="5659315" y="6388833"/>
            <a:ext cx="6096000" cy="469167"/>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GB" sz="1100" u="sng">
                <a:solidFill>
                  <a:schemeClr val="hlink"/>
                </a:solidFill>
                <a:latin typeface="Arial"/>
                <a:ea typeface="Arial"/>
                <a:cs typeface="Arial"/>
                <a:sym typeface="Arial"/>
                <a:hlinkClick r:id="rId4"/>
              </a:rPr>
              <a:t>https://upcommons.upc.edu/bitstream/handle/2117/179149/Handbook-in-IDfS.pdf;jsessionid=F6DFB47D850447FD5C055455F65484EB?sequence=1</a:t>
            </a:r>
            <a:endParaRPr sz="11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0"/>
          <p:cNvSpPr txBox="1"/>
          <p:nvPr/>
        </p:nvSpPr>
        <p:spPr>
          <a:xfrm>
            <a:off x="11348813" y="6557996"/>
            <a:ext cx="2256090"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GB" sz="1400">
                <a:solidFill>
                  <a:schemeClr val="lt1"/>
                </a:solidFill>
                <a:latin typeface="Calibri"/>
                <a:ea typeface="Calibri"/>
                <a:cs typeface="Calibri"/>
                <a:sym typeface="Calibri"/>
              </a:rPr>
              <a:t>©Pixabay</a:t>
            </a:r>
            <a:endParaRPr/>
          </a:p>
        </p:txBody>
      </p:sp>
      <p:sp>
        <p:nvSpPr>
          <p:cNvPr id="112" name="Google Shape;112;p20"/>
          <p:cNvSpPr txBox="1"/>
          <p:nvPr>
            <p:ph type="title"/>
          </p:nvPr>
        </p:nvSpPr>
        <p:spPr>
          <a:xfrm>
            <a:off x="513523" y="385698"/>
            <a:ext cx="7979845" cy="5508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C8064"/>
              </a:buClr>
              <a:buSzPts val="4400"/>
              <a:buFont typeface="Calibri"/>
              <a:buNone/>
            </a:pPr>
            <a:r>
              <a:rPr lang="en-GB"/>
              <a:t>Stakeholders – direct and indirect</a:t>
            </a:r>
            <a:endParaRPr/>
          </a:p>
        </p:txBody>
      </p:sp>
      <p:pic>
        <p:nvPicPr>
          <p:cNvPr id="113" name="Google Shape;113;p20"/>
          <p:cNvPicPr preferRelativeResize="0"/>
          <p:nvPr/>
        </p:nvPicPr>
        <p:blipFill rotWithShape="1">
          <a:blip r:embed="rId3">
            <a:alphaModFix/>
          </a:blip>
          <a:srcRect b="11397" l="0" r="0" t="0"/>
          <a:stretch/>
        </p:blipFill>
        <p:spPr>
          <a:xfrm>
            <a:off x="1940902" y="1834661"/>
            <a:ext cx="7905750" cy="3713285"/>
          </a:xfrm>
          <a:prstGeom prst="rect">
            <a:avLst/>
          </a:prstGeom>
          <a:noFill/>
          <a:ln>
            <a:noFill/>
          </a:ln>
        </p:spPr>
      </p:pic>
      <p:sp>
        <p:nvSpPr>
          <p:cNvPr id="114" name="Google Shape;114;p20"/>
          <p:cNvSpPr txBox="1"/>
          <p:nvPr/>
        </p:nvSpPr>
        <p:spPr>
          <a:xfrm>
            <a:off x="5240217" y="4982270"/>
            <a:ext cx="1371600" cy="492443"/>
          </a:xfrm>
          <a:prstGeom prst="rect">
            <a:avLst/>
          </a:prstGeom>
          <a:solidFill>
            <a:schemeClr val="lt1"/>
          </a:solidFill>
          <a:ln>
            <a:noFill/>
          </a:ln>
        </p:spPr>
        <p:txBody>
          <a:bodyPr anchorCtr="0" anchor="ctr" bIns="0" lIns="0" spcFirstLastPara="1" rIns="0" wrap="square" tIns="0">
            <a:spAutoFit/>
          </a:bodyPr>
          <a:lstStyle/>
          <a:p>
            <a:pPr indent="0" lvl="0" marL="0" marR="0" rtl="0" algn="ctr">
              <a:spcBef>
                <a:spcPts val="0"/>
              </a:spcBef>
              <a:spcAft>
                <a:spcPts val="0"/>
              </a:spcAft>
              <a:buNone/>
            </a:pPr>
            <a:r>
              <a:rPr b="1" lang="en-GB" sz="1600">
                <a:solidFill>
                  <a:schemeClr val="dk1"/>
                </a:solidFill>
                <a:latin typeface="Calibri"/>
                <a:ea typeface="Calibri"/>
                <a:cs typeface="Calibri"/>
                <a:sym typeface="Calibri"/>
              </a:rPr>
              <a:t>Product outcome</a:t>
            </a:r>
            <a:endParaRPr/>
          </a:p>
        </p:txBody>
      </p:sp>
      <p:sp>
        <p:nvSpPr>
          <p:cNvPr id="115" name="Google Shape;115;p20"/>
          <p:cNvSpPr/>
          <p:nvPr/>
        </p:nvSpPr>
        <p:spPr>
          <a:xfrm>
            <a:off x="5659315" y="6388833"/>
            <a:ext cx="6096000" cy="469167"/>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lang="en-GB" sz="1100" u="sng">
                <a:solidFill>
                  <a:schemeClr val="hlink"/>
                </a:solidFill>
                <a:latin typeface="Arial"/>
                <a:ea typeface="Arial"/>
                <a:cs typeface="Arial"/>
                <a:sym typeface="Arial"/>
                <a:hlinkClick r:id="rId4"/>
              </a:rPr>
              <a:t>https://upcommons.upc.edu/bitstream/handle/2117/179149/Handbook-in-IDfS.pdf;jsessionid=F6DFB47D850447FD5C055455F65484EB?sequence=1</a:t>
            </a:r>
            <a:endParaRPr sz="11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1"/>
          <p:cNvSpPr txBox="1"/>
          <p:nvPr/>
        </p:nvSpPr>
        <p:spPr>
          <a:xfrm>
            <a:off x="11348813" y="6557996"/>
            <a:ext cx="2256090"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GB" sz="1400">
                <a:solidFill>
                  <a:schemeClr val="lt1"/>
                </a:solidFill>
                <a:latin typeface="Calibri"/>
                <a:ea typeface="Calibri"/>
                <a:cs typeface="Calibri"/>
                <a:sym typeface="Calibri"/>
              </a:rPr>
              <a:t>©Pixabay</a:t>
            </a:r>
            <a:endParaRPr/>
          </a:p>
        </p:txBody>
      </p:sp>
      <p:sp>
        <p:nvSpPr>
          <p:cNvPr id="122" name="Google Shape;122;p21"/>
          <p:cNvSpPr txBox="1"/>
          <p:nvPr>
            <p:ph type="title"/>
          </p:nvPr>
        </p:nvSpPr>
        <p:spPr>
          <a:xfrm>
            <a:off x="513524" y="385698"/>
            <a:ext cx="4814614" cy="5508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C8064"/>
              </a:buClr>
              <a:buSzPts val="3200"/>
              <a:buFont typeface="Calibri"/>
              <a:buNone/>
            </a:pPr>
            <a:r>
              <a:rPr lang="en-GB" sz="3200"/>
              <a:t>Implementing CE</a:t>
            </a:r>
            <a:endParaRPr/>
          </a:p>
        </p:txBody>
      </p:sp>
      <p:pic>
        <p:nvPicPr>
          <p:cNvPr id="123" name="Google Shape;123;p21"/>
          <p:cNvPicPr preferRelativeResize="0"/>
          <p:nvPr/>
        </p:nvPicPr>
        <p:blipFill rotWithShape="1">
          <a:blip r:embed="rId3">
            <a:alphaModFix/>
          </a:blip>
          <a:srcRect b="0" l="0" r="0" t="0"/>
          <a:stretch/>
        </p:blipFill>
        <p:spPr>
          <a:xfrm>
            <a:off x="2505045" y="1072661"/>
            <a:ext cx="5139133" cy="5105708"/>
          </a:xfrm>
          <a:prstGeom prst="rect">
            <a:avLst/>
          </a:prstGeom>
          <a:noFill/>
          <a:ln>
            <a:noFill/>
          </a:ln>
        </p:spPr>
      </p:pic>
      <p:sp>
        <p:nvSpPr>
          <p:cNvPr id="124" name="Google Shape;124;p21"/>
          <p:cNvSpPr/>
          <p:nvPr/>
        </p:nvSpPr>
        <p:spPr>
          <a:xfrm>
            <a:off x="7277100" y="6557996"/>
            <a:ext cx="5014546"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200">
                <a:solidFill>
                  <a:schemeClr val="dk1"/>
                </a:solidFill>
                <a:latin typeface="Calibri"/>
                <a:ea typeface="Calibri"/>
                <a:cs typeface="Calibri"/>
                <a:sym typeface="Calibri"/>
              </a:rPr>
              <a:t>Weenk, E., &amp; Henzen, R. (2021). </a:t>
            </a:r>
            <a:r>
              <a:rPr i="1" lang="en-GB" sz="1200">
                <a:solidFill>
                  <a:schemeClr val="dk1"/>
                </a:solidFill>
                <a:latin typeface="Calibri"/>
                <a:ea typeface="Calibri"/>
                <a:cs typeface="Calibri"/>
                <a:sym typeface="Calibri"/>
              </a:rPr>
              <a:t>Mastering the Circular Economy</a:t>
            </a:r>
            <a:r>
              <a:rPr lang="en-GB" sz="1200">
                <a:solidFill>
                  <a:schemeClr val="dk1"/>
                </a:solidFill>
                <a:latin typeface="Calibri"/>
                <a:ea typeface="Calibri"/>
                <a:cs typeface="Calibri"/>
                <a:sym typeface="Calibri"/>
              </a:rPr>
              <a:t>. Kogan Page</a:t>
            </a:r>
            <a:endParaRPr/>
          </a:p>
        </p:txBody>
      </p:sp>
      <p:sp>
        <p:nvSpPr>
          <p:cNvPr id="125" name="Google Shape;125;p21"/>
          <p:cNvSpPr txBox="1"/>
          <p:nvPr/>
        </p:nvSpPr>
        <p:spPr>
          <a:xfrm>
            <a:off x="4369778" y="3210016"/>
            <a:ext cx="1255833" cy="830997"/>
          </a:xfrm>
          <a:prstGeom prst="rect">
            <a:avLst/>
          </a:prstGeom>
          <a:solidFill>
            <a:schemeClr val="lt1"/>
          </a:solidFill>
          <a:ln>
            <a:noFill/>
          </a:ln>
        </p:spPr>
        <p:txBody>
          <a:bodyPr anchorCtr="0" anchor="ctr" bIns="0" lIns="0" spcFirstLastPara="1" rIns="0" wrap="square" tIns="0">
            <a:sp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The context </a:t>
            </a:r>
            <a:endParaRPr/>
          </a:p>
          <a:p>
            <a:pPr indent="0" lvl="0" marL="0" marR="0" rtl="0" algn="ctr">
              <a:spcBef>
                <a:spcPts val="0"/>
              </a:spcBef>
              <a:spcAft>
                <a:spcPts val="0"/>
              </a:spcAft>
              <a:buNone/>
            </a:pPr>
            <a:r>
              <a:rPr lang="en-GB" sz="1800">
                <a:solidFill>
                  <a:schemeClr val="dk1"/>
                </a:solidFill>
                <a:latin typeface="Calibri"/>
                <a:ea typeface="Calibri"/>
                <a:cs typeface="Calibri"/>
                <a:sym typeface="Calibri"/>
              </a:rPr>
              <a:t>of </a:t>
            </a:r>
            <a:endParaRPr/>
          </a:p>
          <a:p>
            <a:pPr indent="0" lvl="0" marL="0" marR="0" rtl="0" algn="ctr">
              <a:spcBef>
                <a:spcPts val="0"/>
              </a:spcBef>
              <a:spcAft>
                <a:spcPts val="0"/>
              </a:spcAft>
              <a:buNone/>
            </a:pPr>
            <a:r>
              <a:rPr lang="en-GB" sz="1800">
                <a:solidFill>
                  <a:schemeClr val="dk1"/>
                </a:solidFill>
                <a:latin typeface="Calibri"/>
                <a:ea typeface="Calibri"/>
                <a:cs typeface="Calibri"/>
                <a:sym typeface="Calibri"/>
              </a:rPr>
              <a:t>Circularity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2"/>
          <p:cNvSpPr txBox="1"/>
          <p:nvPr/>
        </p:nvSpPr>
        <p:spPr>
          <a:xfrm>
            <a:off x="11348813" y="6557996"/>
            <a:ext cx="2256090" cy="215444"/>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GB" sz="1400">
                <a:solidFill>
                  <a:schemeClr val="lt1"/>
                </a:solidFill>
                <a:latin typeface="Calibri"/>
                <a:ea typeface="Calibri"/>
                <a:cs typeface="Calibri"/>
                <a:sym typeface="Calibri"/>
              </a:rPr>
              <a:t>©Pixabay</a:t>
            </a:r>
            <a:endParaRPr/>
          </a:p>
        </p:txBody>
      </p:sp>
      <p:sp>
        <p:nvSpPr>
          <p:cNvPr id="132" name="Google Shape;132;p22"/>
          <p:cNvSpPr txBox="1"/>
          <p:nvPr>
            <p:ph type="title"/>
          </p:nvPr>
        </p:nvSpPr>
        <p:spPr>
          <a:xfrm>
            <a:off x="513524" y="833468"/>
            <a:ext cx="7376010" cy="5508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C8064"/>
              </a:buClr>
              <a:buSzPts val="3600"/>
              <a:buFont typeface="Calibri"/>
              <a:buNone/>
            </a:pPr>
            <a:r>
              <a:rPr lang="en-GB" sz="3600"/>
              <a:t>Imagine transformation…</a:t>
            </a:r>
            <a:br>
              <a:rPr lang="en-GB" sz="3600"/>
            </a:br>
            <a:r>
              <a:rPr b="0" lang="en-GB" sz="2800"/>
              <a:t>Discussion in groups</a:t>
            </a:r>
            <a:endParaRPr/>
          </a:p>
        </p:txBody>
      </p:sp>
      <p:sp>
        <p:nvSpPr>
          <p:cNvPr id="133" name="Google Shape;133;p22"/>
          <p:cNvSpPr txBox="1"/>
          <p:nvPr/>
        </p:nvSpPr>
        <p:spPr>
          <a:xfrm>
            <a:off x="513524" y="1863678"/>
            <a:ext cx="10911253" cy="3939540"/>
          </a:xfrm>
          <a:prstGeom prst="rect">
            <a:avLst/>
          </a:prstGeom>
          <a:noFill/>
          <a:ln>
            <a:noFill/>
          </a:ln>
        </p:spPr>
        <p:txBody>
          <a:bodyPr anchorCtr="0" anchor="ctr" bIns="0" lIns="0" spcFirstLastPara="1" rIns="0" wrap="square" tIns="0">
            <a:spAutoFit/>
          </a:bodyPr>
          <a:lstStyle/>
          <a:p>
            <a:pPr indent="-742950" lvl="0" marL="742950" marR="0" rtl="0" algn="l">
              <a:spcBef>
                <a:spcPts val="0"/>
              </a:spcBef>
              <a:spcAft>
                <a:spcPts val="0"/>
              </a:spcAft>
              <a:buClr>
                <a:srgbClr val="5C8064"/>
              </a:buClr>
              <a:buSzPts val="3200"/>
              <a:buFont typeface="Calibri"/>
              <a:buAutoNum type="arabicPeriod"/>
            </a:pPr>
            <a:r>
              <a:rPr b="1" lang="en-GB" sz="3200">
                <a:solidFill>
                  <a:srgbClr val="5C8064"/>
                </a:solidFill>
                <a:latin typeface="Calibri"/>
                <a:ea typeface="Calibri"/>
                <a:cs typeface="Calibri"/>
                <a:sym typeface="Calibri"/>
              </a:rPr>
              <a:t>What are benefits from being circular for (1) entrepreneurs, (2) local government, (3) citizens?</a:t>
            </a:r>
            <a:endParaRPr/>
          </a:p>
          <a:p>
            <a:pPr indent="-539750" lvl="0" marL="742950" marR="0" rtl="0" algn="l">
              <a:spcBef>
                <a:spcPts val="0"/>
              </a:spcBef>
              <a:spcAft>
                <a:spcPts val="0"/>
              </a:spcAft>
              <a:buClr>
                <a:schemeClr val="dk1"/>
              </a:buClr>
              <a:buSzPts val="3200"/>
              <a:buFont typeface="Calibri"/>
              <a:buNone/>
            </a:pPr>
            <a:r>
              <a:t/>
            </a:r>
            <a:endParaRPr b="1" sz="3200">
              <a:solidFill>
                <a:srgbClr val="5C8064"/>
              </a:solidFill>
              <a:latin typeface="Calibri"/>
              <a:ea typeface="Calibri"/>
              <a:cs typeface="Calibri"/>
              <a:sym typeface="Calibri"/>
            </a:endParaRPr>
          </a:p>
          <a:p>
            <a:pPr indent="-742950" lvl="0" marL="742950" marR="0" rtl="0" algn="l">
              <a:spcBef>
                <a:spcPts val="0"/>
              </a:spcBef>
              <a:spcAft>
                <a:spcPts val="0"/>
              </a:spcAft>
              <a:buClr>
                <a:srgbClr val="5C8064"/>
              </a:buClr>
              <a:buSzPts val="3200"/>
              <a:buFont typeface="Calibri"/>
              <a:buAutoNum type="arabicPeriod"/>
            </a:pPr>
            <a:r>
              <a:rPr b="1" lang="en-GB" sz="3200">
                <a:solidFill>
                  <a:srgbClr val="5C8064"/>
                </a:solidFill>
                <a:latin typeface="Calibri"/>
                <a:ea typeface="Calibri"/>
                <a:cs typeface="Calibri"/>
                <a:sym typeface="Calibri"/>
              </a:rPr>
              <a:t>What are problems to become circular for (1) entrepreneurs, (2) local government, (3) citizens?</a:t>
            </a:r>
            <a:endParaRPr/>
          </a:p>
          <a:p>
            <a:pPr indent="-539750" lvl="0" marL="742950" marR="0" rtl="0" algn="l">
              <a:spcBef>
                <a:spcPts val="0"/>
              </a:spcBef>
              <a:spcAft>
                <a:spcPts val="0"/>
              </a:spcAft>
              <a:buClr>
                <a:schemeClr val="dk1"/>
              </a:buClr>
              <a:buSzPts val="3200"/>
              <a:buFont typeface="Calibri"/>
              <a:buNone/>
            </a:pPr>
            <a:r>
              <a:t/>
            </a:r>
            <a:endParaRPr b="1" sz="3200">
              <a:solidFill>
                <a:srgbClr val="5C8064"/>
              </a:solidFill>
              <a:latin typeface="Calibri"/>
              <a:ea typeface="Calibri"/>
              <a:cs typeface="Calibri"/>
              <a:sym typeface="Calibri"/>
            </a:endParaRPr>
          </a:p>
          <a:p>
            <a:pPr indent="-742950" lvl="0" marL="742950" marR="0" rtl="0" algn="l">
              <a:spcBef>
                <a:spcPts val="0"/>
              </a:spcBef>
              <a:spcAft>
                <a:spcPts val="0"/>
              </a:spcAft>
              <a:buClr>
                <a:srgbClr val="5C8064"/>
              </a:buClr>
              <a:buSzPts val="3200"/>
              <a:buFont typeface="Calibri"/>
              <a:buAutoNum type="arabicPeriod"/>
            </a:pPr>
            <a:r>
              <a:rPr b="1" lang="en-GB" sz="3200">
                <a:solidFill>
                  <a:srgbClr val="5C8064"/>
                </a:solidFill>
                <a:latin typeface="Calibri"/>
                <a:ea typeface="Calibri"/>
                <a:cs typeface="Calibri"/>
                <a:sym typeface="Calibri"/>
              </a:rPr>
              <a:t>Where would you start to act more circular in your closest surrounding? Please, mention 3-5 examples.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BSR / Color Palette">
      <a:dk1>
        <a:srgbClr val="4B4B4D"/>
      </a:dk1>
      <a:lt1>
        <a:srgbClr val="FFFFFF"/>
      </a:lt1>
      <a:dk2>
        <a:srgbClr val="004E84"/>
      </a:dk2>
      <a:lt2>
        <a:srgbClr val="FFFFFF"/>
      </a:lt2>
      <a:accent1>
        <a:srgbClr val="6B9BC2"/>
      </a:accent1>
      <a:accent2>
        <a:srgbClr val="377F77"/>
      </a:accent2>
      <a:accent3>
        <a:srgbClr val="AC3287"/>
      </a:accent3>
      <a:accent4>
        <a:srgbClr val="FFA829"/>
      </a:accent4>
      <a:accent5>
        <a:srgbClr val="8E8C8C"/>
      </a:accent5>
      <a:accent6>
        <a:srgbClr val="64AE53"/>
      </a:accent6>
      <a:hlink>
        <a:srgbClr val="8AB419"/>
      </a:hlink>
      <a:folHlink>
        <a:srgbClr val="8AB41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a:themeElements>
    <a:clrScheme name="BSR / Color Palette">
      <a:dk1>
        <a:srgbClr val="4B4B4D"/>
      </a:dk1>
      <a:lt1>
        <a:srgbClr val="FFFFFF"/>
      </a:lt1>
      <a:dk2>
        <a:srgbClr val="004E84"/>
      </a:dk2>
      <a:lt2>
        <a:srgbClr val="FFFFFF"/>
      </a:lt2>
      <a:accent1>
        <a:srgbClr val="6B9BC2"/>
      </a:accent1>
      <a:accent2>
        <a:srgbClr val="377F77"/>
      </a:accent2>
      <a:accent3>
        <a:srgbClr val="AC3287"/>
      </a:accent3>
      <a:accent4>
        <a:srgbClr val="FFA829"/>
      </a:accent4>
      <a:accent5>
        <a:srgbClr val="8E8C8C"/>
      </a:accent5>
      <a:accent6>
        <a:srgbClr val="64AE53"/>
      </a:accent6>
      <a:hlink>
        <a:srgbClr val="8AB419"/>
      </a:hlink>
      <a:folHlink>
        <a:srgbClr val="8AB41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