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7" r:id="rId4"/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34">
          <p15:clr>
            <a:srgbClr val="A4A3A4"/>
          </p15:clr>
        </p15:guide>
        <p15:guide id="2" pos="7446">
          <p15:clr>
            <a:srgbClr val="A4A3A4"/>
          </p15:clr>
        </p15:guide>
        <p15:guide id="3" pos="3749">
          <p15:clr>
            <a:srgbClr val="A4A3A4"/>
          </p15:clr>
        </p15:guide>
        <p15:guide id="4" orient="horz" pos="1774">
          <p15:clr>
            <a:srgbClr val="A4A3A4"/>
          </p15:clr>
        </p15:guide>
        <p15:guide id="5" pos="393">
          <p15:clr>
            <a:srgbClr val="A4A3A4"/>
          </p15:clr>
        </p15:guide>
        <p15:guide id="6" orient="horz" pos="1230">
          <p15:clr>
            <a:srgbClr val="A4A3A4"/>
          </p15:clr>
        </p15:guide>
        <p15:guide id="7" orient="horz" pos="4110">
          <p15:clr>
            <a:srgbClr val="A4A3A4"/>
          </p15:clr>
        </p15:guide>
        <p15:guide id="8" orient="horz" pos="21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4"/>
        <p:guide pos="7446"/>
        <p:guide pos="3749"/>
        <p:guide pos="1774" orient="horz"/>
        <p:guide pos="393"/>
        <p:guide pos="1230" orient="horz"/>
        <p:guide pos="4110" orient="horz"/>
        <p:guide pos="218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" name="Google Shape;5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p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p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p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p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p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p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p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p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p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p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p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p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p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9" name="Google Shape;379;p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p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7" name="Google Shape;387;p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p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p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5" name="Google Shape;415;p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1" name="Google Shape;421;p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9" name="Google Shape;429;p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7" name="Google Shape;437;p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5" name="Google Shape;445;p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3" name="Google Shape;453;p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1" name="Google Shape;461;p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9" name="Google Shape;469;p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7" name="Google Shape;477;p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p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5" name="Google Shape;485;p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2" name="Google Shape;492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el und Inhalt">
  <p:cSld name="2_Titel und Inhal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with Footer">
  <p:cSld name="Empty with Foot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513524" y="385698"/>
            <a:ext cx="7376010" cy="550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8064"/>
              </a:buClr>
              <a:buSzPts val="4400"/>
              <a:buFont typeface="Calibri"/>
              <a:buNone/>
              <a:defRPr b="1" sz="4400">
                <a:solidFill>
                  <a:srgbClr val="5C806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11282" y="1238287"/>
            <a:ext cx="2169437" cy="114587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5"/>
          <p:cNvSpPr txBox="1"/>
          <p:nvPr>
            <p:ph idx="1" type="body"/>
          </p:nvPr>
        </p:nvSpPr>
        <p:spPr>
          <a:xfrm>
            <a:off x="955858" y="3407313"/>
            <a:ext cx="10319159" cy="1688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E84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4E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text/subheadline">
  <p:cSld name="Standard text/subheadlin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513524" y="385698"/>
            <a:ext cx="7376010" cy="550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8064"/>
              </a:buClr>
              <a:buSzPts val="4400"/>
              <a:buFont typeface="Calibri"/>
              <a:buNone/>
              <a:defRPr b="1" sz="4400">
                <a:solidFill>
                  <a:srgbClr val="5C806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533852" y="1408327"/>
            <a:ext cx="898985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BB2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7B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6"/>
          <p:cNvSpPr txBox="1"/>
          <p:nvPr>
            <p:ph idx="2" type="body"/>
          </p:nvPr>
        </p:nvSpPr>
        <p:spPr>
          <a:xfrm>
            <a:off x="533851" y="2098303"/>
            <a:ext cx="11284010" cy="3829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with 1 pic">
  <p:cSld name="Standard with 1 pic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7"/>
          <p:cNvSpPr/>
          <p:nvPr>
            <p:ph idx="2" type="pic"/>
          </p:nvPr>
        </p:nvSpPr>
        <p:spPr>
          <a:xfrm>
            <a:off x="0" y="0"/>
            <a:ext cx="535466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5826524" y="1879460"/>
            <a:ext cx="4669622" cy="944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8064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5C80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idx="3" type="body"/>
          </p:nvPr>
        </p:nvSpPr>
        <p:spPr>
          <a:xfrm>
            <a:off x="5826125" y="2611920"/>
            <a:ext cx="4670021" cy="944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BB2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7B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4" type="body"/>
          </p:nvPr>
        </p:nvSpPr>
        <p:spPr>
          <a:xfrm>
            <a:off x="5826125" y="3211513"/>
            <a:ext cx="5994400" cy="153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5" type="body"/>
          </p:nvPr>
        </p:nvSpPr>
        <p:spPr>
          <a:xfrm>
            <a:off x="106363" y="6498077"/>
            <a:ext cx="3156091" cy="25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stats">
  <p:cSld name="Text &amp; sta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513524" y="385698"/>
            <a:ext cx="7376010" cy="550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8064"/>
              </a:buClr>
              <a:buSzPts val="4400"/>
              <a:buFont typeface="Calibri"/>
              <a:buNone/>
              <a:defRPr b="1" sz="4400">
                <a:solidFill>
                  <a:srgbClr val="5C806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533852" y="2016252"/>
            <a:ext cx="898985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BB2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7B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2" type="body"/>
          </p:nvPr>
        </p:nvSpPr>
        <p:spPr>
          <a:xfrm>
            <a:off x="533851" y="2570250"/>
            <a:ext cx="6343041" cy="227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363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5" name="Google Shape;35;p8"/>
          <p:cNvCxnSpPr/>
          <p:nvPr/>
        </p:nvCxnSpPr>
        <p:spPr>
          <a:xfrm>
            <a:off x="7766044" y="2367318"/>
            <a:ext cx="0" cy="1837614"/>
          </a:xfrm>
          <a:prstGeom prst="straightConnector1">
            <a:avLst/>
          </a:prstGeom>
          <a:noFill/>
          <a:ln cap="flat" cmpd="sng" w="9525">
            <a:solidFill>
              <a:srgbClr val="004E8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8"/>
          <p:cNvSpPr txBox="1"/>
          <p:nvPr>
            <p:ph idx="3" type="body"/>
          </p:nvPr>
        </p:nvSpPr>
        <p:spPr>
          <a:xfrm>
            <a:off x="8339116" y="2339030"/>
            <a:ext cx="1770005" cy="369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E84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4E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4" type="body"/>
          </p:nvPr>
        </p:nvSpPr>
        <p:spPr>
          <a:xfrm>
            <a:off x="8339116" y="2893028"/>
            <a:ext cx="3015655" cy="86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B419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8AB4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5" type="body"/>
          </p:nvPr>
        </p:nvSpPr>
        <p:spPr>
          <a:xfrm>
            <a:off x="8339116" y="3753753"/>
            <a:ext cx="2031513" cy="227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363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/no Standard title ">
  <p:cSld name="Empty/no Standard title 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y Empty">
  <p:cSld name="Fully Empt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 und Inhalt">
  <p:cSld name="1_Titel und Inhal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BB2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7B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515295" y="365126"/>
            <a:ext cx="7789876" cy="540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8064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5C80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"/>
          <p:cNvSpPr txBox="1"/>
          <p:nvPr/>
        </p:nvSpPr>
        <p:spPr>
          <a:xfrm>
            <a:off x="11289419" y="6205395"/>
            <a:ext cx="619153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fld id="{00000000-1234-1234-1234-123412341234}" type="slidenum">
              <a:rPr b="0" i="0" lang="en-U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/>
          <p:nvPr/>
        </p:nvSpPr>
        <p:spPr>
          <a:xfrm>
            <a:off x="16157050" y="201107"/>
            <a:ext cx="65" cy="6155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4E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1" Type="http://schemas.openxmlformats.org/officeDocument/2006/relationships/hyperlink" Target="https://ec.europa.eu/commission/presscorner/detail/en/ip_23_6257" TargetMode="External"/><Relationship Id="rId10" Type="http://schemas.openxmlformats.org/officeDocument/2006/relationships/hyperlink" Target="https://www.designsociety.org/publication/35899/Designers+in+Design+Thinking" TargetMode="External"/><Relationship Id="rId13" Type="http://schemas.openxmlformats.org/officeDocument/2006/relationships/hyperlink" Target="https://www.circulardesignguide.com/" TargetMode="External"/><Relationship Id="rId12" Type="http://schemas.openxmlformats.org/officeDocument/2006/relationships/hyperlink" Target="https://spectrum.ieee.org/the-great-lightbulb-conspiracy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hyperlink" Target="https://designthinking.ideo.com/" TargetMode="External"/><Relationship Id="rId4" Type="http://schemas.openxmlformats.org/officeDocument/2006/relationships/hyperlink" Target="https://hbr.org/2008/06/design-thinking" TargetMode="External"/><Relationship Id="rId9" Type="http://schemas.openxmlformats.org/officeDocument/2006/relationships/hyperlink" Target="https://designthinkingmeite.web.unc.edu/" TargetMode="External"/><Relationship Id="rId5" Type="http://schemas.openxmlformats.org/officeDocument/2006/relationships/hyperlink" Target="https://designthinkingmeite.web.unc.edu/wp-content/uploads/sites/22337/2020/02/Tim-Brown-Design-Thinking.pdf" TargetMode="External"/><Relationship Id="rId6" Type="http://schemas.openxmlformats.org/officeDocument/2006/relationships/hyperlink" Target="https://design-kit-production.s3.us-west-1.amazonaws.com/Field_Guides/Field+Guide+to+Human-Centered+Design_IDEOorg_English.pdf" TargetMode="External"/><Relationship Id="rId7" Type="http://schemas.openxmlformats.org/officeDocument/2006/relationships/hyperlink" Target="https://www.interaction-design.org/literature/article/what-is-design-thinking-and-why-is-it-so-popular" TargetMode="External"/><Relationship Id="rId8" Type="http://schemas.openxmlformats.org/officeDocument/2006/relationships/hyperlink" Target="https://www.interaction-design.org/literature/article/5-stages-in-the-design-thinking-proces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/>
          <p:nvPr/>
        </p:nvSpPr>
        <p:spPr>
          <a:xfrm>
            <a:off x="9048308" y="3710756"/>
            <a:ext cx="4019106" cy="4019106"/>
          </a:xfrm>
          <a:prstGeom prst="ellipse">
            <a:avLst/>
          </a:prstGeom>
          <a:solidFill>
            <a:srgbClr val="5D7997">
              <a:alpha val="1843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2"/>
          <p:cNvSpPr txBox="1"/>
          <p:nvPr/>
        </p:nvSpPr>
        <p:spPr>
          <a:xfrm>
            <a:off x="821493" y="3163779"/>
            <a:ext cx="83478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72272"/>
              </a:lnSpc>
              <a:spcBef>
                <a:spcPts val="0"/>
              </a:spcBef>
              <a:spcAft>
                <a:spcPts val="0"/>
              </a:spcAft>
              <a:buClr>
                <a:srgbClr val="5C8064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5C8064"/>
                </a:solidFill>
                <a:latin typeface="Calibri"/>
                <a:ea typeface="Calibri"/>
                <a:cs typeface="Calibri"/>
                <a:sym typeface="Calibri"/>
              </a:rPr>
              <a:t>Design thinking for circular products</a:t>
            </a:r>
            <a:endParaRPr b="1" i="0" sz="2400" u="none" cap="none" strike="noStrike">
              <a:solidFill>
                <a:srgbClr val="5C80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3125" y="4143167"/>
            <a:ext cx="3141245" cy="31412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flag with yellow stars and a blue circle with green text&#10;&#10;Description automatically generated" id="50" name="Google Shape;5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719" y="541077"/>
            <a:ext cx="4897820" cy="2071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513525" y="385700"/>
            <a:ext cx="103818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The principles of Design Thinking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An iterative process</a:t>
            </a:r>
            <a:endParaRPr/>
          </a:p>
        </p:txBody>
      </p:sp>
      <p:sp>
        <p:nvSpPr>
          <p:cNvPr id="119" name="Google Shape;119;p21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design process is an iterative process, generally consisting of three main phases: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b="1" lang="en-US"/>
              <a:t>Inspiration</a:t>
            </a:r>
            <a:r>
              <a:rPr lang="en-US"/>
              <a:t> - where we identify the need for a solution and the opportunities for innovation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b="1" lang="en-US"/>
              <a:t>Ideation</a:t>
            </a:r>
            <a:r>
              <a:rPr lang="en-US"/>
              <a:t> - where diverse ideas are generated, explored and refined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b="1" lang="en-US"/>
              <a:t>Implementation</a:t>
            </a:r>
            <a:r>
              <a:rPr lang="en-US"/>
              <a:t> - where we prototype, test and bring a solution to life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To design is to move through these phases in cycles, returning to earlier phases several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times before the final product is ready.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513525" y="385700"/>
            <a:ext cx="9381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The principles of Design Thinking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Human-centered design</a:t>
            </a:r>
            <a:endParaRPr/>
          </a:p>
        </p:txBody>
      </p:sp>
      <p:sp>
        <p:nvSpPr>
          <p:cNvPr id="127" name="Google Shape;127;p22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An important aspect of design thinking is that it is human-centered.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In “The field guide to human-centered design”, Ideo writes: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“Being a human-centered designer is about believing that as long as you stay grounded in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what you’ve learned from people, your team can arrive at new solutions that the world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needs.”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513525" y="385700"/>
            <a:ext cx="9570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The principles of Design Thinking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35" name="Google Shape;135;p23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To make the design process human-centered, they suggest beginning the creative process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by focusing on humans:</a:t>
            </a:r>
            <a:br>
              <a:rPr lang="en-US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b="1" lang="en-US"/>
              <a:t>Inspiration</a:t>
            </a:r>
            <a:r>
              <a:rPr lang="en-US"/>
              <a:t> - Observe their lives, hear their hopes and desires, learn to understand them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better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b="1" lang="en-US"/>
              <a:t>Ideation</a:t>
            </a:r>
            <a:r>
              <a:rPr lang="en-US"/>
              <a:t> - Make sense of what you heard and from that generate tons of ideas for your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product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b="1" lang="en-US"/>
              <a:t>Implementation</a:t>
            </a:r>
            <a:r>
              <a:rPr lang="en-US"/>
              <a:t> - Bring your solution to the market and maximize its impact in the world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513525" y="385700"/>
            <a:ext cx="99042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The principles of Design Thinking</a:t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43" name="Google Shape;143;p24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field guide explains that human-centered designers always start from the place of not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knowing the answer to the problem they’re looking to solve. This approach can be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uncomfortable, but it makes us listen to others and it promotes creativity.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513525" y="385700"/>
            <a:ext cx="10381800" cy="61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The five phases of Design Thinking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51" name="Google Shape;151;p25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The five phases of Design Thinking</a:t>
            </a:r>
            <a:endParaRPr/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59" name="Google Shape;159;p26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Interaction Design Foundation further delves into the innovation process in the article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“Five phases of design thinking.” This is a non-linear, iterative process, and the phases can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be revisited many times, in parallel and in any order. The five stages are defined as: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Stage 1: Empathize—Research Your Users' Needs</a:t>
            </a:r>
            <a:br>
              <a:rPr lang="en-US"/>
            </a:br>
            <a:r>
              <a:rPr lang="en-US"/>
              <a:t>Stage 2: Define—State Your Users' Needs and Problems</a:t>
            </a:r>
            <a:br>
              <a:rPr lang="en-US"/>
            </a:br>
            <a:r>
              <a:rPr lang="en-US"/>
              <a:t>Stage 3: Ideate—Challenge Assumptions and Create Ideas</a:t>
            </a:r>
            <a:br>
              <a:rPr lang="en-US"/>
            </a:br>
            <a:r>
              <a:rPr lang="en-US"/>
              <a:t>Stage 4: Prototype—Start to Create Solutions</a:t>
            </a:r>
            <a:br>
              <a:rPr lang="en-US"/>
            </a:br>
            <a:r>
              <a:rPr lang="en-US"/>
              <a:t>Stage 5: Test—Try Your Solutions Out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The five phases of Design Thinking</a:t>
            </a:r>
            <a:endParaRPr/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Stage 1: Empathize—Research Your Users' Needs </a:t>
            </a:r>
            <a:endParaRPr/>
          </a:p>
        </p:txBody>
      </p:sp>
      <p:sp>
        <p:nvSpPr>
          <p:cNvPr id="167" name="Google Shape;167;p27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goal in this phase is to set aside your own assumptions, and gain real insight into users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and their needs. Consult experts and observe and engage with your users. You may also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want to immerse yourself in your users’ physical environment to get a better understanding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of their challenges.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The five phases of Design Thinking</a:t>
            </a:r>
            <a:endParaRPr/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Stage 2: Define—State Your Users' Needs and Problems</a:t>
            </a:r>
            <a:endParaRPr/>
          </a:p>
        </p:txBody>
      </p:sp>
      <p:sp>
        <p:nvSpPr>
          <p:cNvPr id="175" name="Google Shape;175;p28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Analyze and organize the information you gathered in the Empathize stage. Define the core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problem. This must be done in a human-centered manner, based on your end user’s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experiences and needs.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The five phases of Design Thinking</a:t>
            </a:r>
            <a:endParaRPr/>
          </a:p>
        </p:txBody>
      </p:sp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Stage 3: Ideate—Challenge Assumptions and Create Ideas</a:t>
            </a:r>
            <a:endParaRPr/>
          </a:p>
        </p:txBody>
      </p:sp>
      <p:sp>
        <p:nvSpPr>
          <p:cNvPr id="183" name="Google Shape;183;p29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Look at the problem from different perspectives. Come up with ideas to solve the problem.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Use your favorite techniques to stimulate free thinking, and generate as many ideas as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possible. Then choose the best ideas to move forward with.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The five phases of Design Thinking</a:t>
            </a:r>
            <a:endParaRPr/>
          </a:p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Stage 4: Prototype—Start to Create Solutions</a:t>
            </a:r>
            <a:endParaRPr/>
          </a:p>
        </p:txBody>
      </p:sp>
      <p:sp>
        <p:nvSpPr>
          <p:cNvPr id="191" name="Google Shape;191;p30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Prototype the product or the features of the product that can solve the problem. Prototypes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are inexpensive, scaled-down versions of the product or product feature, and you can make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 number of them. This is an experimental phase. The aim is to identify the best possible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solution for the problems identified in the earlier stages.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475423" y="574875"/>
            <a:ext cx="9992551" cy="550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8064"/>
              </a:buClr>
              <a:buSzPct val="100000"/>
              <a:buFont typeface="Calibri"/>
              <a:buNone/>
            </a:pPr>
            <a:r>
              <a:rPr lang="en-US" sz="4900"/>
              <a:t>Content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572578" y="1840350"/>
            <a:ext cx="686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1: Design Thinking (45 minutes)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What is Design Thinking?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The principles of Design Thinking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2: Circular products (45 minutes)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What is a circular product?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Application of Design Thinking for circular products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Makers and Design Thinking for circular products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3: Workshop (150 minutes)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1348813" y="6557996"/>
            <a:ext cx="225609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©Pixabay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The five phases of Design Thinking</a:t>
            </a:r>
            <a:endParaRPr/>
          </a:p>
        </p:txBody>
      </p:sp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Stage 5: Test—Try Your Solutions Out</a:t>
            </a:r>
            <a:endParaRPr/>
          </a:p>
        </p:txBody>
      </p:sp>
      <p:sp>
        <p:nvSpPr>
          <p:cNvPr id="199" name="Google Shape;199;p31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Rigorously test the complete product. Although this is the final stage of the five-stage model,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this is an iterative process, and you may need to loop back to previous stages several times.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test stage may reveal new insights about your users. The ultimate goal is to get as deep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an understanding of the product and its users as possible, and the design process needs to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be flexible.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An example</a:t>
            </a:r>
            <a:endParaRPr/>
          </a:p>
        </p:txBody>
      </p:sp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The lightbulb</a:t>
            </a:r>
            <a:endParaRPr/>
          </a:p>
        </p:txBody>
      </p:sp>
      <p:sp>
        <p:nvSpPr>
          <p:cNvPr id="207" name="Google Shape;207;p32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In his article “Design Thinking” By Tim Brown, Thomas Edison’s approach when inventing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light bulb is an early example of what is now called design thinking. Brown writes: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“Thomas Edison created the electric lightbulb and then wrapped an entire industry around it.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lightbulb is most often thought of as his signature invention, but Edison understood that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bulb was little more than a parlor trick without a system of electric power generation and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transmission to make it truly useful. So he created that, too. Thus Edison’s genius lay in his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ability to conceive of a fully developed marketplace, not simply a discrete device. He was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able to envision how people would want to use what he made, and he engineered toward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that insight.”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idx="1" type="body"/>
          </p:nvPr>
        </p:nvSpPr>
        <p:spPr>
          <a:xfrm>
            <a:off x="5826524" y="1879460"/>
            <a:ext cx="46695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214" name="Google Shape;214;p33"/>
          <p:cNvSpPr txBox="1"/>
          <p:nvPr>
            <p:ph idx="3" type="body"/>
          </p:nvPr>
        </p:nvSpPr>
        <p:spPr>
          <a:xfrm>
            <a:off x="5826125" y="2611920"/>
            <a:ext cx="46701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15" name="Google Shape;215;p33"/>
          <p:cNvSpPr/>
          <p:nvPr>
            <p:ph idx="2" type="pic"/>
          </p:nvPr>
        </p:nvSpPr>
        <p:spPr>
          <a:xfrm>
            <a:off x="0" y="0"/>
            <a:ext cx="5354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33"/>
          <p:cNvSpPr txBox="1"/>
          <p:nvPr>
            <p:ph idx="4" type="body"/>
          </p:nvPr>
        </p:nvSpPr>
        <p:spPr>
          <a:xfrm>
            <a:off x="5826125" y="3211513"/>
            <a:ext cx="59943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How does design thinking differ from other ways of approaching innovation that you know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of?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How is the invention of the light bulb an example of design thinking?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Can you think of other examples?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217" name="Google Shape;217;p33"/>
          <p:cNvSpPr txBox="1"/>
          <p:nvPr>
            <p:ph idx="5" type="body"/>
          </p:nvPr>
        </p:nvSpPr>
        <p:spPr>
          <a:xfrm>
            <a:off x="106363" y="6498077"/>
            <a:ext cx="31560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/>
          <p:nvPr>
            <p:ph idx="1" type="body"/>
          </p:nvPr>
        </p:nvSpPr>
        <p:spPr>
          <a:xfrm>
            <a:off x="955858" y="3407313"/>
            <a:ext cx="10319100" cy="16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rPr lang="en-US"/>
              <a:t>Part 2: Circular products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>
            <p:ph type="title"/>
          </p:nvPr>
        </p:nvSpPr>
        <p:spPr>
          <a:xfrm>
            <a:off x="513525" y="385700"/>
            <a:ext cx="10381800" cy="61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What is a circular product?</a:t>
            </a:r>
            <a:endParaRPr/>
          </a:p>
        </p:txBody>
      </p:sp>
      <p:sp>
        <p:nvSpPr>
          <p:cNvPr id="230" name="Google Shape;230;p35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31" name="Google Shape;231;p35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What is a circular product?</a:t>
            </a:r>
            <a:endParaRPr/>
          </a:p>
        </p:txBody>
      </p:sp>
      <p:sp>
        <p:nvSpPr>
          <p:cNvPr id="238" name="Google Shape;238;p36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39" name="Google Shape;239;p36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 circular product refers to a product designed and produced with the principles of a circular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economy in mind. The concept of a circular economy is an alternative to the traditional linear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economy, which follows a "take, make, dispose" model. Products for a circular economy are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designed to be more durable, repairable, and recyclable, and to reduce their environmental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impact.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Of course, by this definition circular products are nothing new. Planned obsolescence is 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term used to describe the phenomenon where products are sometimes deliberately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designed with a limited lifespan to encourage frequent replacement, where in the past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products were often built to last.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What is a circular product?</a:t>
            </a:r>
            <a:endParaRPr/>
          </a:p>
        </p:txBody>
      </p:sp>
      <p:sp>
        <p:nvSpPr>
          <p:cNvPr id="246" name="Google Shape;246;p37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47" name="Google Shape;247;p37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This practice can be driven solely by profit motives, wherein a durable product that once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satisfied consumers is replaced to prompt them to spend more on something with a shorter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lifespan. At times, it stems from the prevailing consumer mindset, which has become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accustomed to and seeks new technology and innovations. This inclination, in turn,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influences the market to produce less durable items, anticipating that they will be replaced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within a relatively brief timeframe.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An example</a:t>
            </a:r>
            <a:endParaRPr/>
          </a:p>
        </p:txBody>
      </p:sp>
      <p:sp>
        <p:nvSpPr>
          <p:cNvPr id="254" name="Google Shape;254;p38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A different lightbulb</a:t>
            </a:r>
            <a:endParaRPr/>
          </a:p>
        </p:txBody>
      </p:sp>
      <p:sp>
        <p:nvSpPr>
          <p:cNvPr id="255" name="Google Shape;255;p38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In 2014, IEEE Spectrum, the world’s leading engineering magazine published an article by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Markus Krajewski with the intriguing headline: “The great lightbulb conspiracy”.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It lays out how the Phoebus cartel engineered a shorter-lived lightbulb and gave birth to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planned obsolescence.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An example</a:t>
            </a:r>
            <a:endParaRPr/>
          </a:p>
        </p:txBody>
      </p:sp>
      <p:sp>
        <p:nvSpPr>
          <p:cNvPr id="262" name="Google Shape;262;p39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A different lightbulb</a:t>
            </a:r>
            <a:endParaRPr/>
          </a:p>
        </p:txBody>
      </p:sp>
      <p:sp>
        <p:nvSpPr>
          <p:cNvPr id="263" name="Google Shape;263;p39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Krajewski writes: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“The cartel’s grip on the lightbulb market lasted only into the 1930s. Its far more enduring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legacy was to engineer a shorter life span for the incandescent lightbulb. By early 1925, this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became codified at 1,000 hours for a pear-shaped household bulb, a marked reduction from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1,500 to 2,000 hours that had previously been common. Cartel members rationalized this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approach as a trade-off: Their lightbulbs were of a higher quality, more efficient, and brighter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burning than other bulbs. They also cost a lot more. Indeed, all evidence points to the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cartel’s being motivated by profits and increased sales, not by what was best for the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consumer. In carefully crafting a lightbulb with a relatively short life span, the cartel thus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hatched the industrial strategy now known as planned obsolescence.”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/>
          <p:nvPr>
            <p:ph type="title"/>
          </p:nvPr>
        </p:nvSpPr>
        <p:spPr>
          <a:xfrm>
            <a:off x="513525" y="385700"/>
            <a:ext cx="10381800" cy="61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Circular products and the EU</a:t>
            </a:r>
            <a:endParaRPr/>
          </a:p>
        </p:txBody>
      </p:sp>
      <p:sp>
        <p:nvSpPr>
          <p:cNvPr id="270" name="Google Shape;270;p40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71" name="Google Shape;271;p40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955858" y="3407313"/>
            <a:ext cx="10319100" cy="16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rPr lang="en-US"/>
              <a:t>Part 1: Design Thinking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Circular products and the EU</a:t>
            </a:r>
            <a:endParaRPr/>
          </a:p>
        </p:txBody>
      </p:sp>
      <p:sp>
        <p:nvSpPr>
          <p:cNvPr id="278" name="Google Shape;278;p41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79" name="Google Shape;279;p41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European Commission intends to make sustainable products the new norm in the EU.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They want products to last longer, use energy and resources more efficiently, be easier to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repair and recycle, contain fewer substances of concern and include more recycled content.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Circular products and the EU</a:t>
            </a:r>
            <a:endParaRPr/>
          </a:p>
        </p:txBody>
      </p:sp>
      <p:sp>
        <p:nvSpPr>
          <p:cNvPr id="286" name="Google Shape;286;p42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87" name="Google Shape;287;p42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Of special importance is the aim to boost circularity, and the EU Ecodesign requirements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cover: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● product durability, reusability, upgradability, and repairability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● presence of chemical substances that inhibit reuse and recycling of materials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● energy and resource efficiency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● recycled content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● carbon and environmental footprints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● available product information, in particular a Digital Product Passport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"/>
          <p:cNvSpPr txBox="1"/>
          <p:nvPr>
            <p:ph type="title"/>
          </p:nvPr>
        </p:nvSpPr>
        <p:spPr>
          <a:xfrm>
            <a:off x="513525" y="385700"/>
            <a:ext cx="10381800" cy="61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Application of Design Thinking for circular products</a:t>
            </a:r>
            <a:endParaRPr/>
          </a:p>
        </p:txBody>
      </p:sp>
      <p:sp>
        <p:nvSpPr>
          <p:cNvPr id="294" name="Google Shape;294;p43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95" name="Google Shape;295;p43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4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Application of Design Thinking for circular products</a:t>
            </a:r>
            <a:endParaRPr/>
          </a:p>
        </p:txBody>
      </p:sp>
      <p:sp>
        <p:nvSpPr>
          <p:cNvPr id="302" name="Google Shape;302;p44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03" name="Google Shape;303;p44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In designing circular products through the lens of design thinking, our goal is to employ 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human-centered creation process to develop a solution for their problems, while ensuring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that the resulting products are sustainable.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Some key considerations in the design phases may include: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Application of Design Thinking for circular products</a:t>
            </a:r>
            <a:endParaRPr/>
          </a:p>
        </p:txBody>
      </p:sp>
      <p:sp>
        <p:nvSpPr>
          <p:cNvPr id="310" name="Google Shape;310;p45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Stage 1: Empathize—Research Your Users' Needs </a:t>
            </a:r>
            <a:endParaRPr/>
          </a:p>
        </p:txBody>
      </p:sp>
      <p:sp>
        <p:nvSpPr>
          <p:cNvPr id="311" name="Google Shape;311;p45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As you research the users’ needs, take the broader ecological impact into consideration.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How long do they expect to use the product? What are their preferences regarding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eco-friendly materials? If they do not plan to keep the product for a long time, what will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happen to it? Who will the next users be - are you designing for them as well?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Application of Design Thinking for circular products</a:t>
            </a:r>
            <a:endParaRPr/>
          </a:p>
        </p:txBody>
      </p:sp>
      <p:sp>
        <p:nvSpPr>
          <p:cNvPr id="318" name="Google Shape;318;p46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Stage 2: Define—State Your Users' Needs and Problems</a:t>
            </a:r>
            <a:endParaRPr/>
          </a:p>
        </p:txBody>
      </p:sp>
      <p:sp>
        <p:nvSpPr>
          <p:cNvPr id="319" name="Google Shape;319;p46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In addition to stating your users’ needs in a human-centered way, based on your research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describe the broader ecological impact you expect the solution’s product to have.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7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Application of Design Thinking for circular products</a:t>
            </a:r>
            <a:endParaRPr/>
          </a:p>
        </p:txBody>
      </p:sp>
      <p:sp>
        <p:nvSpPr>
          <p:cNvPr id="326" name="Google Shape;326;p47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Stage 3: Ideate—Challenge Assumptions and Create Ideas</a:t>
            </a:r>
            <a:endParaRPr/>
          </a:p>
        </p:txBody>
      </p:sp>
      <p:sp>
        <p:nvSpPr>
          <p:cNvPr id="327" name="Google Shape;327;p47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Come up with different ideas to solve the problem. When you sort through your ideas in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preparation for the prototyping phase, choose to go forward with the ones that both solve the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users’ problems and that show most promise in resulting in sustainable products. Do you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have any ideas on how to make the product more energy and material effective? How can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product be designed to make it easier to recycle? Can it be designed with future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upgrades in mind to make the product in the future to make it last longer? What attributes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would make the product easier to repair?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8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Application of Design Thinking for circular products</a:t>
            </a:r>
            <a:endParaRPr/>
          </a:p>
        </p:txBody>
      </p:sp>
      <p:sp>
        <p:nvSpPr>
          <p:cNvPr id="334" name="Google Shape;334;p48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Stage 4: Prototype—Start to Create Solutions</a:t>
            </a:r>
            <a:endParaRPr/>
          </a:p>
        </p:txBody>
      </p:sp>
      <p:sp>
        <p:nvSpPr>
          <p:cNvPr id="335" name="Google Shape;335;p48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In this experimental phase, are there ways to create prototypes that can make the product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more sustainable, for example through reuse or choosing more durable materials?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9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Application of Design Thinking for circular products</a:t>
            </a:r>
            <a:endParaRPr/>
          </a:p>
        </p:txBody>
      </p:sp>
      <p:sp>
        <p:nvSpPr>
          <p:cNvPr id="342" name="Google Shape;342;p49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Stage 5: Test—Try Your Solutions Out</a:t>
            </a:r>
            <a:endParaRPr/>
          </a:p>
        </p:txBody>
      </p:sp>
      <p:sp>
        <p:nvSpPr>
          <p:cNvPr id="343" name="Google Shape;343;p49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Test the products rigorously. The goal is to get a greater awareness of whether the solution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solves your users’ problems as well as a better understanding of this products’ ecological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impact. Let both be a consideration before deciding on a solution to go forward with, and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remember that this is an iterative process.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0"/>
          <p:cNvSpPr txBox="1"/>
          <p:nvPr>
            <p:ph type="title"/>
          </p:nvPr>
        </p:nvSpPr>
        <p:spPr>
          <a:xfrm>
            <a:off x="513525" y="385700"/>
            <a:ext cx="10381800" cy="61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Makers and design thinking for circular products</a:t>
            </a:r>
            <a:endParaRPr/>
          </a:p>
        </p:txBody>
      </p:sp>
      <p:sp>
        <p:nvSpPr>
          <p:cNvPr id="350" name="Google Shape;350;p50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51" name="Google Shape;351;p50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513525" y="385700"/>
            <a:ext cx="10381800" cy="61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What is Design Thinking anyway?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1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Makers and design thinking for circular products</a:t>
            </a:r>
            <a:endParaRPr/>
          </a:p>
        </p:txBody>
      </p:sp>
      <p:sp>
        <p:nvSpPr>
          <p:cNvPr id="358" name="Google Shape;358;p51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59" name="Google Shape;359;p51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Makers often have a different approach than designers. Problems don't necessarily stem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from the same sources as those in a commercial setting. While the goal in a profit-oriented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context often aligns the origins of problems, makers have a different incentive or lack thereof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that propels them. Let us consider a general difference between designers and engineers as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follows: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Designer = Form over function (or at least biased toward form)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Engineer = Function over form (or at least biased toward function)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2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Makers and design thinking for circular products</a:t>
            </a:r>
            <a:endParaRPr/>
          </a:p>
        </p:txBody>
      </p:sp>
      <p:sp>
        <p:nvSpPr>
          <p:cNvPr id="366" name="Google Shape;366;p52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67" name="Google Shape;367;p52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Makers are simply defined as someone who makes things. They can come from any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background, and pop up anywhere in the process. A maker sometimes lean more towards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design/form side of the creation process, and sometimes more towards the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engineer/function-side.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Makers tend to encounter very localized problems, applicable only to them and a handful of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others. These are often issues that wouldn't make sense as a business venture, but the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maker finds satisfaction in solving them.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3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Makers and design thinking for circular products</a:t>
            </a:r>
            <a:endParaRPr/>
          </a:p>
        </p:txBody>
      </p:sp>
      <p:sp>
        <p:nvSpPr>
          <p:cNvPr id="374" name="Google Shape;374;p53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75" name="Google Shape;375;p53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An example can be that the maker has several tools or items, and wants to create handles,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hangers and/or organizers for them.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Another example can be when a maker prints a spare part on a 3D printer and uses it to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repair a broken appliance.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4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Makers and design thinking for circular products</a:t>
            </a:r>
            <a:endParaRPr/>
          </a:p>
        </p:txBody>
      </p:sp>
      <p:sp>
        <p:nvSpPr>
          <p:cNvPr id="382" name="Google Shape;382;p54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83" name="Google Shape;383;p54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There are also instances where problems for makers manifest like this: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"I ended up with three pallets of this thing for some reason. What can I solve with this?"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Here the maker’s creative process begins when the maker decides to turn the waste material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into something useful. This is a step in a bigger, circular process, since the waste material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reached the end of a different process before it ended up in the maker’s hands.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5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Makers and design thinking for circular products</a:t>
            </a:r>
            <a:endParaRPr/>
          </a:p>
        </p:txBody>
      </p:sp>
      <p:sp>
        <p:nvSpPr>
          <p:cNvPr id="390" name="Google Shape;390;p55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91" name="Google Shape;391;p55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In an ideal world, the market will provide the environment where these processes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self-improve both internally and in relation to each other. If for example a company creates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products that have parts that can be reused with some work, another person or company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can use these parts to create different products. With awareness, the first company can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ensure that the parts are easily recyclable.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6"/>
          <p:cNvSpPr txBox="1"/>
          <p:nvPr>
            <p:ph idx="1" type="body"/>
          </p:nvPr>
        </p:nvSpPr>
        <p:spPr>
          <a:xfrm>
            <a:off x="5826524" y="1879460"/>
            <a:ext cx="46695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398" name="Google Shape;398;p56"/>
          <p:cNvSpPr txBox="1"/>
          <p:nvPr>
            <p:ph idx="3" type="body"/>
          </p:nvPr>
        </p:nvSpPr>
        <p:spPr>
          <a:xfrm>
            <a:off x="5826125" y="2611920"/>
            <a:ext cx="46701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99" name="Google Shape;399;p56"/>
          <p:cNvSpPr/>
          <p:nvPr>
            <p:ph idx="2" type="pic"/>
          </p:nvPr>
        </p:nvSpPr>
        <p:spPr>
          <a:xfrm>
            <a:off x="0" y="0"/>
            <a:ext cx="5354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00" name="Google Shape;400;p56"/>
          <p:cNvSpPr txBox="1"/>
          <p:nvPr>
            <p:ph idx="4" type="body"/>
          </p:nvPr>
        </p:nvSpPr>
        <p:spPr>
          <a:xfrm>
            <a:off x="5826125" y="3211513"/>
            <a:ext cx="59943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 maker in a prototype workshop is often not focused on creating commercial products, but on solving specific problems, for example related to extending a product’s lifetime. Which aspects of the design thinking process can be valuable for a maker?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What are some examples of eco-friendly products with a great design?</a:t>
            </a:r>
            <a:endParaRPr/>
          </a:p>
        </p:txBody>
      </p:sp>
      <p:sp>
        <p:nvSpPr>
          <p:cNvPr id="401" name="Google Shape;401;p56"/>
          <p:cNvSpPr txBox="1"/>
          <p:nvPr>
            <p:ph idx="5" type="body"/>
          </p:nvPr>
        </p:nvSpPr>
        <p:spPr>
          <a:xfrm>
            <a:off x="106363" y="6498077"/>
            <a:ext cx="31560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7"/>
          <p:cNvSpPr txBox="1"/>
          <p:nvPr>
            <p:ph idx="1" type="body"/>
          </p:nvPr>
        </p:nvSpPr>
        <p:spPr>
          <a:xfrm>
            <a:off x="5826524" y="1879460"/>
            <a:ext cx="46695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408" name="Google Shape;408;p57"/>
          <p:cNvSpPr txBox="1"/>
          <p:nvPr>
            <p:ph idx="3" type="body"/>
          </p:nvPr>
        </p:nvSpPr>
        <p:spPr>
          <a:xfrm>
            <a:off x="5826125" y="2611920"/>
            <a:ext cx="46701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409" name="Google Shape;409;p57"/>
          <p:cNvSpPr/>
          <p:nvPr>
            <p:ph idx="2" type="pic"/>
          </p:nvPr>
        </p:nvSpPr>
        <p:spPr>
          <a:xfrm>
            <a:off x="0" y="0"/>
            <a:ext cx="5354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10" name="Google Shape;410;p57"/>
          <p:cNvSpPr txBox="1"/>
          <p:nvPr>
            <p:ph idx="4" type="body"/>
          </p:nvPr>
        </p:nvSpPr>
        <p:spPr>
          <a:xfrm>
            <a:off x="5826125" y="3211513"/>
            <a:ext cx="59943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What are some products that are not generally eco-friendly today, that you think could be with better design?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When creating new products for our society, to what extent do you think the users’ needs will align with the eco-friendliness of a product, and to what extent do you think they will clash?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411" name="Google Shape;411;p57"/>
          <p:cNvSpPr txBox="1"/>
          <p:nvPr>
            <p:ph idx="5" type="body"/>
          </p:nvPr>
        </p:nvSpPr>
        <p:spPr>
          <a:xfrm>
            <a:off x="106363" y="6498077"/>
            <a:ext cx="31560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8"/>
          <p:cNvSpPr txBox="1"/>
          <p:nvPr>
            <p:ph idx="1" type="body"/>
          </p:nvPr>
        </p:nvSpPr>
        <p:spPr>
          <a:xfrm>
            <a:off x="955858" y="3407313"/>
            <a:ext cx="10319100" cy="16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rPr lang="en-US"/>
              <a:t>Part 3: Workshop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9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Exercise (individually or as a group exercise)</a:t>
            </a:r>
            <a:endParaRPr/>
          </a:p>
        </p:txBody>
      </p:sp>
      <p:sp>
        <p:nvSpPr>
          <p:cNvPr id="424" name="Google Shape;424;p59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425" name="Google Shape;425;p59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In this exercise you are in stage 3: Ideate of the design thinking process.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Pretend that a design team has been given the task to redesign a fridge. In the past, each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element has been created in the most cost-effective fashion, but the result was that each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separate part was especially designed for this particular fridge. The managers have decided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to take a more eco-friendly approach for the next model of the fridge.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0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Exercise (individually or as a group exercise)</a:t>
            </a:r>
            <a:endParaRPr/>
          </a:p>
        </p:txBody>
      </p:sp>
      <p:sp>
        <p:nvSpPr>
          <p:cNvPr id="432" name="Google Shape;432;p60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433" name="Google Shape;433;p60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product should fulfill both requirements: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It should be easy to repair it and make it work again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It should also be easy to use the different parts in different products when the fridge is no longer in use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78" name="Google Shape;78;p16"/>
          <p:cNvSpPr txBox="1"/>
          <p:nvPr>
            <p:ph type="title"/>
          </p:nvPr>
        </p:nvSpPr>
        <p:spPr>
          <a:xfrm>
            <a:off x="513525" y="385700"/>
            <a:ext cx="8831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What is Design Thinking anyway?</a:t>
            </a:r>
            <a:endParaRPr/>
          </a:p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Design thinking is a name given to the workflow of designers. The methodology and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principles of design thinking originates from academia where it was developed as early as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1970s by studying how designers work. The concept has become increasingly popular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over the last few decades.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1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Exercise (individually or as a group exercise)</a:t>
            </a:r>
            <a:endParaRPr/>
          </a:p>
        </p:txBody>
      </p:sp>
      <p:sp>
        <p:nvSpPr>
          <p:cNvPr id="440" name="Google Shape;440;p61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441" name="Google Shape;441;p61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 fridge typically consists of: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A control board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A cooling system including a compressor and refrigerant gas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Insulation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Metal frame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Doors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Interior light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A fan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A thermostat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Shelves and drawers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Some form of smart function (at least for newer fridges from tech companies)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2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Exercise (individually or as a group exercise)</a:t>
            </a:r>
            <a:endParaRPr/>
          </a:p>
        </p:txBody>
      </p:sp>
      <p:sp>
        <p:nvSpPr>
          <p:cNvPr id="448" name="Google Shape;448;p62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449" name="Google Shape;449;p62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In stage 1 and 2 we interviewed users of the fridge. These are their main observations and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problems with the fridge: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The control board stopped working and could not be replaced by the user.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The compressor worked fine, but users had concerns about how the refrigerant gas was handled after disposing of the fridge.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The insulation was glued to the metal frame.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The handle had a special attachment mechanism, and when it broke, it was impossible to buy new handles because they were out of date.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The door hinges were difficult to adjust without detaching the door first.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3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Exercise (individually or as a group exercise)</a:t>
            </a:r>
            <a:endParaRPr/>
          </a:p>
        </p:txBody>
      </p:sp>
      <p:sp>
        <p:nvSpPr>
          <p:cNvPr id="456" name="Google Shape;456;p63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457" name="Google Shape;457;p63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The light could not be replaced because of the diffuser being fused to the interior of the fridge.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The fan could only be operated with the fridge’s controller.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Plastic details related to glass shelves were close to impossible to replace, mostly because of how they were glued to the shelves.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While the fridge uses a generic thermistor that is easily accessible, the work involved in replacing said thermistor makes it more reasonable to buy a new fridge.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A concern that software changes down the road will make the fridge worse, as the hardware becomes more outdated.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4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Exercise (individually or as a group exercise)</a:t>
            </a:r>
            <a:endParaRPr/>
          </a:p>
        </p:txBody>
      </p:sp>
      <p:sp>
        <p:nvSpPr>
          <p:cNvPr id="464" name="Google Shape;464;p64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Task 1: Design team - Ideate</a:t>
            </a:r>
            <a:endParaRPr/>
          </a:p>
        </p:txBody>
      </p:sp>
      <p:sp>
        <p:nvSpPr>
          <p:cNvPr id="465" name="Google Shape;465;p64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As part of the design team that is developing the next version of the fridge,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1. Come up with ways to make the fridge more repairable.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2. Come up with ways to make the fridge more recyclable.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3. Come up with ways to make the fridge or parts of the fridge more reusable.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Come up with as many ideas as you can for each component.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5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Exercise (individually or as a group exercise)</a:t>
            </a:r>
            <a:endParaRPr/>
          </a:p>
        </p:txBody>
      </p:sp>
      <p:sp>
        <p:nvSpPr>
          <p:cNvPr id="472" name="Google Shape;472;p65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Task 2: Design team - Choose some ideas to go forward with</a:t>
            </a:r>
            <a:endParaRPr/>
          </a:p>
        </p:txBody>
      </p:sp>
      <p:sp>
        <p:nvSpPr>
          <p:cNvPr id="473" name="Google Shape;473;p65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This is a preparation for the prototype phase. Look at all the ideas you have gathered. Pick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some, with these concerns in mind: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The manager still wants the fridge to be economically viable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The users still want a user friendly fridge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The users want the fridge to last at least 15 years, while the company still wants to develop new models. Keep both wishes in mind and make the necessary decisions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The design of the fridge still needs to follow principles of reusability, recyclability, and repairability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Make a list of the best ideas.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6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Exercise (individually or as a group exercise)</a:t>
            </a:r>
            <a:endParaRPr/>
          </a:p>
        </p:txBody>
      </p:sp>
      <p:sp>
        <p:nvSpPr>
          <p:cNvPr id="480" name="Google Shape;480;p66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Task 3: Makers: Reusing the product</a:t>
            </a:r>
            <a:endParaRPr/>
          </a:p>
        </p:txBody>
      </p:sp>
      <p:sp>
        <p:nvSpPr>
          <p:cNvPr id="481" name="Google Shape;481;p66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Imagine that a few years have passed. You are a maker who has been given a fridge. It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happens to be the eco-friendly model that you outlined in the previous task. This model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implemented all the best designs from the list you made in task 2.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problem with this particular unit that you are given, is that the controller is no longer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working.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Come up with ideas for how you as a maker can use the fridge parts for other products or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projects. Write down as many ideas as you can for each component. Then make a list of the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best ideas to go forward with.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7"/>
          <p:cNvSpPr txBox="1"/>
          <p:nvPr>
            <p:ph type="title"/>
          </p:nvPr>
        </p:nvSpPr>
        <p:spPr>
          <a:xfrm>
            <a:off x="513525" y="385700"/>
            <a:ext cx="1097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Exercise (individually or as a group exercise)</a:t>
            </a:r>
            <a:endParaRPr/>
          </a:p>
        </p:txBody>
      </p:sp>
      <p:sp>
        <p:nvSpPr>
          <p:cNvPr id="488" name="Google Shape;488;p67"/>
          <p:cNvSpPr txBox="1"/>
          <p:nvPr>
            <p:ph idx="1" type="body"/>
          </p:nvPr>
        </p:nvSpPr>
        <p:spPr>
          <a:xfrm>
            <a:off x="533850" y="1408325"/>
            <a:ext cx="1102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Task 4 (optional, if you have time): Begin the prototype phase</a:t>
            </a:r>
            <a:endParaRPr/>
          </a:p>
        </p:txBody>
      </p:sp>
      <p:sp>
        <p:nvSpPr>
          <p:cNvPr id="489" name="Google Shape;489;p67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Choose one of the ideas from task 2-3 and start making a sketch for the prototype phase.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8"/>
          <p:cNvSpPr txBox="1"/>
          <p:nvPr>
            <p:ph type="title"/>
          </p:nvPr>
        </p:nvSpPr>
        <p:spPr>
          <a:xfrm>
            <a:off x="475423" y="574875"/>
            <a:ext cx="9992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8064"/>
              </a:buClr>
              <a:buSzPct val="100000"/>
              <a:buFont typeface="Calibri"/>
              <a:buNone/>
            </a:pPr>
            <a:r>
              <a:rPr lang="en-US" sz="4900"/>
              <a:t>Resources</a:t>
            </a:r>
            <a:endParaRPr/>
          </a:p>
        </p:txBody>
      </p:sp>
      <p:sp>
        <p:nvSpPr>
          <p:cNvPr id="495" name="Google Shape;495;p68"/>
          <p:cNvSpPr txBox="1"/>
          <p:nvPr/>
        </p:nvSpPr>
        <p:spPr>
          <a:xfrm>
            <a:off x="572573" y="1840350"/>
            <a:ext cx="111339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Ideo’s web page on design thinking: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https://designthinking.ideo.com/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“Design Thinking” by Tim Brown: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https://hbr.org/2008/06/design-thinking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(Free to read: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https://designthinkingmeite.web.unc.edu/wp-content/uploads/sites/22337/2020/02/Tim-Brown-Design-Thinking.pdf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)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Field Guide to Human Centered Design by Ideo: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https://design-kit-production.s3.us-west-1.amazonaws.com/Field_Guides/Field+Guide+to+Human-Centered+Design_IDEOorg_English.pdf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“What is design thinking?” by the Interaction Design Foundation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https://www.interaction-design.org/literature/article/what-is-design-thinking-and-why-is-it-so-popular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five stages in the Design Thinking process” by Rikke Friis-Dam / the Interaction Design Foundation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https://www.interaction-design.org/literature/article/5-stages-in-the-design-thinking-process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on design thinking by University of North Carolina at Chapel Hill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https://designthinkingmeite.web.unc.edu/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“Designers in design thinking” INTERNATIONAL CONFERENCE ON ENGINEERING AND PRODUCT DESIGN EDUCATION 4 &amp; 5 SEPTEMBER 2014, UNIVERSITY OF TWENTE, THE NETHERLANDS DESIGNERS IN DESIGN THINKING Erika BRAUN, Jessica MORELAND, Emma SANDERS and Carolina GILL The Ohio State University, Department of Design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https://www.designsociety.org/publication/35899/Designers+in+Design+Thinking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 release from the European Commission: “Commission welcomes provisional agreement for more sustainable repairable and circular products”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https://ec.europa.eu/commission/presscorner/detail/en/ip_23_6257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great lightbulb conspiracy” by Markus Krajewski, 2014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https://spectrum.ieee.org/the-great-lightbulb-conspiracy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circular design guide by Ideo: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https://www.circulardesignguide.com/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“Design and the circular economy - deep dive” by the Ellen MacArthur Foundation https://www.ellenmacarthurfoundation.org/design-and-the-circular-economy-deep-dive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68"/>
          <p:cNvSpPr txBox="1"/>
          <p:nvPr/>
        </p:nvSpPr>
        <p:spPr>
          <a:xfrm>
            <a:off x="11348813" y="6557996"/>
            <a:ext cx="2256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©Pixabay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86" name="Google Shape;86;p17"/>
          <p:cNvSpPr txBox="1"/>
          <p:nvPr>
            <p:ph type="title"/>
          </p:nvPr>
        </p:nvSpPr>
        <p:spPr>
          <a:xfrm>
            <a:off x="513525" y="385700"/>
            <a:ext cx="8300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What is Design Thinking anyway?</a:t>
            </a:r>
            <a:endParaRPr/>
          </a:p>
        </p:txBody>
      </p:sp>
      <p:sp>
        <p:nvSpPr>
          <p:cNvPr id="87" name="Google Shape;87;p17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The company Ideo was one of the first to promote design thinking as a concept. Tim Brown,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executive chair of Ideo, defines Design Thinking this way: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“Design thinking is a human-centered approach to innovation that draws from the designer’s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toolkit to integrate the needs of people, the possibilities of technology, and the requirements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for business success.”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This means design thinking is an approach, a way of thinking, a mindset when innovating.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94" name="Google Shape;94;p18"/>
          <p:cNvSpPr txBox="1"/>
          <p:nvPr>
            <p:ph type="title"/>
          </p:nvPr>
        </p:nvSpPr>
        <p:spPr>
          <a:xfrm>
            <a:off x="513525" y="385700"/>
            <a:ext cx="8408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What is Design Thinking anyway?</a:t>
            </a:r>
            <a:endParaRPr/>
          </a:p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Design thinking is also a methodology for the creative process with some defined steps.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However, as Ideo notes on their web page, “There’s no one-size-fits-all methodology or set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approach to bringing new ideas in the world.“ The authors of the article “Designers in design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thinking” warn against diluting the role of the designer by reducing design thinking to a few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simple steps. They describe the designer as “the expert capable of navigating, managing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and leveraging opportunities from the creative challenge”, and point out that a designer’s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creative process “is iterative, messy, uncertain, and often leads to failed attempts and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frustration”.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02" name="Google Shape;102;p19"/>
          <p:cNvSpPr txBox="1"/>
          <p:nvPr>
            <p:ph type="title"/>
          </p:nvPr>
        </p:nvSpPr>
        <p:spPr>
          <a:xfrm>
            <a:off x="513525" y="385700"/>
            <a:ext cx="8696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What is Design Thinking anyway?</a:t>
            </a:r>
            <a:endParaRPr/>
          </a:p>
        </p:txBody>
      </p:sp>
      <p:sp>
        <p:nvSpPr>
          <p:cNvPr id="103" name="Google Shape;103;p19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With that in mind, the objective of this course is not primarily focused on teaching design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thinking. Instead, it aims to draw on principles from design thinking to encourage reflection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/>
              <a:t>on crafting more circular products.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513525" y="385700"/>
            <a:ext cx="10381800" cy="61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The principles of Design Thinking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533852" y="1408327"/>
            <a:ext cx="898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11" name="Google Shape;111;p20"/>
          <p:cNvSpPr txBox="1"/>
          <p:nvPr>
            <p:ph idx="2" type="body"/>
          </p:nvPr>
        </p:nvSpPr>
        <p:spPr>
          <a:xfrm>
            <a:off x="533851" y="2098303"/>
            <a:ext cx="112839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">
  <a:themeElements>
    <a:clrScheme name="BSR / Color Palette">
      <a:dk1>
        <a:srgbClr val="4B4B4D"/>
      </a:dk1>
      <a:lt1>
        <a:srgbClr val="FFFFFF"/>
      </a:lt1>
      <a:dk2>
        <a:srgbClr val="004E84"/>
      </a:dk2>
      <a:lt2>
        <a:srgbClr val="FFFFFF"/>
      </a:lt2>
      <a:accent1>
        <a:srgbClr val="6B9BC2"/>
      </a:accent1>
      <a:accent2>
        <a:srgbClr val="377F77"/>
      </a:accent2>
      <a:accent3>
        <a:srgbClr val="AC3287"/>
      </a:accent3>
      <a:accent4>
        <a:srgbClr val="FFA829"/>
      </a:accent4>
      <a:accent5>
        <a:srgbClr val="8E8C8C"/>
      </a:accent5>
      <a:accent6>
        <a:srgbClr val="64AE53"/>
      </a:accent6>
      <a:hlink>
        <a:srgbClr val="8AB419"/>
      </a:hlink>
      <a:folHlink>
        <a:srgbClr val="8AB4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BSR / Color Palette">
      <a:dk1>
        <a:srgbClr val="4B4B4D"/>
      </a:dk1>
      <a:lt1>
        <a:srgbClr val="FFFFFF"/>
      </a:lt1>
      <a:dk2>
        <a:srgbClr val="004E84"/>
      </a:dk2>
      <a:lt2>
        <a:srgbClr val="FFFFFF"/>
      </a:lt2>
      <a:accent1>
        <a:srgbClr val="6B9BC2"/>
      </a:accent1>
      <a:accent2>
        <a:srgbClr val="377F77"/>
      </a:accent2>
      <a:accent3>
        <a:srgbClr val="AC3287"/>
      </a:accent3>
      <a:accent4>
        <a:srgbClr val="FFA829"/>
      </a:accent4>
      <a:accent5>
        <a:srgbClr val="8E8C8C"/>
      </a:accent5>
      <a:accent6>
        <a:srgbClr val="64AE53"/>
      </a:accent6>
      <a:hlink>
        <a:srgbClr val="8AB419"/>
      </a:hlink>
      <a:folHlink>
        <a:srgbClr val="8AB4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