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7" r:id="rId5"/>
    <p:sldMasterId id="214748365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34">
          <p15:clr>
            <a:srgbClr val="A4A3A4"/>
          </p15:clr>
        </p15:guide>
        <p15:guide id="2" pos="7446">
          <p15:clr>
            <a:srgbClr val="A4A3A4"/>
          </p15:clr>
        </p15:guide>
        <p15:guide id="3" pos="3749">
          <p15:clr>
            <a:srgbClr val="A4A3A4"/>
          </p15:clr>
        </p15:guide>
        <p15:guide id="4" orient="horz" pos="1774">
          <p15:clr>
            <a:srgbClr val="A4A3A4"/>
          </p15:clr>
        </p15:guide>
        <p15:guide id="5" pos="393">
          <p15:clr>
            <a:srgbClr val="A4A3A4"/>
          </p15:clr>
        </p15:guide>
        <p15:guide id="6" orient="horz" pos="1230">
          <p15:clr>
            <a:srgbClr val="A4A3A4"/>
          </p15:clr>
        </p15:guide>
        <p15:guide id="7" orient="horz" pos="4110">
          <p15:clr>
            <a:srgbClr val="A4A3A4"/>
          </p15:clr>
        </p15:guide>
        <p15:guide id="8" orient="horz" pos="21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67186D2-F872-4D01-A32E-964952761870}">
  <a:tblStyle styleId="{667186D2-F872-4D01-A32E-964952761870}" styleName="Table_0">
    <a:wholeTbl>
      <a:tcTxStyle b="off" i="off">
        <a:font>
          <a:latin typeface="Calibri"/>
          <a:ea typeface="Calibri"/>
          <a:cs typeface="Calibri"/>
        </a:font>
        <a:schemeClr val="dk1"/>
      </a:tcTxStyle>
      <a:tcStyle>
        <a:tcBdr>
          <a:left>
            <a:ln cap="flat" cmpd="sng" w="12700">
              <a:solidFill>
                <a:schemeClr val="accent6"/>
              </a:solidFill>
              <a:prstDash val="solid"/>
              <a:round/>
              <a:headEnd len="sm" w="sm" type="none"/>
              <a:tailEnd len="sm" w="sm" type="none"/>
            </a:ln>
          </a:left>
          <a:right>
            <a:ln cap="flat" cmpd="sng" w="12700">
              <a:solidFill>
                <a:schemeClr val="accent6"/>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12700">
              <a:solidFill>
                <a:schemeClr val="accent6"/>
              </a:solidFill>
              <a:prstDash val="solid"/>
              <a:round/>
              <a:headEnd len="sm" w="sm" type="none"/>
              <a:tailEnd len="sm" w="sm" type="none"/>
            </a:ln>
          </a:insideH>
          <a:insideV>
            <a:ln cap="flat" cmpd="sng" w="12700">
              <a:solidFill>
                <a:schemeClr val="accent6"/>
              </a:solidFill>
              <a:prstDash val="solid"/>
              <a:round/>
              <a:headEnd len="sm" w="sm" type="none"/>
              <a:tailEnd len="sm" w="sm" type="none"/>
            </a:ln>
          </a:insideV>
        </a:tcBdr>
        <a:fill>
          <a:solidFill>
            <a:srgbClr val="EAF1E9"/>
          </a:solidFill>
        </a:fill>
      </a:tcStyle>
    </a:wholeTbl>
    <a:band1H>
      <a:tcTxStyle/>
      <a:tcStyle>
        <a:fill>
          <a:solidFill>
            <a:srgbClr val="D2E3CF"/>
          </a:solidFill>
        </a:fill>
      </a:tcStyle>
    </a:band1H>
    <a:band2H>
      <a:tcTxStyle/>
    </a:band2H>
    <a:band1V>
      <a:tcTxStyle/>
      <a:tcStyle>
        <a:fill>
          <a:solidFill>
            <a:srgbClr val="D2E3CF"/>
          </a:solidFill>
        </a:fill>
      </a:tcStyle>
    </a:band1V>
    <a:band2V>
      <a:tcTxStyle/>
    </a:band2V>
    <a:lastCol>
      <a:tcTxStyle b="on" i="off"/>
    </a:lastCol>
    <a:firstCol>
      <a:tcTxStyle b="on" i="off"/>
    </a:firstCol>
    <a:lastRow>
      <a:tcTxStyle b="on" i="off"/>
      <a:tcStyle>
        <a:tcBdr>
          <a:top>
            <a:ln cap="flat" cmpd="sng" w="25400">
              <a:solidFill>
                <a:schemeClr val="accent6"/>
              </a:solidFill>
              <a:prstDash val="solid"/>
              <a:round/>
              <a:headEnd len="sm" w="sm" type="none"/>
              <a:tailEnd len="sm" w="sm" type="none"/>
            </a:ln>
          </a:top>
        </a:tcBdr>
        <a:fill>
          <a:solidFill>
            <a:srgbClr val="EAF1E9"/>
          </a:solidFill>
        </a:fill>
      </a:tcStyle>
    </a:lastRow>
    <a:seCell>
      <a:tcTxStyle/>
    </a:seCell>
    <a:swCell>
      <a:tcTxStyle/>
    </a:swCell>
    <a:firstRow>
      <a:tcTxStyle b="on" i="off"/>
      <a:tcStyle>
        <a:fill>
          <a:solidFill>
            <a:srgbClr val="EAF1E9"/>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4"/>
        <p:guide pos="7446"/>
        <p:guide pos="3749"/>
        <p:guide pos="1774" orient="horz"/>
        <p:guide pos="393"/>
        <p:guide pos="1230" orient="horz"/>
        <p:guide pos="4110" orient="horz"/>
        <p:guide pos="218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s5Gg_LMbOeI"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 name="Google Shape;4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 name="Google Shape;5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sz="1200" u="sng" strike="noStrike">
                <a:solidFill>
                  <a:schemeClr val="hlink"/>
                </a:solidFill>
                <a:hlinkClick r:id="rId2"/>
              </a:rPr>
              <a:t>https://www.youtube.com/watch?v=s5Gg_LMbOeI</a:t>
            </a:r>
            <a:endParaRPr/>
          </a:p>
        </p:txBody>
      </p:sp>
      <p:sp>
        <p:nvSpPr>
          <p:cNvPr id="70" name="Google Shape;7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el und Inhalt">
  <p:cSld name="2_Titel und Inhalt">
    <p:spTree>
      <p:nvGrpSpPr>
        <p:cNvPr id="10"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with Footer">
  <p:cSld name="Empty with Footer">
    <p:spTree>
      <p:nvGrpSpPr>
        <p:cNvPr id="15" name="Shape 15"/>
        <p:cNvGrpSpPr/>
        <p:nvPr/>
      </p:nvGrpSpPr>
      <p:grpSpPr>
        <a:xfrm>
          <a:off x="0" y="0"/>
          <a:ext cx="0" cy="0"/>
          <a:chOff x="0" y="0"/>
          <a:chExt cx="0" cy="0"/>
        </a:xfrm>
      </p:grpSpPr>
      <p:sp>
        <p:nvSpPr>
          <p:cNvPr id="16" name="Google Shape;16;p4"/>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C8064"/>
              </a:buClr>
              <a:buSzPts val="4400"/>
              <a:buFont typeface="Calibri"/>
              <a:buNone/>
              <a:defRPr b="1" sz="4400">
                <a:solidFill>
                  <a:srgbClr val="5C80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with 1 pic">
  <p:cSld name="Standard with 1 pic">
    <p:spTree>
      <p:nvGrpSpPr>
        <p:cNvPr id="17" name="Shape 17"/>
        <p:cNvGrpSpPr/>
        <p:nvPr/>
      </p:nvGrpSpPr>
      <p:grpSpPr>
        <a:xfrm>
          <a:off x="0" y="0"/>
          <a:ext cx="0" cy="0"/>
          <a:chOff x="0" y="0"/>
          <a:chExt cx="0" cy="0"/>
        </a:xfrm>
      </p:grpSpPr>
      <p:sp>
        <p:nvSpPr>
          <p:cNvPr id="18" name="Google Shape;18;p5"/>
          <p:cNvSpPr/>
          <p:nvPr/>
        </p:nvSpPr>
        <p:spPr>
          <a:xfrm>
            <a:off x="0" y="0"/>
            <a:ext cx="12192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 name="Google Shape;19;p5"/>
          <p:cNvSpPr/>
          <p:nvPr>
            <p:ph idx="2" type="pic"/>
          </p:nvPr>
        </p:nvSpPr>
        <p:spPr>
          <a:xfrm>
            <a:off x="0" y="0"/>
            <a:ext cx="5354664" cy="6858000"/>
          </a:xfrm>
          <a:prstGeom prst="rect">
            <a:avLst/>
          </a:prstGeom>
          <a:noFill/>
          <a:ln>
            <a:noFill/>
          </a:ln>
        </p:spPr>
      </p:sp>
      <p:sp>
        <p:nvSpPr>
          <p:cNvPr id="20" name="Google Shape;20;p5"/>
          <p:cNvSpPr txBox="1"/>
          <p:nvPr>
            <p:ph idx="1" type="body"/>
          </p:nvPr>
        </p:nvSpPr>
        <p:spPr>
          <a:xfrm>
            <a:off x="5826524" y="1879460"/>
            <a:ext cx="4669622" cy="9445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C8064"/>
              </a:buClr>
              <a:buSzPts val="4400"/>
              <a:buFont typeface="Arial"/>
              <a:buNone/>
              <a:defRPr b="1" i="0" sz="4400" u="none" cap="none" strike="noStrike">
                <a:solidFill>
                  <a:srgbClr val="5C8064"/>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 name="Google Shape;21;p5"/>
          <p:cNvSpPr txBox="1"/>
          <p:nvPr>
            <p:ph idx="3" type="body"/>
          </p:nvPr>
        </p:nvSpPr>
        <p:spPr>
          <a:xfrm>
            <a:off x="5826125" y="2611920"/>
            <a:ext cx="4670021" cy="9445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2400"/>
              <a:buFont typeface="Arial"/>
              <a:buNone/>
              <a:defRPr b="1" i="0" sz="24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5"/>
          <p:cNvSpPr txBox="1"/>
          <p:nvPr>
            <p:ph idx="4" type="body"/>
          </p:nvPr>
        </p:nvSpPr>
        <p:spPr>
          <a:xfrm>
            <a:off x="5826125" y="3211513"/>
            <a:ext cx="5994400" cy="15382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5"/>
          <p:cNvSpPr txBox="1"/>
          <p:nvPr>
            <p:ph idx="5" type="body"/>
          </p:nvPr>
        </p:nvSpPr>
        <p:spPr>
          <a:xfrm>
            <a:off x="106363" y="6498077"/>
            <a:ext cx="3156091" cy="2583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100"/>
              <a:buFont typeface="Arial"/>
              <a:buNone/>
              <a:defRPr b="0" i="0" sz="11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text/subheadline">
  <p:cSld name="Standard text/subheadline">
    <p:spTree>
      <p:nvGrpSpPr>
        <p:cNvPr id="24" name="Shape 24"/>
        <p:cNvGrpSpPr/>
        <p:nvPr/>
      </p:nvGrpSpPr>
      <p:grpSpPr>
        <a:xfrm>
          <a:off x="0" y="0"/>
          <a:ext cx="0" cy="0"/>
          <a:chOff x="0" y="0"/>
          <a:chExt cx="0" cy="0"/>
        </a:xfrm>
      </p:grpSpPr>
      <p:sp>
        <p:nvSpPr>
          <p:cNvPr id="25" name="Google Shape;25;p6"/>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C8064"/>
              </a:buClr>
              <a:buSzPts val="4400"/>
              <a:buFont typeface="Calibri"/>
              <a:buNone/>
              <a:defRPr b="1" sz="4400">
                <a:solidFill>
                  <a:srgbClr val="5C80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6"/>
          <p:cNvSpPr txBox="1"/>
          <p:nvPr>
            <p:ph idx="1" type="body"/>
          </p:nvPr>
        </p:nvSpPr>
        <p:spPr>
          <a:xfrm>
            <a:off x="533852" y="1408327"/>
            <a:ext cx="8989855" cy="55399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3600"/>
              <a:buFont typeface="Arial"/>
              <a:buNone/>
              <a:defRPr b="1" i="0" sz="36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6"/>
          <p:cNvSpPr txBox="1"/>
          <p:nvPr>
            <p:ph idx="2" type="body"/>
          </p:nvPr>
        </p:nvSpPr>
        <p:spPr>
          <a:xfrm>
            <a:off x="533851" y="2098303"/>
            <a:ext cx="11284010" cy="3829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28" name="Shape 28"/>
        <p:cNvGrpSpPr/>
        <p:nvPr/>
      </p:nvGrpSpPr>
      <p:grpSpPr>
        <a:xfrm>
          <a:off x="0" y="0"/>
          <a:ext cx="0" cy="0"/>
          <a:chOff x="0" y="0"/>
          <a:chExt cx="0" cy="0"/>
        </a:xfrm>
      </p:grpSpPr>
      <p:pic>
        <p:nvPicPr>
          <p:cNvPr id="29" name="Google Shape;29;p7"/>
          <p:cNvPicPr preferRelativeResize="0"/>
          <p:nvPr/>
        </p:nvPicPr>
        <p:blipFill rotWithShape="1">
          <a:blip r:embed="rId2">
            <a:alphaModFix/>
          </a:blip>
          <a:srcRect b="0" l="0" r="0" t="0"/>
          <a:stretch/>
        </p:blipFill>
        <p:spPr>
          <a:xfrm>
            <a:off x="5011282" y="1238287"/>
            <a:ext cx="2169437" cy="1145879"/>
          </a:xfrm>
          <a:prstGeom prst="rect">
            <a:avLst/>
          </a:prstGeom>
          <a:noFill/>
          <a:ln>
            <a:noFill/>
          </a:ln>
        </p:spPr>
      </p:pic>
      <p:sp>
        <p:nvSpPr>
          <p:cNvPr id="30" name="Google Shape;30;p7"/>
          <p:cNvSpPr txBox="1"/>
          <p:nvPr>
            <p:ph idx="1" type="body"/>
          </p:nvPr>
        </p:nvSpPr>
        <p:spPr>
          <a:xfrm>
            <a:off x="955858" y="3407313"/>
            <a:ext cx="10319159" cy="16881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4E84"/>
              </a:buClr>
              <a:buSzPts val="4400"/>
              <a:buFont typeface="Arial"/>
              <a:buNone/>
              <a:defRPr b="1" i="0" sz="4400" u="none" cap="none" strike="noStrike">
                <a:solidFill>
                  <a:srgbClr val="004E84"/>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stats">
  <p:cSld name="Text &amp; stats">
    <p:spTree>
      <p:nvGrpSpPr>
        <p:cNvPr id="31" name="Shape 31"/>
        <p:cNvGrpSpPr/>
        <p:nvPr/>
      </p:nvGrpSpPr>
      <p:grpSpPr>
        <a:xfrm>
          <a:off x="0" y="0"/>
          <a:ext cx="0" cy="0"/>
          <a:chOff x="0" y="0"/>
          <a:chExt cx="0" cy="0"/>
        </a:xfrm>
      </p:grpSpPr>
      <p:sp>
        <p:nvSpPr>
          <p:cNvPr id="32" name="Google Shape;32;p8"/>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C8064"/>
              </a:buClr>
              <a:buSzPts val="4400"/>
              <a:buFont typeface="Calibri"/>
              <a:buNone/>
              <a:defRPr b="1" sz="4400">
                <a:solidFill>
                  <a:srgbClr val="5C80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8"/>
          <p:cNvSpPr txBox="1"/>
          <p:nvPr>
            <p:ph idx="1" type="body"/>
          </p:nvPr>
        </p:nvSpPr>
        <p:spPr>
          <a:xfrm>
            <a:off x="533852" y="2016252"/>
            <a:ext cx="8989855" cy="55399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3600"/>
              <a:buFont typeface="Arial"/>
              <a:buNone/>
              <a:defRPr b="1" i="0" sz="36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8"/>
          <p:cNvSpPr txBox="1"/>
          <p:nvPr>
            <p:ph idx="2" type="body"/>
          </p:nvPr>
        </p:nvSpPr>
        <p:spPr>
          <a:xfrm>
            <a:off x="533851" y="2570250"/>
            <a:ext cx="6343041" cy="22748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3636"/>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5" name="Google Shape;35;p8"/>
          <p:cNvCxnSpPr/>
          <p:nvPr/>
        </p:nvCxnSpPr>
        <p:spPr>
          <a:xfrm>
            <a:off x="7766044" y="2367318"/>
            <a:ext cx="0" cy="1837614"/>
          </a:xfrm>
          <a:prstGeom prst="straightConnector1">
            <a:avLst/>
          </a:prstGeom>
          <a:noFill/>
          <a:ln cap="flat" cmpd="sng" w="9525">
            <a:solidFill>
              <a:srgbClr val="004E84"/>
            </a:solidFill>
            <a:prstDash val="solid"/>
            <a:miter lim="800000"/>
            <a:headEnd len="sm" w="sm" type="none"/>
            <a:tailEnd len="sm" w="sm" type="none"/>
          </a:ln>
        </p:spPr>
      </p:cxnSp>
      <p:sp>
        <p:nvSpPr>
          <p:cNvPr id="36" name="Google Shape;36;p8"/>
          <p:cNvSpPr txBox="1"/>
          <p:nvPr>
            <p:ph idx="3" type="body"/>
          </p:nvPr>
        </p:nvSpPr>
        <p:spPr>
          <a:xfrm>
            <a:off x="8339116" y="2339030"/>
            <a:ext cx="1770005" cy="36981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4E84"/>
              </a:buClr>
              <a:buSzPts val="1800"/>
              <a:buFont typeface="Arial"/>
              <a:buNone/>
              <a:defRPr b="1" i="0" sz="1800" u="none" cap="none" strike="noStrike">
                <a:solidFill>
                  <a:srgbClr val="004E84"/>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8"/>
          <p:cNvSpPr txBox="1"/>
          <p:nvPr>
            <p:ph idx="4" type="body"/>
          </p:nvPr>
        </p:nvSpPr>
        <p:spPr>
          <a:xfrm>
            <a:off x="8339116" y="2893028"/>
            <a:ext cx="3015655" cy="8607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AB419"/>
              </a:buClr>
              <a:buSzPts val="6000"/>
              <a:buFont typeface="Arial"/>
              <a:buNone/>
              <a:defRPr b="1" i="0" sz="6000" u="none" cap="none" strike="noStrike">
                <a:solidFill>
                  <a:srgbClr val="8AB419"/>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8"/>
          <p:cNvSpPr txBox="1"/>
          <p:nvPr>
            <p:ph idx="5" type="body"/>
          </p:nvPr>
        </p:nvSpPr>
        <p:spPr>
          <a:xfrm>
            <a:off x="8339116" y="3753753"/>
            <a:ext cx="2031513" cy="22748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3636"/>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no Standard title ">
  <p:cSld name="Empty/no Standard title ">
    <p:spTree>
      <p:nvGrpSpPr>
        <p:cNvPr id="39" name="Shape 3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y Empty">
  <p:cSld name="Fully Empty">
    <p:spTree>
      <p:nvGrpSpPr>
        <p:cNvPr id="40" name="Shape 4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 und Inhalt">
  <p:cSld name="1_Titel und Inhalt">
    <p:spTree>
      <p:nvGrpSpPr>
        <p:cNvPr id="41" name="Shape 41"/>
        <p:cNvGrpSpPr/>
        <p:nvPr/>
      </p:nvGrpSpPr>
      <p:grpSpPr>
        <a:xfrm>
          <a:off x="0" y="0"/>
          <a:ext cx="0" cy="0"/>
          <a:chOff x="0" y="0"/>
          <a:chExt cx="0" cy="0"/>
        </a:xfrm>
      </p:grpSpPr>
      <p:sp>
        <p:nvSpPr>
          <p:cNvPr id="42" name="Google Shape;42;p11"/>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3600"/>
              <a:buFont typeface="Arial"/>
              <a:buNone/>
              <a:defRPr b="1" i="0" sz="36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theme" Target="../theme/theme1.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515295" y="365126"/>
            <a:ext cx="7789876" cy="54072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5C8064"/>
              </a:buClr>
              <a:buSzPts val="4000"/>
              <a:buFont typeface="Calibri"/>
              <a:buNone/>
              <a:defRPr b="1" i="0" sz="4000" u="none" cap="none" strike="noStrike">
                <a:solidFill>
                  <a:srgbClr val="5C80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3"/>
          <p:cNvSpPr txBox="1"/>
          <p:nvPr/>
        </p:nvSpPr>
        <p:spPr>
          <a:xfrm>
            <a:off x="11289419" y="6205395"/>
            <a:ext cx="619153"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0" i="0" lang="en-US" sz="1400" u="none" cap="none" strike="noStrike">
                <a:solidFill>
                  <a:schemeClr val="dk1"/>
                </a:solidFill>
                <a:latin typeface="Calibri"/>
                <a:ea typeface="Calibri"/>
                <a:cs typeface="Calibri"/>
                <a:sym typeface="Calibri"/>
              </a:rPr>
              <a:t>| </a:t>
            </a:r>
            <a:fld id="{00000000-1234-1234-1234-123412341234}" type="slidenum">
              <a:rPr b="0" i="0" lang="en-US" sz="1400" u="none" cap="none" strike="noStrike">
                <a:solidFill>
                  <a:schemeClr val="dk2"/>
                </a:solidFill>
                <a:latin typeface="Calibri"/>
                <a:ea typeface="Calibri"/>
                <a:cs typeface="Calibri"/>
                <a:sym typeface="Calibri"/>
              </a:rPr>
              <a:t>‹#›</a:t>
            </a:fld>
            <a:endParaRPr b="1" sz="1400">
              <a:solidFill>
                <a:schemeClr val="dk2"/>
              </a:solidFill>
              <a:latin typeface="Calibri"/>
              <a:ea typeface="Calibri"/>
              <a:cs typeface="Calibri"/>
              <a:sym typeface="Calibri"/>
            </a:endParaRPr>
          </a:p>
        </p:txBody>
      </p:sp>
      <p:sp>
        <p:nvSpPr>
          <p:cNvPr id="14" name="Google Shape;14;p3"/>
          <p:cNvSpPr txBox="1"/>
          <p:nvPr/>
        </p:nvSpPr>
        <p:spPr>
          <a:xfrm>
            <a:off x="16157050" y="201107"/>
            <a:ext cx="65" cy="615553"/>
          </a:xfrm>
          <a:prstGeom prst="rect">
            <a:avLst/>
          </a:prstGeom>
          <a:solidFill>
            <a:schemeClr val="lt1"/>
          </a:solidFill>
          <a:ln>
            <a:noFill/>
          </a:ln>
        </p:spPr>
        <p:txBody>
          <a:bodyPr anchorCtr="0" anchor="ctr" bIns="0" lIns="0" spcFirstLastPara="1" rIns="0" wrap="square" tIns="0">
            <a:spAutoFit/>
          </a:bodyPr>
          <a:lstStyle/>
          <a:p>
            <a:pPr indent="0" lvl="0" marL="0" marR="0" rtl="0" algn="l">
              <a:spcBef>
                <a:spcPts val="0"/>
              </a:spcBef>
              <a:spcAft>
                <a:spcPts val="0"/>
              </a:spcAft>
              <a:buNone/>
            </a:pPr>
            <a:r>
              <a:t/>
            </a:r>
            <a:endParaRPr b="1" sz="4000">
              <a:solidFill>
                <a:srgbClr val="004E84"/>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hyperlink" Target="https://www.circle-economy.com/blogs/circular-consumption-in-the-linear-economy-only-a-drop-in-the-ocea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hyperlink" Target="https://green-business.ec.europa.eu/green-public-procurement_en" TargetMode="External"/><Relationship Id="rId5" Type="http://schemas.openxmlformats.org/officeDocument/2006/relationships/hyperlink" Target="https://www.copper8.com/wp-content/uploads/2018/10/Circular-Procurement-in-8-steps-Ebook.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zerowasteeurope.eu/wp-content/uploads/2016/12/Zero-Waste-Events.compressed.pdf" TargetMode="Externa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calculator.carbonfootprint.com/calculator.aspx" TargetMode="Externa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ec.europa.eu/programmes/erasmus-plus/project-result-content/c76c3906-0812-458c-8566-b02e81a487c3/Guide_Circular_economy_DE-2.pdf" TargetMode="External"/><Relationship Id="rId4" Type="http://schemas.openxmlformats.org/officeDocument/2006/relationships/hyperlink" Target="https://www.sciencedirect.com/science/article/pii/S2590289X20300062" TargetMode="External"/><Relationship Id="rId5" Type="http://schemas.openxmlformats.org/officeDocument/2006/relationships/hyperlink" Target="https://www.youtube.com/watch?v=DjyX12Sway0" TargetMode="External"/><Relationship Id="rId6" Type="http://schemas.openxmlformats.org/officeDocument/2006/relationships/hyperlink" Target="https://www.circle-economy.com/blogs/circular-consumption-in-the-linear-economy-only-a-drop-in-the-ocean" TargetMode="External"/><Relationship Id="rId7" Type="http://schemas.openxmlformats.org/officeDocument/2006/relationships/hyperlink" Target="https://www.wri.org/insights/how-build-circular-economy" TargetMode="External"/><Relationship Id="rId8" Type="http://schemas.openxmlformats.org/officeDocument/2006/relationships/hyperlink" Target="https://www.weforum.org/agenda/2022/03/21-circular-economy-solution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youtube.com/watch?v=s5Gg_LMbOeI"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12"/>
          <p:cNvSpPr/>
          <p:nvPr/>
        </p:nvSpPr>
        <p:spPr>
          <a:xfrm>
            <a:off x="9048308" y="3710756"/>
            <a:ext cx="4019106" cy="4019106"/>
          </a:xfrm>
          <a:prstGeom prst="ellipse">
            <a:avLst/>
          </a:prstGeom>
          <a:solidFill>
            <a:srgbClr val="5D7997">
              <a:alpha val="1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2"/>
          <p:cNvSpPr txBox="1"/>
          <p:nvPr/>
        </p:nvSpPr>
        <p:spPr>
          <a:xfrm>
            <a:off x="821494" y="2272254"/>
            <a:ext cx="6745376" cy="2332113"/>
          </a:xfrm>
          <a:prstGeom prst="rect">
            <a:avLst/>
          </a:prstGeom>
          <a:noFill/>
          <a:ln>
            <a:noFill/>
          </a:ln>
        </p:spPr>
        <p:txBody>
          <a:bodyPr anchorCtr="0" anchor="ctr" bIns="45700" lIns="0" spcFirstLastPara="1" rIns="0" wrap="square" tIns="45700">
            <a:spAutoFit/>
          </a:bodyPr>
          <a:lstStyle/>
          <a:p>
            <a:pPr indent="0" lvl="0" marL="0" marR="0" rtl="0" algn="l">
              <a:lnSpc>
                <a:spcPct val="72272"/>
              </a:lnSpc>
              <a:spcBef>
                <a:spcPts val="0"/>
              </a:spcBef>
              <a:spcAft>
                <a:spcPts val="0"/>
              </a:spcAft>
              <a:buClr>
                <a:schemeClr val="dk1"/>
              </a:buClr>
              <a:buSzPts val="4400"/>
              <a:buFont typeface="Arial"/>
              <a:buNone/>
            </a:pPr>
            <a:r>
              <a:t/>
            </a:r>
            <a:endParaRPr b="1" i="0" sz="4400" u="none" cap="none" strike="noStrike">
              <a:solidFill>
                <a:srgbClr val="5C8064"/>
              </a:solidFill>
              <a:latin typeface="Calibri"/>
              <a:ea typeface="Calibri"/>
              <a:cs typeface="Calibri"/>
              <a:sym typeface="Calibri"/>
            </a:endParaRPr>
          </a:p>
          <a:p>
            <a:pPr indent="0" lvl="0" marL="0" marR="0" rtl="0" algn="l">
              <a:lnSpc>
                <a:spcPct val="72272"/>
              </a:lnSpc>
              <a:spcBef>
                <a:spcPts val="880"/>
              </a:spcBef>
              <a:spcAft>
                <a:spcPts val="0"/>
              </a:spcAft>
              <a:buClr>
                <a:srgbClr val="5C8064"/>
              </a:buClr>
              <a:buSzPts val="4400"/>
              <a:buFont typeface="Arial"/>
              <a:buNone/>
            </a:pPr>
            <a:r>
              <a:rPr b="1" i="0" lang="en-US" sz="4400" u="none" cap="none" strike="noStrike">
                <a:solidFill>
                  <a:srgbClr val="5C8064"/>
                </a:solidFill>
                <a:latin typeface="Calibri"/>
                <a:ea typeface="Calibri"/>
                <a:cs typeface="Calibri"/>
                <a:sym typeface="Calibri"/>
              </a:rPr>
              <a:t>Integrating circular aproaches into every day work life</a:t>
            </a:r>
            <a:endParaRPr/>
          </a:p>
          <a:p>
            <a:pPr indent="0" lvl="0" marL="0" marR="0" rtl="0" algn="l">
              <a:lnSpc>
                <a:spcPct val="132500"/>
              </a:lnSpc>
              <a:spcBef>
                <a:spcPts val="480"/>
              </a:spcBef>
              <a:spcAft>
                <a:spcPts val="0"/>
              </a:spcAft>
              <a:buClr>
                <a:srgbClr val="5C8064"/>
              </a:buClr>
              <a:buSzPts val="2400"/>
              <a:buFont typeface="Arial"/>
              <a:buNone/>
            </a:pPr>
            <a:r>
              <a:rPr b="1" i="0" lang="en-US" sz="2400" u="none" cap="none" strike="noStrike">
                <a:solidFill>
                  <a:srgbClr val="5C8064"/>
                </a:solidFill>
                <a:latin typeface="Calibri"/>
                <a:ea typeface="Calibri"/>
                <a:cs typeface="Calibri"/>
                <a:sym typeface="Calibri"/>
              </a:rPr>
              <a:t>Topic 8</a:t>
            </a:r>
            <a:endParaRPr/>
          </a:p>
        </p:txBody>
      </p:sp>
      <p:sp>
        <p:nvSpPr>
          <p:cNvPr id="49" name="Google Shape;49;p12"/>
          <p:cNvSpPr txBox="1"/>
          <p:nvPr/>
        </p:nvSpPr>
        <p:spPr>
          <a:xfrm>
            <a:off x="821494" y="5015883"/>
            <a:ext cx="5712470" cy="1684406"/>
          </a:xfrm>
          <a:prstGeom prst="rect">
            <a:avLst/>
          </a:prstGeom>
          <a:noFill/>
          <a:ln>
            <a:noFill/>
          </a:ln>
        </p:spPr>
        <p:txBody>
          <a:bodyPr anchorCtr="0" anchor="t" bIns="0" lIns="0" spcFirstLastPara="1" rIns="0" wrap="square" tIns="180000">
            <a:noAutofit/>
          </a:bodyPr>
          <a:lstStyle/>
          <a:p>
            <a:pPr indent="0" lvl="0" marL="0" marR="0" rtl="0" algn="l">
              <a:spcBef>
                <a:spcPts val="0"/>
              </a:spcBef>
              <a:spcAft>
                <a:spcPts val="0"/>
              </a:spcAft>
              <a:buClr>
                <a:srgbClr val="5C8064"/>
              </a:buClr>
              <a:buSzPts val="2400"/>
              <a:buFont typeface="Arial"/>
              <a:buNone/>
            </a:pPr>
            <a:r>
              <a:rPr b="1" baseline="30000" i="0" lang="en-US" sz="2400" u="none" cap="none" strike="noStrike">
                <a:solidFill>
                  <a:srgbClr val="5C8064"/>
                </a:solidFill>
                <a:latin typeface="Calibri"/>
                <a:ea typeface="Calibri"/>
                <a:cs typeface="Calibri"/>
                <a:sym typeface="Calibri"/>
              </a:rPr>
              <a:t>Training program „Circular makerspaces“</a:t>
            </a:r>
            <a:br>
              <a:rPr b="1" baseline="30000" i="0" lang="en-US" sz="2400" u="none" cap="none" strike="noStrike">
                <a:solidFill>
                  <a:schemeClr val="lt2"/>
                </a:solidFill>
                <a:latin typeface="Calibri"/>
                <a:ea typeface="Calibri"/>
                <a:cs typeface="Calibri"/>
                <a:sym typeface="Calibri"/>
              </a:rPr>
            </a:br>
            <a:endParaRPr b="1" baseline="30000" i="0" sz="2400" u="none" cap="none" strike="noStrike">
              <a:solidFill>
                <a:schemeClr val="lt2"/>
              </a:solidFill>
              <a:latin typeface="Calibri"/>
              <a:ea typeface="Calibri"/>
              <a:cs typeface="Calibri"/>
              <a:sym typeface="Calibri"/>
            </a:endParaRPr>
          </a:p>
          <a:p>
            <a:pPr indent="0" lvl="0" marL="0" marR="0" rtl="0" algn="l">
              <a:spcBef>
                <a:spcPts val="480"/>
              </a:spcBef>
              <a:spcAft>
                <a:spcPts val="0"/>
              </a:spcAft>
              <a:buClr>
                <a:schemeClr val="lt2"/>
              </a:buClr>
              <a:buSzPts val="2400"/>
              <a:buFont typeface="Arial"/>
              <a:buNone/>
            </a:pPr>
            <a:r>
              <a:t/>
            </a:r>
            <a:endParaRPr b="1" baseline="30000" i="0" sz="2400" u="none" cap="none" strike="noStrike">
              <a:solidFill>
                <a:srgbClr val="5C8064"/>
              </a:solidFill>
              <a:latin typeface="Calibri"/>
              <a:ea typeface="Calibri"/>
              <a:cs typeface="Calibri"/>
              <a:sym typeface="Calibri"/>
            </a:endParaRPr>
          </a:p>
          <a:p>
            <a:pPr indent="0" lvl="0" marL="0" marR="0" rtl="0" algn="l">
              <a:spcBef>
                <a:spcPts val="480"/>
              </a:spcBef>
              <a:spcAft>
                <a:spcPts val="0"/>
              </a:spcAft>
              <a:buClr>
                <a:schemeClr val="lt2"/>
              </a:buClr>
              <a:buSzPts val="2400"/>
              <a:buFont typeface="Arial"/>
              <a:buNone/>
            </a:pPr>
            <a:r>
              <a:t/>
            </a:r>
            <a:endParaRPr b="1" baseline="30000" i="0" sz="2400" u="none" cap="none" strike="noStrike">
              <a:solidFill>
                <a:srgbClr val="5C8064"/>
              </a:solidFill>
              <a:latin typeface="Calibri"/>
              <a:ea typeface="Calibri"/>
              <a:cs typeface="Calibri"/>
              <a:sym typeface="Calibri"/>
            </a:endParaRPr>
          </a:p>
          <a:p>
            <a:pPr indent="0" lvl="0" marL="0" marR="0" rtl="0" algn="l">
              <a:spcBef>
                <a:spcPts val="480"/>
              </a:spcBef>
              <a:spcAft>
                <a:spcPts val="0"/>
              </a:spcAft>
              <a:buClr>
                <a:srgbClr val="5C8064"/>
              </a:buClr>
              <a:buSzPts val="2400"/>
              <a:buFont typeface="Arial"/>
              <a:buNone/>
            </a:pPr>
            <a:r>
              <a:rPr b="1" baseline="30000" i="0" lang="en-US" sz="2400" u="none" cap="none" strike="noStrike">
                <a:solidFill>
                  <a:srgbClr val="5C8064"/>
                </a:solidFill>
                <a:latin typeface="Calibri"/>
                <a:ea typeface="Calibri"/>
                <a:cs typeface="Calibri"/>
                <a:sym typeface="Calibri"/>
              </a:rPr>
              <a:t>interreg-baltic.eu/project/circular-spaces</a:t>
            </a:r>
            <a:endParaRPr b="0" baseline="30000" i="0" sz="2400" u="none" cap="none" strike="noStrike">
              <a:solidFill>
                <a:srgbClr val="5C8064"/>
              </a:solidFill>
              <a:latin typeface="Calibri"/>
              <a:ea typeface="Calibri"/>
              <a:cs typeface="Calibri"/>
              <a:sym typeface="Calibri"/>
            </a:endParaRPr>
          </a:p>
        </p:txBody>
      </p:sp>
      <p:pic>
        <p:nvPicPr>
          <p:cNvPr id="50" name="Google Shape;50;p12"/>
          <p:cNvPicPr preferRelativeResize="0"/>
          <p:nvPr/>
        </p:nvPicPr>
        <p:blipFill rotWithShape="1">
          <a:blip r:embed="rId3">
            <a:alphaModFix/>
          </a:blip>
          <a:srcRect b="0" l="0" r="0" t="0"/>
          <a:stretch/>
        </p:blipFill>
        <p:spPr>
          <a:xfrm>
            <a:off x="9513125" y="4143167"/>
            <a:ext cx="3141245" cy="3141245"/>
          </a:xfrm>
          <a:prstGeom prst="rect">
            <a:avLst/>
          </a:prstGeom>
          <a:noFill/>
          <a:ln>
            <a:noFill/>
          </a:ln>
        </p:spPr>
      </p:pic>
      <p:pic>
        <p:nvPicPr>
          <p:cNvPr descr="A blue flag with yellow stars and a blue circle with green text&#10;&#10;Description automatically generated" id="51" name="Google Shape;51;p12"/>
          <p:cNvPicPr preferRelativeResize="0"/>
          <p:nvPr/>
        </p:nvPicPr>
        <p:blipFill rotWithShape="1">
          <a:blip r:embed="rId4">
            <a:alphaModFix/>
          </a:blip>
          <a:srcRect b="0" l="0" r="0" t="0"/>
          <a:stretch/>
        </p:blipFill>
        <p:spPr>
          <a:xfrm>
            <a:off x="634719" y="541077"/>
            <a:ext cx="4897820" cy="20711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1"/>
          <p:cNvSpPr txBox="1"/>
          <p:nvPr/>
        </p:nvSpPr>
        <p:spPr>
          <a:xfrm>
            <a:off x="839521" y="663688"/>
            <a:ext cx="7764151" cy="3177311"/>
          </a:xfrm>
          <a:prstGeom prst="rect">
            <a:avLst/>
          </a:prstGeom>
          <a:noFill/>
          <a:ln>
            <a:noFill/>
          </a:ln>
        </p:spPr>
        <p:txBody>
          <a:bodyPr anchorCtr="0" anchor="t" bIns="0" lIns="0" spcFirstLastPara="1" rIns="0" wrap="square" tIns="0">
            <a:noAutofit/>
          </a:bodyPr>
          <a:lstStyle/>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Circular approaches are inseparable part of circular behavior</a:t>
            </a:r>
            <a:r>
              <a:rPr lang="en-US" sz="2000">
                <a:solidFill>
                  <a:srgbClr val="4B4B4B"/>
                </a:solidFill>
                <a:latin typeface="Calibri"/>
                <a:ea typeface="Calibri"/>
                <a:cs typeface="Calibri"/>
                <a:sym typeface="Calibri"/>
              </a:rPr>
              <a:t> </a:t>
            </a:r>
            <a:r>
              <a:rPr b="1" lang="en-US" sz="2400">
                <a:solidFill>
                  <a:srgbClr val="5C8064"/>
                </a:solidFill>
                <a:latin typeface="Calibri"/>
                <a:ea typeface="Calibri"/>
                <a:cs typeface="Calibri"/>
                <a:sym typeface="Calibri"/>
              </a:rPr>
              <a:t>which utilizes the rationale of responsible resource consumption. </a:t>
            </a:r>
            <a:endParaRPr b="1" sz="2400">
              <a:solidFill>
                <a:srgbClr val="5C8064"/>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04166"/>
              </a:lnSpc>
              <a:spcBef>
                <a:spcPts val="0"/>
              </a:spcBef>
              <a:spcAft>
                <a:spcPts val="0"/>
              </a:spcAft>
              <a:buNone/>
            </a:pPr>
            <a:r>
              <a:rPr lang="en-US" sz="2000">
                <a:solidFill>
                  <a:srgbClr val="4B4B4B"/>
                </a:solidFill>
                <a:latin typeface="Calibri"/>
                <a:ea typeface="Calibri"/>
                <a:cs typeface="Calibri"/>
                <a:sym typeface="Calibri"/>
              </a:rPr>
              <a:t>A more systemic viewpoint to circular consumption, introduced by Circle Economy Foundation, refers to </a:t>
            </a:r>
            <a:r>
              <a:rPr b="1" lang="en-US" sz="2400">
                <a:solidFill>
                  <a:srgbClr val="5C8064"/>
                </a:solidFill>
                <a:latin typeface="Calibri"/>
                <a:ea typeface="Calibri"/>
                <a:cs typeface="Calibri"/>
                <a:sym typeface="Calibri"/>
              </a:rPr>
              <a:t>4 resource use strategies:</a:t>
            </a:r>
            <a:endParaRPr b="1" sz="2400">
              <a:solidFill>
                <a:srgbClr val="5C8064"/>
              </a:solidFill>
              <a:latin typeface="Calibri"/>
              <a:ea typeface="Calibri"/>
              <a:cs typeface="Calibri"/>
              <a:sym typeface="Calibri"/>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slowing flows</a:t>
            </a:r>
            <a:endParaRPr sz="2000">
              <a:solidFill>
                <a:srgbClr val="4B4B4B"/>
              </a:solidFill>
              <a:latin typeface="Calibri"/>
              <a:ea typeface="Calibri"/>
              <a:cs typeface="Calibri"/>
              <a:sym typeface="Calibri"/>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closing flows</a:t>
            </a:r>
            <a:endParaRPr sz="2000">
              <a:solidFill>
                <a:srgbClr val="4B4B4B"/>
              </a:solidFill>
              <a:latin typeface="Calibri"/>
              <a:ea typeface="Calibri"/>
              <a:cs typeface="Calibri"/>
              <a:sym typeface="Calibri"/>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narrowing flows</a:t>
            </a:r>
            <a:endParaRPr sz="2000">
              <a:solidFill>
                <a:srgbClr val="4B4B4B"/>
              </a:solidFill>
              <a:latin typeface="Calibri"/>
              <a:ea typeface="Calibri"/>
              <a:cs typeface="Calibri"/>
              <a:sym typeface="Calibri"/>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regenerating flows</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p:txBody>
      </p:sp>
      <p:sp>
        <p:nvSpPr>
          <p:cNvPr id="167" name="Google Shape;167;p21"/>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pic>
        <p:nvPicPr>
          <p:cNvPr id="168" name="Google Shape;168;p21"/>
          <p:cNvPicPr preferRelativeResize="0"/>
          <p:nvPr/>
        </p:nvPicPr>
        <p:blipFill rotWithShape="1">
          <a:blip r:embed="rId3">
            <a:alphaModFix/>
          </a:blip>
          <a:srcRect b="0" l="0" r="0" t="0"/>
          <a:stretch/>
        </p:blipFill>
        <p:spPr>
          <a:xfrm>
            <a:off x="4384962" y="2930235"/>
            <a:ext cx="3909395" cy="3492677"/>
          </a:xfrm>
          <a:prstGeom prst="rect">
            <a:avLst/>
          </a:prstGeom>
          <a:noFill/>
          <a:ln>
            <a:noFill/>
          </a:ln>
        </p:spPr>
      </p:pic>
      <p:sp>
        <p:nvSpPr>
          <p:cNvPr id="169" name="Google Shape;169;p21"/>
          <p:cNvSpPr txBox="1"/>
          <p:nvPr/>
        </p:nvSpPr>
        <p:spPr>
          <a:xfrm>
            <a:off x="8520545" y="2930236"/>
            <a:ext cx="3199602" cy="3492678"/>
          </a:xfrm>
          <a:prstGeom prst="rect">
            <a:avLst/>
          </a:prstGeom>
          <a:solidFill>
            <a:srgbClr val="DEEEDB"/>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1" i="1" lang="en-US" sz="1200">
                <a:solidFill>
                  <a:srgbClr val="5C8064"/>
                </a:solidFill>
                <a:latin typeface="Calibri"/>
                <a:ea typeface="Calibri"/>
                <a:cs typeface="Calibri"/>
                <a:sym typeface="Calibri"/>
              </a:rPr>
              <a:t>Examples of consumer‘s or user‘s actions to...</a:t>
            </a:r>
            <a:endParaRPr sz="1200">
              <a:solidFill>
                <a:srgbClr val="5C8064"/>
              </a:solidFill>
              <a:latin typeface="Calibri"/>
              <a:ea typeface="Calibri"/>
              <a:cs typeface="Calibri"/>
              <a:sym typeface="Calibri"/>
            </a:endParaRPr>
          </a:p>
          <a:p>
            <a:pPr indent="0" lvl="0" marL="0" marR="0" rtl="0" algn="l">
              <a:lnSpc>
                <a:spcPct val="107000"/>
              </a:lnSpc>
              <a:spcBef>
                <a:spcPts val="800"/>
              </a:spcBef>
              <a:spcAft>
                <a:spcPts val="0"/>
              </a:spcAft>
              <a:buNone/>
            </a:pPr>
            <a:r>
              <a:rPr i="1" lang="en-US" sz="1200">
                <a:solidFill>
                  <a:srgbClr val="5C8064"/>
                </a:solidFill>
                <a:latin typeface="Calibri"/>
                <a:ea typeface="Calibri"/>
                <a:cs typeface="Calibri"/>
                <a:sym typeface="Calibri"/>
              </a:rPr>
              <a:t>...slow resouce flows:</a:t>
            </a:r>
            <a:endParaRPr sz="1200">
              <a:solidFill>
                <a:srgbClr val="5C8064"/>
              </a:solidFill>
              <a:latin typeface="Calibri"/>
              <a:ea typeface="Calibri"/>
              <a:cs typeface="Calibri"/>
              <a:sym typeface="Calibri"/>
            </a:endParaRPr>
          </a:p>
          <a:p>
            <a:pPr indent="0" lvl="0" marL="0" marR="0" rtl="0" algn="l">
              <a:lnSpc>
                <a:spcPct val="107000"/>
              </a:lnSpc>
              <a:spcBef>
                <a:spcPts val="800"/>
              </a:spcBef>
              <a:spcAft>
                <a:spcPts val="0"/>
              </a:spcAft>
              <a:buNone/>
            </a:pPr>
            <a:r>
              <a:rPr lang="en-US" sz="1200">
                <a:solidFill>
                  <a:schemeClr val="dk1"/>
                </a:solidFill>
                <a:latin typeface="Calibri"/>
                <a:ea typeface="Calibri"/>
                <a:cs typeface="Calibri"/>
                <a:sym typeface="Calibri"/>
              </a:rPr>
              <a:t>careful treatment, regular cleaning, and necessary repairing of products</a:t>
            </a:r>
            <a:endParaRPr sz="12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lang="en-US" sz="1200">
                <a:solidFill>
                  <a:srgbClr val="5C8064"/>
                </a:solidFill>
                <a:latin typeface="Calibri"/>
                <a:ea typeface="Calibri"/>
                <a:cs typeface="Calibri"/>
                <a:sym typeface="Calibri"/>
              </a:rPr>
              <a:t>...</a:t>
            </a:r>
            <a:r>
              <a:rPr i="1" lang="en-US" sz="1200">
                <a:solidFill>
                  <a:srgbClr val="5C8064"/>
                </a:solidFill>
                <a:latin typeface="Calibri"/>
                <a:ea typeface="Calibri"/>
                <a:cs typeface="Calibri"/>
                <a:sym typeface="Calibri"/>
              </a:rPr>
              <a:t>narrow resource flows:</a:t>
            </a:r>
            <a:endParaRPr sz="1200">
              <a:solidFill>
                <a:srgbClr val="5C8064"/>
              </a:solidFill>
              <a:latin typeface="Calibri"/>
              <a:ea typeface="Calibri"/>
              <a:cs typeface="Calibri"/>
              <a:sym typeface="Calibri"/>
            </a:endParaRPr>
          </a:p>
          <a:p>
            <a:pPr indent="0" lvl="0" marL="0" marR="0" rtl="0" algn="l">
              <a:lnSpc>
                <a:spcPct val="107000"/>
              </a:lnSpc>
              <a:spcBef>
                <a:spcPts val="800"/>
              </a:spcBef>
              <a:spcAft>
                <a:spcPts val="0"/>
              </a:spcAft>
              <a:buNone/>
            </a:pPr>
            <a:r>
              <a:rPr lang="en-US" sz="1200">
                <a:solidFill>
                  <a:schemeClr val="dk1"/>
                </a:solidFill>
                <a:latin typeface="Calibri"/>
                <a:ea typeface="Calibri"/>
                <a:cs typeface="Calibri"/>
                <a:sym typeface="Calibri"/>
              </a:rPr>
              <a:t>participation in sharing and rental models, and avoidance of unnecessary purchases</a:t>
            </a:r>
            <a:endParaRPr sz="12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i="1" lang="en-US" sz="1200">
                <a:solidFill>
                  <a:srgbClr val="5C8064"/>
                </a:solidFill>
                <a:latin typeface="Calibri"/>
                <a:ea typeface="Calibri"/>
                <a:cs typeface="Calibri"/>
                <a:sym typeface="Calibri"/>
              </a:rPr>
              <a:t>…close resource flows:</a:t>
            </a:r>
            <a:endParaRPr sz="1200">
              <a:solidFill>
                <a:srgbClr val="5C8064"/>
              </a:solidFill>
              <a:latin typeface="Calibri"/>
              <a:ea typeface="Calibri"/>
              <a:cs typeface="Calibri"/>
              <a:sym typeface="Calibri"/>
            </a:endParaRPr>
          </a:p>
          <a:p>
            <a:pPr indent="0" lvl="0" marL="0" marR="0" rtl="0" algn="l">
              <a:lnSpc>
                <a:spcPct val="107000"/>
              </a:lnSpc>
              <a:spcBef>
                <a:spcPts val="800"/>
              </a:spcBef>
              <a:spcAft>
                <a:spcPts val="0"/>
              </a:spcAft>
              <a:buNone/>
            </a:pPr>
            <a:r>
              <a:rPr lang="en-US" sz="1200">
                <a:solidFill>
                  <a:schemeClr val="dk1"/>
                </a:solidFill>
                <a:latin typeface="Calibri"/>
                <a:ea typeface="Calibri"/>
                <a:cs typeface="Calibri"/>
                <a:sym typeface="Calibri"/>
              </a:rPr>
              <a:t>passing on of pre-owned products to others, separation of waste materials</a:t>
            </a:r>
            <a:endParaRPr sz="12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i="1" lang="en-US" sz="1200">
                <a:solidFill>
                  <a:srgbClr val="5C8064"/>
                </a:solidFill>
                <a:latin typeface="Calibri"/>
                <a:ea typeface="Calibri"/>
                <a:cs typeface="Calibri"/>
                <a:sym typeface="Calibri"/>
              </a:rPr>
              <a:t>…regenerate resource flows:</a:t>
            </a:r>
            <a:endParaRPr i="1" sz="1200">
              <a:solidFill>
                <a:srgbClr val="5C8064"/>
              </a:solidFill>
              <a:latin typeface="Calibri"/>
              <a:ea typeface="Calibri"/>
              <a:cs typeface="Calibri"/>
              <a:sym typeface="Calibri"/>
            </a:endParaRPr>
          </a:p>
          <a:p>
            <a:pPr indent="0" lvl="0" marL="0" marR="0" rtl="0" algn="l">
              <a:lnSpc>
                <a:spcPct val="107000"/>
              </a:lnSpc>
              <a:spcBef>
                <a:spcPts val="800"/>
              </a:spcBef>
              <a:spcAft>
                <a:spcPts val="0"/>
              </a:spcAft>
              <a:buNone/>
            </a:pPr>
            <a:r>
              <a:rPr lang="en-US" sz="1200">
                <a:solidFill>
                  <a:schemeClr val="dk1"/>
                </a:solidFill>
                <a:latin typeface="Calibri"/>
                <a:ea typeface="Calibri"/>
                <a:cs typeface="Calibri"/>
                <a:sym typeface="Calibri"/>
              </a:rPr>
              <a:t>use of renewable energy, selection of organic food and toxic-free products</a:t>
            </a:r>
            <a:endParaRPr sz="1200">
              <a:solidFill>
                <a:schemeClr val="dk1"/>
              </a:solidFill>
              <a:latin typeface="Calibri"/>
              <a:ea typeface="Calibri"/>
              <a:cs typeface="Calibri"/>
              <a:sym typeface="Calibri"/>
            </a:endParaRPr>
          </a:p>
        </p:txBody>
      </p:sp>
      <p:sp>
        <p:nvSpPr>
          <p:cNvPr id="170" name="Google Shape;170;p21"/>
          <p:cNvSpPr txBox="1"/>
          <p:nvPr/>
        </p:nvSpPr>
        <p:spPr>
          <a:xfrm>
            <a:off x="1719943" y="6573385"/>
            <a:ext cx="10602686" cy="184666"/>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200">
                <a:solidFill>
                  <a:srgbClr val="5C8064"/>
                </a:solidFill>
                <a:latin typeface="Calibri"/>
                <a:ea typeface="Calibri"/>
                <a:cs typeface="Calibri"/>
                <a:sym typeface="Calibri"/>
              </a:rPr>
              <a:t>Circular consumption model by Circle Economy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https://www.circle-economy.com/blogs/circular-consumption-in-the-linear-economy-only-a-drop-in-the-ocean</a:t>
            </a: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2"/>
          <p:cNvSpPr txBox="1"/>
          <p:nvPr>
            <p:ph idx="1" type="body"/>
          </p:nvPr>
        </p:nvSpPr>
        <p:spPr>
          <a:xfrm>
            <a:off x="5818681" y="458209"/>
            <a:ext cx="6213798" cy="944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4400"/>
              <a:buNone/>
            </a:pPr>
            <a:r>
              <a:rPr lang="en-US"/>
              <a:t>Discussion</a:t>
            </a:r>
            <a:endParaRPr/>
          </a:p>
        </p:txBody>
      </p:sp>
      <p:pic>
        <p:nvPicPr>
          <p:cNvPr id="176" name="Google Shape;176;p22"/>
          <p:cNvPicPr preferRelativeResize="0"/>
          <p:nvPr/>
        </p:nvPicPr>
        <p:blipFill rotWithShape="1">
          <a:blip r:embed="rId3">
            <a:alphaModFix/>
          </a:blip>
          <a:srcRect b="0" l="35293" r="13009" t="0"/>
          <a:stretch/>
        </p:blipFill>
        <p:spPr>
          <a:xfrm>
            <a:off x="-1" y="0"/>
            <a:ext cx="5320145" cy="6858000"/>
          </a:xfrm>
          <a:prstGeom prst="rect">
            <a:avLst/>
          </a:prstGeom>
          <a:noFill/>
          <a:ln>
            <a:noFill/>
          </a:ln>
        </p:spPr>
      </p:pic>
      <p:sp>
        <p:nvSpPr>
          <p:cNvPr id="177" name="Google Shape;177;p22"/>
          <p:cNvSpPr txBox="1"/>
          <p:nvPr/>
        </p:nvSpPr>
        <p:spPr>
          <a:xfrm>
            <a:off x="179460" y="6532359"/>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
        <p:nvSpPr>
          <p:cNvPr id="178" name="Google Shape;178;p22"/>
          <p:cNvSpPr txBox="1"/>
          <p:nvPr>
            <p:ph idx="4" type="body"/>
          </p:nvPr>
        </p:nvSpPr>
        <p:spPr>
          <a:xfrm>
            <a:off x="5818681" y="1475508"/>
            <a:ext cx="5994400" cy="18507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US" sz="2000"/>
              <a:t>Usually, when we consider buying a new phone, our decision is based on economic (e.g., price) and technical factors (e.g., battery life, camera resolution). With the adoption of circular approach, we would also question the overall need for a „new“ phone and evaluate the option of buying a refurbished one. </a:t>
            </a:r>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rgbClr val="5C8064"/>
              </a:buClr>
              <a:buSzPts val="2400"/>
              <a:buNone/>
            </a:pPr>
            <a:r>
              <a:rPr b="1" lang="en-US" sz="2400">
                <a:solidFill>
                  <a:srgbClr val="5C8064"/>
                </a:solidFill>
              </a:rPr>
              <a:t>What other aspects, based on your current knowledge about circular economy, could be included into the decision-making of buying a phone? </a:t>
            </a:r>
            <a:endParaRPr b="1" sz="2400">
              <a:solidFill>
                <a:srgbClr val="5C806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23"/>
          <p:cNvPicPr preferRelativeResize="0"/>
          <p:nvPr/>
        </p:nvPicPr>
        <p:blipFill rotWithShape="1">
          <a:blip r:embed="rId3">
            <a:alphaModFix/>
          </a:blip>
          <a:srcRect b="0" l="13834" r="29032" t="0"/>
          <a:stretch/>
        </p:blipFill>
        <p:spPr>
          <a:xfrm>
            <a:off x="6312408" y="0"/>
            <a:ext cx="5879592" cy="6858000"/>
          </a:xfrm>
          <a:prstGeom prst="rect">
            <a:avLst/>
          </a:prstGeom>
          <a:noFill/>
          <a:ln>
            <a:noFill/>
          </a:ln>
        </p:spPr>
      </p:pic>
      <p:sp>
        <p:nvSpPr>
          <p:cNvPr id="184" name="Google Shape;184;p23"/>
          <p:cNvSpPr txBox="1"/>
          <p:nvPr/>
        </p:nvSpPr>
        <p:spPr>
          <a:xfrm>
            <a:off x="631702" y="599398"/>
            <a:ext cx="4979389" cy="3177311"/>
          </a:xfrm>
          <a:prstGeom prst="rect">
            <a:avLst/>
          </a:prstGeom>
          <a:noFill/>
          <a:ln>
            <a:noFill/>
          </a:ln>
        </p:spPr>
        <p:txBody>
          <a:bodyPr anchorCtr="0" anchor="t" bIns="0" lIns="0" spcFirstLastPara="1" rIns="0" wrap="square" tIns="0">
            <a:noAutofit/>
          </a:bodyPr>
          <a:lstStyle/>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Circular approaches can be adopted not only on an individual level but also on the organizational. </a:t>
            </a:r>
            <a:r>
              <a:rPr lang="en-US" sz="2000">
                <a:solidFill>
                  <a:srgbClr val="4B4B4B"/>
                </a:solidFill>
                <a:latin typeface="Calibri"/>
                <a:ea typeface="Calibri"/>
                <a:cs typeface="Calibri"/>
                <a:sym typeface="Calibri"/>
              </a:rPr>
              <a:t>Usually, it happens when a group of managing staff agrees on common circular economy-oriented actions, contribute to them with allocated resources, and advocate them to others. This process can be approached by both top-to-bottom and  bottom-to-top initiatives. </a:t>
            </a:r>
            <a:r>
              <a:rPr b="1" lang="en-US" sz="2400">
                <a:solidFill>
                  <a:srgbClr val="5C8064"/>
                </a:solidFill>
                <a:latin typeface="Calibri"/>
                <a:ea typeface="Calibri"/>
                <a:cs typeface="Calibri"/>
                <a:sym typeface="Calibri"/>
              </a:rPr>
              <a:t>In organizations, circular approaches can be integrated into almost all activities. </a:t>
            </a:r>
            <a:r>
              <a:rPr lang="en-US" sz="2000">
                <a:solidFill>
                  <a:srgbClr val="4B4B4B"/>
                </a:solidFill>
                <a:latin typeface="Calibri"/>
                <a:ea typeface="Calibri"/>
                <a:cs typeface="Calibri"/>
                <a:sym typeface="Calibri"/>
              </a:rPr>
              <a:t>Examples in the following slides reflect only a fraction of the variety of such possibilities.</a:t>
            </a:r>
            <a:endParaRPr sz="2000">
              <a:solidFill>
                <a:srgbClr val="4B4B4B"/>
              </a:solidFill>
              <a:latin typeface="Calibri"/>
              <a:ea typeface="Calibri"/>
              <a:cs typeface="Calibri"/>
              <a:sym typeface="Calibri"/>
            </a:endParaRPr>
          </a:p>
        </p:txBody>
      </p:sp>
      <p:sp>
        <p:nvSpPr>
          <p:cNvPr id="185" name="Google Shape;185;p23"/>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24"/>
          <p:cNvPicPr preferRelativeResize="0"/>
          <p:nvPr/>
        </p:nvPicPr>
        <p:blipFill rotWithShape="1">
          <a:blip r:embed="rId3">
            <a:alphaModFix/>
          </a:blip>
          <a:srcRect b="0" l="1" r="65414" t="0"/>
          <a:stretch/>
        </p:blipFill>
        <p:spPr>
          <a:xfrm>
            <a:off x="8632835" y="0"/>
            <a:ext cx="3559165" cy="6858000"/>
          </a:xfrm>
          <a:prstGeom prst="rect">
            <a:avLst/>
          </a:prstGeom>
          <a:noFill/>
          <a:ln>
            <a:noFill/>
          </a:ln>
        </p:spPr>
      </p:pic>
      <p:sp>
        <p:nvSpPr>
          <p:cNvPr id="191" name="Google Shape;191;p24"/>
          <p:cNvSpPr txBox="1"/>
          <p:nvPr/>
        </p:nvSpPr>
        <p:spPr>
          <a:xfrm>
            <a:off x="548575" y="453926"/>
            <a:ext cx="6236689" cy="3177311"/>
          </a:xfrm>
          <a:prstGeom prst="rect">
            <a:avLst/>
          </a:prstGeom>
          <a:noFill/>
          <a:ln>
            <a:noFill/>
          </a:ln>
        </p:spPr>
        <p:txBody>
          <a:bodyPr anchorCtr="0" anchor="t" bIns="0" lIns="0" spcFirstLastPara="1" rIns="0" wrap="square" tIns="0">
            <a:noAutofit/>
          </a:bodyPr>
          <a:lstStyle/>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Application of circular approaches on the organizational level:</a:t>
            </a:r>
            <a:endParaRPr/>
          </a:p>
          <a:p>
            <a:pPr indent="0" lvl="0" marL="0" marR="0" rtl="0" algn="l">
              <a:lnSpc>
                <a:spcPct val="104166"/>
              </a:lnSpc>
              <a:spcBef>
                <a:spcPts val="0"/>
              </a:spcBef>
              <a:spcAft>
                <a:spcPts val="0"/>
              </a:spcAft>
              <a:buNone/>
            </a:pPr>
            <a:r>
              <a:rPr b="1" i="1" lang="en-US" sz="2400">
                <a:solidFill>
                  <a:srgbClr val="5C8064"/>
                </a:solidFill>
                <a:latin typeface="Calibri"/>
                <a:ea typeface="Calibri"/>
                <a:cs typeface="Calibri"/>
                <a:sym typeface="Calibri"/>
              </a:rPr>
              <a:t>Procurement example</a:t>
            </a:r>
            <a:endParaRPr/>
          </a:p>
          <a:p>
            <a:pPr indent="0" lvl="0" marL="0" marR="0" rtl="0" algn="l">
              <a:lnSpc>
                <a:spcPct val="104166"/>
              </a:lnSpc>
              <a:spcBef>
                <a:spcPts val="0"/>
              </a:spcBef>
              <a:spcAft>
                <a:spcPts val="0"/>
              </a:spcAft>
              <a:buNone/>
            </a:pPr>
            <a:r>
              <a:t/>
            </a:r>
            <a:endParaRPr b="1" sz="2400">
              <a:solidFill>
                <a:srgbClr val="5C8064"/>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Implementation of </a:t>
            </a:r>
            <a:r>
              <a:rPr lang="en-US" sz="2000" u="sng">
                <a:solidFill>
                  <a:schemeClr val="hlink"/>
                </a:solidFill>
                <a:latin typeface="Calibri"/>
                <a:ea typeface="Calibri"/>
                <a:cs typeface="Calibri"/>
                <a:sym typeface="Calibri"/>
                <a:hlinkClick r:id="rId4"/>
              </a:rPr>
              <a:t>green</a:t>
            </a:r>
            <a:r>
              <a:rPr lang="en-US" sz="2000">
                <a:solidFill>
                  <a:srgbClr val="4B4B4B"/>
                </a:solidFill>
                <a:latin typeface="Calibri"/>
                <a:ea typeface="Calibri"/>
                <a:cs typeface="Calibri"/>
                <a:sym typeface="Calibri"/>
              </a:rPr>
              <a:t> and </a:t>
            </a:r>
            <a:r>
              <a:rPr lang="en-US" sz="2000" u="sng">
                <a:solidFill>
                  <a:schemeClr val="hlink"/>
                </a:solidFill>
                <a:latin typeface="Calibri"/>
                <a:ea typeface="Calibri"/>
                <a:cs typeface="Calibri"/>
                <a:sym typeface="Calibri"/>
                <a:hlinkClick r:id="rId5"/>
              </a:rPr>
              <a:t>circular</a:t>
            </a:r>
            <a:r>
              <a:rPr lang="en-US" sz="2000">
                <a:solidFill>
                  <a:srgbClr val="4B4B4B"/>
                </a:solidFill>
                <a:latin typeface="Calibri"/>
                <a:ea typeface="Calibri"/>
                <a:cs typeface="Calibri"/>
                <a:sym typeface="Calibri"/>
              </a:rPr>
              <a:t> procurement by incorporating sustainability criteria into the technical requirements of procured goods, services, or works.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Identification of more sustainable and circular product alternatives to be procured by implementing corresponding market analysis.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Reinforcement of effective green and circular procurement implementation by strengthening procurement staff competences.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Reinforcement of the procurement role for contributing to circular economy objectives by aligning it with other organizational agendas, regulations, or strategies. </a:t>
            </a:r>
            <a:endParaRPr sz="2000">
              <a:solidFill>
                <a:srgbClr val="4B4B4B"/>
              </a:solidFill>
              <a:latin typeface="Calibri"/>
              <a:ea typeface="Calibri"/>
              <a:cs typeface="Calibri"/>
              <a:sym typeface="Calibri"/>
            </a:endParaRPr>
          </a:p>
        </p:txBody>
      </p:sp>
      <p:sp>
        <p:nvSpPr>
          <p:cNvPr id="192" name="Google Shape;192;p24"/>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©Pixabay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5"/>
          <p:cNvSpPr txBox="1"/>
          <p:nvPr/>
        </p:nvSpPr>
        <p:spPr>
          <a:xfrm>
            <a:off x="548575" y="453926"/>
            <a:ext cx="6236689" cy="3177311"/>
          </a:xfrm>
          <a:prstGeom prst="rect">
            <a:avLst/>
          </a:prstGeom>
          <a:noFill/>
          <a:ln>
            <a:noFill/>
          </a:ln>
        </p:spPr>
        <p:txBody>
          <a:bodyPr anchorCtr="0" anchor="t" bIns="0" lIns="0" spcFirstLastPara="1" rIns="0" wrap="square" tIns="0">
            <a:noAutofit/>
          </a:bodyPr>
          <a:lstStyle/>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Application of circular approaches on the organizational level:</a:t>
            </a:r>
            <a:endParaRPr/>
          </a:p>
          <a:p>
            <a:pPr indent="0" lvl="0" marL="0" marR="0" rtl="0" algn="l">
              <a:lnSpc>
                <a:spcPct val="104166"/>
              </a:lnSpc>
              <a:spcBef>
                <a:spcPts val="0"/>
              </a:spcBef>
              <a:spcAft>
                <a:spcPts val="0"/>
              </a:spcAft>
              <a:buNone/>
            </a:pPr>
            <a:r>
              <a:rPr b="1" i="1" lang="en-US" sz="2400">
                <a:solidFill>
                  <a:srgbClr val="5C8064"/>
                </a:solidFill>
                <a:latin typeface="Calibri"/>
                <a:ea typeface="Calibri"/>
                <a:cs typeface="Calibri"/>
                <a:sym typeface="Calibri"/>
              </a:rPr>
              <a:t>Event example</a:t>
            </a:r>
            <a:endParaRPr/>
          </a:p>
          <a:p>
            <a:pPr indent="0" lvl="0" marL="0" marR="0" rtl="0" algn="l">
              <a:lnSpc>
                <a:spcPct val="104166"/>
              </a:lnSpc>
              <a:spcBef>
                <a:spcPts val="0"/>
              </a:spcBef>
              <a:spcAft>
                <a:spcPts val="0"/>
              </a:spcAft>
              <a:buNone/>
            </a:pPr>
            <a:r>
              <a:t/>
            </a:r>
            <a:endParaRPr b="1" sz="2400">
              <a:solidFill>
                <a:srgbClr val="5C8064"/>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Implementation of </a:t>
            </a:r>
            <a:r>
              <a:rPr lang="en-US" sz="2000" u="sng">
                <a:solidFill>
                  <a:schemeClr val="hlink"/>
                </a:solidFill>
                <a:latin typeface="Calibri"/>
                <a:ea typeface="Calibri"/>
                <a:cs typeface="Calibri"/>
                <a:sym typeface="Calibri"/>
                <a:hlinkClick r:id="rId3"/>
              </a:rPr>
              <a:t>zero-waste events</a:t>
            </a:r>
            <a:r>
              <a:rPr lang="en-US" sz="2000">
                <a:solidFill>
                  <a:srgbClr val="4B4B4B"/>
                </a:solidFill>
                <a:latin typeface="Calibri"/>
                <a:ea typeface="Calibri"/>
                <a:cs typeface="Calibri"/>
                <a:sym typeface="Calibri"/>
              </a:rPr>
              <a:t> by eliminating single use items, such as packaging, printed agendas, name cards, etc.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Compliance with proper waste sorting by allocating separate recycling bins for different types of waste and by displaying correct sorting information.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Avoidance of event-specific item production, e.g., stationery, banners, souvenirs, etc., by utilizing multiple use alternatives. </a:t>
            </a:r>
            <a:endParaRPr sz="2000">
              <a:solidFill>
                <a:srgbClr val="4B4B4B"/>
              </a:solidFill>
              <a:latin typeface="Calibri"/>
              <a:ea typeface="Calibri"/>
              <a:cs typeface="Calibri"/>
              <a:sym typeface="Calibri"/>
            </a:endParaRPr>
          </a:p>
        </p:txBody>
      </p:sp>
      <p:sp>
        <p:nvSpPr>
          <p:cNvPr id="198" name="Google Shape;198;p25"/>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pic>
        <p:nvPicPr>
          <p:cNvPr id="199" name="Google Shape;199;p25"/>
          <p:cNvPicPr preferRelativeResize="0"/>
          <p:nvPr/>
        </p:nvPicPr>
        <p:blipFill rotWithShape="1">
          <a:blip r:embed="rId4">
            <a:alphaModFix/>
          </a:blip>
          <a:srcRect b="0" l="1" r="65414" t="0"/>
          <a:stretch/>
        </p:blipFill>
        <p:spPr>
          <a:xfrm>
            <a:off x="8632835" y="0"/>
            <a:ext cx="3559165" cy="6858000"/>
          </a:xfrm>
          <a:prstGeom prst="rect">
            <a:avLst/>
          </a:prstGeom>
          <a:noFill/>
          <a:ln>
            <a:noFill/>
          </a:ln>
        </p:spPr>
      </p:pic>
      <p:sp>
        <p:nvSpPr>
          <p:cNvPr id="200" name="Google Shape;200;p25"/>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©Pixabay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6"/>
          <p:cNvSpPr txBox="1"/>
          <p:nvPr/>
        </p:nvSpPr>
        <p:spPr>
          <a:xfrm>
            <a:off x="548575" y="453926"/>
            <a:ext cx="7109525" cy="3177311"/>
          </a:xfrm>
          <a:prstGeom prst="rect">
            <a:avLst/>
          </a:prstGeom>
          <a:noFill/>
          <a:ln>
            <a:noFill/>
          </a:ln>
        </p:spPr>
        <p:txBody>
          <a:bodyPr anchorCtr="0" anchor="t" bIns="0" lIns="0" spcFirstLastPara="1" rIns="0" wrap="square" tIns="0">
            <a:noAutofit/>
          </a:bodyPr>
          <a:lstStyle/>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Application of circular approaches on the</a:t>
            </a:r>
            <a:endParaRPr/>
          </a:p>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organizational level:</a:t>
            </a:r>
            <a:endParaRPr/>
          </a:p>
          <a:p>
            <a:pPr indent="0" lvl="0" marL="0" marR="0" rtl="0" algn="l">
              <a:lnSpc>
                <a:spcPct val="104166"/>
              </a:lnSpc>
              <a:spcBef>
                <a:spcPts val="0"/>
              </a:spcBef>
              <a:spcAft>
                <a:spcPts val="0"/>
              </a:spcAft>
              <a:buNone/>
            </a:pPr>
            <a:r>
              <a:rPr b="1" i="1" lang="en-US" sz="2400">
                <a:solidFill>
                  <a:srgbClr val="5C8064"/>
                </a:solidFill>
                <a:latin typeface="Calibri"/>
                <a:ea typeface="Calibri"/>
                <a:cs typeface="Calibri"/>
                <a:sym typeface="Calibri"/>
              </a:rPr>
              <a:t>Mobility example</a:t>
            </a:r>
            <a:endParaRPr/>
          </a:p>
          <a:p>
            <a:pPr indent="0" lvl="0" marL="0" marR="0" rtl="0" algn="l">
              <a:lnSpc>
                <a:spcPct val="104166"/>
              </a:lnSpc>
              <a:spcBef>
                <a:spcPts val="0"/>
              </a:spcBef>
              <a:spcAft>
                <a:spcPts val="0"/>
              </a:spcAft>
              <a:buNone/>
            </a:pPr>
            <a:r>
              <a:t/>
            </a:r>
            <a:endParaRPr b="1" sz="2400">
              <a:solidFill>
                <a:srgbClr val="5C8064"/>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Promotion of shared mobility (e.g., carpooling) by identifying such possibilities among the staff.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Promotion of use of public transportation by creating motivational incentives.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Promotion of use of cycling by allocating parking space for bikes.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Awareness creation regarding environmental impacts of mobility by mainstreaming GHG calculations (</a:t>
            </a:r>
            <a:r>
              <a:rPr lang="en-US" sz="2000" u="sng">
                <a:solidFill>
                  <a:schemeClr val="hlink"/>
                </a:solidFill>
                <a:latin typeface="Calibri"/>
                <a:ea typeface="Calibri"/>
                <a:cs typeface="Calibri"/>
                <a:sym typeface="Calibri"/>
                <a:hlinkClick r:id="rId3"/>
              </a:rPr>
              <a:t>example of GHG calculation tool</a:t>
            </a:r>
            <a:r>
              <a:rPr lang="en-US" sz="2000">
                <a:solidFill>
                  <a:srgbClr val="4B4B4B"/>
                </a:solidFill>
                <a:latin typeface="Calibri"/>
                <a:ea typeface="Calibri"/>
                <a:cs typeface="Calibri"/>
                <a:sym typeface="Calibri"/>
              </a:rPr>
              <a:t>) and setting related reduction goals in the organization.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Promotion of sustainable mobility options for staff travelling to external events by creating corresponding guidelines and recommendations.</a:t>
            </a:r>
            <a:endParaRPr sz="2000">
              <a:solidFill>
                <a:srgbClr val="4B4B4B"/>
              </a:solidFill>
              <a:latin typeface="Calibri"/>
              <a:ea typeface="Calibri"/>
              <a:cs typeface="Calibri"/>
              <a:sym typeface="Calibri"/>
            </a:endParaRPr>
          </a:p>
        </p:txBody>
      </p:sp>
      <p:sp>
        <p:nvSpPr>
          <p:cNvPr id="206" name="Google Shape;206;p26"/>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pic>
        <p:nvPicPr>
          <p:cNvPr id="207" name="Google Shape;207;p26"/>
          <p:cNvPicPr preferRelativeResize="0"/>
          <p:nvPr/>
        </p:nvPicPr>
        <p:blipFill rotWithShape="1">
          <a:blip r:embed="rId4">
            <a:alphaModFix/>
          </a:blip>
          <a:srcRect b="0" l="1" r="65414" t="0"/>
          <a:stretch/>
        </p:blipFill>
        <p:spPr>
          <a:xfrm>
            <a:off x="8632835" y="0"/>
            <a:ext cx="3559165" cy="6858000"/>
          </a:xfrm>
          <a:prstGeom prst="rect">
            <a:avLst/>
          </a:prstGeom>
          <a:noFill/>
          <a:ln>
            <a:noFill/>
          </a:ln>
        </p:spPr>
      </p:pic>
      <p:sp>
        <p:nvSpPr>
          <p:cNvPr id="208" name="Google Shape;208;p26"/>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©Pixabay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7"/>
          <p:cNvSpPr txBox="1"/>
          <p:nvPr/>
        </p:nvSpPr>
        <p:spPr>
          <a:xfrm>
            <a:off x="748145" y="599398"/>
            <a:ext cx="10733810" cy="3177311"/>
          </a:xfrm>
          <a:prstGeom prst="rect">
            <a:avLst/>
          </a:prstGeom>
          <a:noFill/>
          <a:ln>
            <a:noFill/>
          </a:ln>
        </p:spPr>
        <p:txBody>
          <a:bodyPr anchorCtr="0" anchor="t" bIns="0" lIns="0" spcFirstLastPara="1" rIns="0" wrap="square" tIns="0">
            <a:noAutofit/>
          </a:bodyPr>
          <a:lstStyle/>
          <a:p>
            <a:pPr indent="0" lvl="0" marL="0" marR="0" rtl="0" algn="l">
              <a:lnSpc>
                <a:spcPct val="104166"/>
              </a:lnSpc>
              <a:spcBef>
                <a:spcPts val="0"/>
              </a:spcBef>
              <a:spcAft>
                <a:spcPts val="0"/>
              </a:spcAft>
              <a:buNone/>
            </a:pPr>
            <a:r>
              <a:rPr lang="en-US" sz="2000">
                <a:solidFill>
                  <a:srgbClr val="4B4B4B"/>
                </a:solidFill>
                <a:latin typeface="Calibri"/>
                <a:ea typeface="Calibri"/>
                <a:cs typeface="Calibri"/>
                <a:sym typeface="Calibri"/>
              </a:rPr>
              <a:t>Some of provided examples not only relate to the circular economy, but also to other concepts such as sustainability or zero-waste. Nevertheless, they all share </a:t>
            </a:r>
            <a:r>
              <a:rPr b="1" lang="en-US" sz="2400">
                <a:solidFill>
                  <a:srgbClr val="5C8064"/>
                </a:solidFill>
                <a:latin typeface="Calibri"/>
                <a:ea typeface="Calibri"/>
                <a:cs typeface="Calibri"/>
                <a:sym typeface="Calibri"/>
              </a:rPr>
              <a:t>the objective of using available resources more efficiently, while reducing waste and contributing to lower pollution.</a:t>
            </a:r>
            <a:r>
              <a:rPr lang="en-US" sz="2000">
                <a:solidFill>
                  <a:srgbClr val="5C8064"/>
                </a:solidFill>
                <a:latin typeface="Calibri"/>
                <a:ea typeface="Calibri"/>
                <a:cs typeface="Calibri"/>
                <a:sym typeface="Calibri"/>
              </a:rPr>
              <a:t>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04166"/>
              </a:lnSpc>
              <a:spcBef>
                <a:spcPts val="0"/>
              </a:spcBef>
              <a:spcAft>
                <a:spcPts val="0"/>
              </a:spcAft>
              <a:buNone/>
            </a:pPr>
            <a:r>
              <a:rPr lang="en-US" sz="2000">
                <a:solidFill>
                  <a:srgbClr val="4B4B4B"/>
                </a:solidFill>
                <a:latin typeface="Calibri"/>
                <a:ea typeface="Calibri"/>
                <a:cs typeface="Calibri"/>
                <a:sym typeface="Calibri"/>
              </a:rPr>
              <a:t>Makerspaces, in this respect, can integrate circular approaches not only in common organizational activities (e.g., procurement, facilities management, etc.) but also into their other typical activities (e.g., production of prototypes, education, etc.). </a:t>
            </a:r>
            <a:r>
              <a:rPr b="1" lang="en-US" sz="2400">
                <a:solidFill>
                  <a:srgbClr val="5C8064"/>
                </a:solidFill>
                <a:latin typeface="Calibri"/>
                <a:ea typeface="Calibri"/>
                <a:cs typeface="Calibri"/>
                <a:sym typeface="Calibri"/>
              </a:rPr>
              <a:t>The broader part of makerspace‘s community is involved in the application of circular economy-oriented practices, the greater the environmental impact that can be achieved. </a:t>
            </a:r>
            <a:endParaRPr b="1" sz="2000">
              <a:solidFill>
                <a:srgbClr val="5C8064"/>
              </a:solidFill>
              <a:latin typeface="Calibri"/>
              <a:ea typeface="Calibri"/>
              <a:cs typeface="Calibri"/>
              <a:sym typeface="Calibri"/>
            </a:endParaRPr>
          </a:p>
        </p:txBody>
      </p:sp>
      <p:sp>
        <p:nvSpPr>
          <p:cNvPr id="215" name="Google Shape;215;p27"/>
          <p:cNvSpPr txBox="1"/>
          <p:nvPr/>
        </p:nvSpPr>
        <p:spPr>
          <a:xfrm>
            <a:off x="11348813" y="6402492"/>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pic>
        <p:nvPicPr>
          <p:cNvPr id="216" name="Google Shape;216;p27"/>
          <p:cNvPicPr preferRelativeResize="0"/>
          <p:nvPr/>
        </p:nvPicPr>
        <p:blipFill rotWithShape="1">
          <a:blip r:embed="rId3">
            <a:alphaModFix/>
          </a:blip>
          <a:srcRect b="1948" l="0" r="0" t="53084"/>
          <a:stretch/>
        </p:blipFill>
        <p:spPr>
          <a:xfrm>
            <a:off x="19050" y="3979719"/>
            <a:ext cx="12192000" cy="2878282"/>
          </a:xfrm>
          <a:prstGeom prst="rect">
            <a:avLst/>
          </a:prstGeom>
          <a:noFill/>
          <a:ln>
            <a:noFill/>
          </a:ln>
        </p:spPr>
      </p:pic>
      <p:sp>
        <p:nvSpPr>
          <p:cNvPr id="217" name="Google Shape;217;p27"/>
          <p:cNvSpPr txBox="1"/>
          <p:nvPr/>
        </p:nvSpPr>
        <p:spPr>
          <a:xfrm>
            <a:off x="11276076" y="6522524"/>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©Pixabay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8"/>
          <p:cNvSpPr txBox="1"/>
          <p:nvPr>
            <p:ph idx="1" type="body"/>
          </p:nvPr>
        </p:nvSpPr>
        <p:spPr>
          <a:xfrm>
            <a:off x="4092829" y="458209"/>
            <a:ext cx="7939650" cy="944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4400"/>
              <a:buNone/>
            </a:pPr>
            <a:r>
              <a:rPr lang="en-US"/>
              <a:t>Case analysis</a:t>
            </a:r>
            <a:endParaRPr/>
          </a:p>
        </p:txBody>
      </p:sp>
      <p:sp>
        <p:nvSpPr>
          <p:cNvPr id="223" name="Google Shape;223;p28"/>
          <p:cNvSpPr txBox="1"/>
          <p:nvPr/>
        </p:nvSpPr>
        <p:spPr>
          <a:xfrm>
            <a:off x="179460" y="6532359"/>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
        <p:nvSpPr>
          <p:cNvPr id="224" name="Google Shape;224;p28"/>
          <p:cNvSpPr txBox="1"/>
          <p:nvPr>
            <p:ph idx="4" type="body"/>
          </p:nvPr>
        </p:nvSpPr>
        <p:spPr>
          <a:xfrm>
            <a:off x="4092829" y="1402772"/>
            <a:ext cx="7720252" cy="53450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US" sz="2000"/>
              <a:t>“CircularSpaces” makerspace is a dynamic hub for innovators and creators committed to integrating sustainable practices into their projects. The makerspace is planning to initiate a challenge to encourage its community members to apply circular economy thinking to their projects. The challenge will include the creation of furniture design and participants will be tasked to design innovative and functional pieces. </a:t>
            </a:r>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rgbClr val="5C8064"/>
              </a:buClr>
              <a:buSzPts val="2400"/>
              <a:buNone/>
            </a:pPr>
            <a:r>
              <a:rPr b="1" lang="en-US" sz="2400">
                <a:solidFill>
                  <a:srgbClr val="5C8064"/>
                </a:solidFill>
              </a:rPr>
              <a:t>Imagine that you are one of the organisers who have to set the evaluation criteria for the presented projects and choose the winner for the most well thought circular furniture. Define these evaluation criteria both from the design and production, as well as the end user perspectives</a:t>
            </a:r>
            <a:r>
              <a:rPr lang="en-US" sz="2000"/>
              <a:t>. Use references or examples from other Topics of this training programme, utilize circular consumption framework provided on slide 10, and apply your overall knowledge of circular economy. </a:t>
            </a:r>
            <a:endParaRPr/>
          </a:p>
        </p:txBody>
      </p:sp>
      <p:pic>
        <p:nvPicPr>
          <p:cNvPr id="225" name="Google Shape;225;p28"/>
          <p:cNvPicPr preferRelativeResize="0"/>
          <p:nvPr/>
        </p:nvPicPr>
        <p:blipFill rotWithShape="1">
          <a:blip r:embed="rId3">
            <a:alphaModFix/>
          </a:blip>
          <a:srcRect b="0" l="41452" r="23409" t="0"/>
          <a:stretch/>
        </p:blipFill>
        <p:spPr>
          <a:xfrm>
            <a:off x="0" y="0"/>
            <a:ext cx="3616036" cy="6858000"/>
          </a:xfrm>
          <a:prstGeom prst="rect">
            <a:avLst/>
          </a:prstGeom>
          <a:noFill/>
          <a:ln>
            <a:noFill/>
          </a:ln>
        </p:spPr>
      </p:pic>
      <p:sp>
        <p:nvSpPr>
          <p:cNvPr id="226" name="Google Shape;226;p28"/>
          <p:cNvSpPr txBox="1"/>
          <p:nvPr/>
        </p:nvSpPr>
        <p:spPr>
          <a:xfrm>
            <a:off x="85067" y="6518445"/>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©Pixabay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29"/>
          <p:cNvPicPr preferRelativeResize="0"/>
          <p:nvPr/>
        </p:nvPicPr>
        <p:blipFill rotWithShape="1">
          <a:blip r:embed="rId3">
            <a:alphaModFix/>
          </a:blip>
          <a:srcRect b="13612" l="0" r="0" t="0"/>
          <a:stretch/>
        </p:blipFill>
        <p:spPr>
          <a:xfrm>
            <a:off x="0" y="1"/>
            <a:ext cx="12198653" cy="6858000"/>
          </a:xfrm>
          <a:prstGeom prst="rect">
            <a:avLst/>
          </a:prstGeom>
          <a:noFill/>
          <a:ln>
            <a:noFill/>
          </a:ln>
        </p:spPr>
      </p:pic>
      <p:sp>
        <p:nvSpPr>
          <p:cNvPr id="232" name="Google Shape;232;p29"/>
          <p:cNvSpPr txBox="1"/>
          <p:nvPr>
            <p:ph type="title"/>
          </p:nvPr>
        </p:nvSpPr>
        <p:spPr>
          <a:xfrm>
            <a:off x="2407993" y="2457442"/>
            <a:ext cx="7376010" cy="5508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lang="en-US" sz="4800">
                <a:solidFill>
                  <a:schemeClr val="lt1"/>
                </a:solidFill>
              </a:rPr>
              <a:t>Application of circular approaches in makerspaces</a:t>
            </a:r>
            <a:endParaRPr sz="4800">
              <a:solidFill>
                <a:schemeClr val="lt1"/>
              </a:solidFill>
            </a:endParaRPr>
          </a:p>
        </p:txBody>
      </p:sp>
      <p:sp>
        <p:nvSpPr>
          <p:cNvPr id="233" name="Google Shape;233;p29"/>
          <p:cNvSpPr txBox="1"/>
          <p:nvPr>
            <p:ph idx="1" type="body"/>
          </p:nvPr>
        </p:nvSpPr>
        <p:spPr>
          <a:xfrm>
            <a:off x="1601071" y="333610"/>
            <a:ext cx="8989855" cy="55399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None/>
            </a:pPr>
            <a:r>
              <a:rPr lang="en-US">
                <a:solidFill>
                  <a:schemeClr val="lt1"/>
                </a:solidFill>
              </a:rPr>
              <a:t>Workshop</a:t>
            </a:r>
            <a:endParaRPr/>
          </a:p>
        </p:txBody>
      </p:sp>
      <p:sp>
        <p:nvSpPr>
          <p:cNvPr id="234" name="Google Shape;234;p29"/>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30"/>
          <p:cNvPicPr preferRelativeResize="0"/>
          <p:nvPr/>
        </p:nvPicPr>
        <p:blipFill rotWithShape="1">
          <a:blip r:embed="rId3">
            <a:alphaModFix/>
          </a:blip>
          <a:srcRect b="0" l="19027" r="23706" t="0"/>
          <a:stretch/>
        </p:blipFill>
        <p:spPr>
          <a:xfrm>
            <a:off x="6312408" y="0"/>
            <a:ext cx="5879592" cy="6858000"/>
          </a:xfrm>
          <a:prstGeom prst="rect">
            <a:avLst/>
          </a:prstGeom>
          <a:noFill/>
          <a:ln>
            <a:noFill/>
          </a:ln>
        </p:spPr>
      </p:pic>
      <p:sp>
        <p:nvSpPr>
          <p:cNvPr id="240" name="Google Shape;240;p30"/>
          <p:cNvSpPr txBox="1"/>
          <p:nvPr/>
        </p:nvSpPr>
        <p:spPr>
          <a:xfrm>
            <a:off x="631702" y="599398"/>
            <a:ext cx="4979389" cy="3177311"/>
          </a:xfrm>
          <a:prstGeom prst="rect">
            <a:avLst/>
          </a:prstGeom>
          <a:noFill/>
          <a:ln>
            <a:noFill/>
          </a:ln>
        </p:spPr>
        <p:txBody>
          <a:bodyPr anchorCtr="0" anchor="t" bIns="0" lIns="0" spcFirstLastPara="1" rIns="0" wrap="square" tIns="0">
            <a:noAutofit/>
          </a:bodyPr>
          <a:lstStyle/>
          <a:p>
            <a:pPr indent="0" lvl="0" marL="0" marR="0" rtl="0" algn="l">
              <a:lnSpc>
                <a:spcPct val="104166"/>
              </a:lnSpc>
              <a:spcBef>
                <a:spcPts val="0"/>
              </a:spcBef>
              <a:spcAft>
                <a:spcPts val="0"/>
              </a:spcAft>
              <a:buNone/>
            </a:pPr>
            <a:r>
              <a:rPr lang="en-US" sz="2000">
                <a:solidFill>
                  <a:srgbClr val="4B4B4B"/>
                </a:solidFill>
                <a:latin typeface="Calibri"/>
                <a:ea typeface="Calibri"/>
                <a:cs typeface="Calibri"/>
                <a:sym typeface="Calibri"/>
              </a:rPr>
              <a:t>This workshop is aimed at strengthening practical application of theoretical knowledge about circular economy. </a:t>
            </a:r>
            <a:r>
              <a:rPr b="1" lang="en-US" sz="2400">
                <a:solidFill>
                  <a:srgbClr val="5C8064"/>
                </a:solidFill>
                <a:latin typeface="Calibri"/>
                <a:ea typeface="Calibri"/>
                <a:cs typeface="Calibri"/>
                <a:sym typeface="Calibri"/>
              </a:rPr>
              <a:t>Workshop participants are invited to design an action plan for the local makerspace which would define key activities to support its circular transformation.</a:t>
            </a:r>
            <a:r>
              <a:rPr lang="en-US" sz="2000">
                <a:solidFill>
                  <a:srgbClr val="4B4B4B"/>
                </a:solidFill>
                <a:latin typeface="Calibri"/>
                <a:ea typeface="Calibri"/>
                <a:cs typeface="Calibri"/>
                <a:sym typeface="Calibri"/>
              </a:rPr>
              <a:t> When developing an action plan, workshop participants are invited to come up with ideas on how circular approaches can be applied to the everyday activities of the makerspace. </a:t>
            </a:r>
            <a:endParaRPr sz="2000">
              <a:solidFill>
                <a:srgbClr val="4B4B4B"/>
              </a:solidFill>
              <a:latin typeface="Calibri"/>
              <a:ea typeface="Calibri"/>
              <a:cs typeface="Calibri"/>
              <a:sym typeface="Calibri"/>
            </a:endParaRPr>
          </a:p>
        </p:txBody>
      </p:sp>
      <p:sp>
        <p:nvSpPr>
          <p:cNvPr id="241" name="Google Shape;241;p30"/>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title"/>
          </p:nvPr>
        </p:nvSpPr>
        <p:spPr>
          <a:xfrm>
            <a:off x="475423" y="574875"/>
            <a:ext cx="9992551" cy="5508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5C8064"/>
              </a:buClr>
              <a:buSzPct val="100000"/>
              <a:buFont typeface="Calibri"/>
              <a:buNone/>
            </a:pPr>
            <a:r>
              <a:rPr lang="en-US" sz="4900"/>
              <a:t>Introduction</a:t>
            </a:r>
            <a:endParaRPr/>
          </a:p>
        </p:txBody>
      </p:sp>
      <p:sp>
        <p:nvSpPr>
          <p:cNvPr id="57" name="Google Shape;57;p13"/>
          <p:cNvSpPr txBox="1"/>
          <p:nvPr/>
        </p:nvSpPr>
        <p:spPr>
          <a:xfrm>
            <a:off x="548575" y="1482625"/>
            <a:ext cx="5547425" cy="3177311"/>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This training Topic is aimed at facilitating practical application of circular economy-oriented practices into everyday operation of makerspaces.</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The following material is designed to guide makerspace communities on how theoretical knowledge about the circular economy can be integrated into existing work routines.</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By taking a more proactive approach on circular transformation, makerspaces can not only be more environmentally conscious but also better align their activities with economic efficiency, innovation, and societal expectations. </a:t>
            </a:r>
            <a:endParaRPr sz="2000">
              <a:solidFill>
                <a:srgbClr val="4B4B4B"/>
              </a:solidFill>
              <a:latin typeface="Calibri"/>
              <a:ea typeface="Calibri"/>
              <a:cs typeface="Calibri"/>
              <a:sym typeface="Calibri"/>
            </a:endParaRPr>
          </a:p>
        </p:txBody>
      </p:sp>
      <p:pic>
        <p:nvPicPr>
          <p:cNvPr id="58" name="Google Shape;58;p13"/>
          <p:cNvPicPr preferRelativeResize="0"/>
          <p:nvPr/>
        </p:nvPicPr>
        <p:blipFill rotWithShape="1">
          <a:blip r:embed="rId3">
            <a:alphaModFix/>
          </a:blip>
          <a:srcRect b="0" l="22480" r="20385" t="0"/>
          <a:stretch/>
        </p:blipFill>
        <p:spPr>
          <a:xfrm>
            <a:off x="6312408" y="0"/>
            <a:ext cx="5879592" cy="6858000"/>
          </a:xfrm>
          <a:prstGeom prst="rect">
            <a:avLst/>
          </a:prstGeom>
          <a:noFill/>
          <a:ln>
            <a:noFill/>
          </a:ln>
        </p:spPr>
      </p:pic>
      <p:sp>
        <p:nvSpPr>
          <p:cNvPr id="59" name="Google Shape;59;p13"/>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1"/>
          <p:cNvSpPr txBox="1"/>
          <p:nvPr/>
        </p:nvSpPr>
        <p:spPr>
          <a:xfrm>
            <a:off x="631702" y="599398"/>
            <a:ext cx="11288155" cy="3177311"/>
          </a:xfrm>
          <a:prstGeom prst="rect">
            <a:avLst/>
          </a:prstGeom>
          <a:noFill/>
          <a:ln>
            <a:noFill/>
          </a:ln>
        </p:spPr>
        <p:txBody>
          <a:bodyPr anchorCtr="0" anchor="t" bIns="0" lIns="0" spcFirstLastPara="1" rIns="0" wrap="square" tIns="0">
            <a:noAutofit/>
          </a:bodyPr>
          <a:lstStyle/>
          <a:p>
            <a:pPr indent="0" lvl="0" marL="0" marR="0" rtl="0" algn="l">
              <a:lnSpc>
                <a:spcPct val="56818"/>
              </a:lnSpc>
              <a:spcBef>
                <a:spcPts val="0"/>
              </a:spcBef>
              <a:spcAft>
                <a:spcPts val="0"/>
              </a:spcAft>
              <a:buNone/>
            </a:pPr>
            <a:r>
              <a:rPr b="1" lang="en-US" sz="4400">
                <a:solidFill>
                  <a:srgbClr val="5C8064"/>
                </a:solidFill>
                <a:latin typeface="Calibri"/>
                <a:ea typeface="Calibri"/>
                <a:cs typeface="Calibri"/>
                <a:sym typeface="Calibri"/>
              </a:rPr>
              <a:t>Instructions</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Calibri"/>
              <a:buAutoNum type="arabicPeriod"/>
            </a:pPr>
            <a:r>
              <a:rPr lang="en-US" sz="2000">
                <a:solidFill>
                  <a:srgbClr val="4B4B4B"/>
                </a:solidFill>
                <a:latin typeface="Calibri"/>
                <a:ea typeface="Calibri"/>
                <a:cs typeface="Calibri"/>
                <a:sym typeface="Calibri"/>
              </a:rPr>
              <a:t>Training participants form smaller groups of 4-7 people. (5 min) </a:t>
            </a:r>
            <a:endParaRPr/>
          </a:p>
          <a:p>
            <a:pPr indent="-330200" lvl="0" marL="457200" marR="0" rtl="0" algn="l">
              <a:lnSpc>
                <a:spcPct val="125000"/>
              </a:lnSpc>
              <a:spcBef>
                <a:spcPts val="0"/>
              </a:spcBef>
              <a:spcAft>
                <a:spcPts val="0"/>
              </a:spcAft>
              <a:buClr>
                <a:schemeClr val="dk1"/>
              </a:buClr>
              <a:buSzPts val="2000"/>
              <a:buFont typeface="Calibri"/>
              <a:buNone/>
            </a:pPr>
            <a:r>
              <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Calibri"/>
              <a:buAutoNum type="arabicPeriod"/>
            </a:pPr>
            <a:r>
              <a:rPr lang="en-US" sz="2000">
                <a:solidFill>
                  <a:srgbClr val="4B4B4B"/>
                </a:solidFill>
                <a:latin typeface="Calibri"/>
                <a:ea typeface="Calibri"/>
                <a:cs typeface="Calibri"/>
                <a:sym typeface="Calibri"/>
              </a:rPr>
              <a:t>Each group discusses different makerspace activity areas in which circular approaches could be integrated and choses 2-3 of them for further investigation (activity areas can be chosen from the indicative list or be additionally set by the participants themselves). (5 min) </a:t>
            </a:r>
            <a:endParaRPr/>
          </a:p>
          <a:p>
            <a:pPr indent="-330200" lvl="0" marL="457200" marR="0" rtl="0" algn="l">
              <a:lnSpc>
                <a:spcPct val="125000"/>
              </a:lnSpc>
              <a:spcBef>
                <a:spcPts val="0"/>
              </a:spcBef>
              <a:spcAft>
                <a:spcPts val="0"/>
              </a:spcAft>
              <a:buClr>
                <a:schemeClr val="dk1"/>
              </a:buClr>
              <a:buSzPts val="2000"/>
              <a:buFont typeface="Calibri"/>
              <a:buNone/>
            </a:pPr>
            <a:r>
              <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Calibri"/>
              <a:buAutoNum type="arabicPeriod"/>
            </a:pPr>
            <a:r>
              <a:rPr lang="en-US" sz="2000">
                <a:solidFill>
                  <a:srgbClr val="4B4B4B"/>
                </a:solidFill>
                <a:latin typeface="Calibri"/>
                <a:ea typeface="Calibri"/>
                <a:cs typeface="Calibri"/>
                <a:sym typeface="Calibri"/>
              </a:rPr>
              <a:t>Each group brainstorms the ideas and practical actions that are needed to be implemented in the makerspace in order to integrate circular economy principles in selected activity areas and creates corresponding action plan (action plans can be created by using attached template). (45 min) </a:t>
            </a:r>
            <a:endParaRPr/>
          </a:p>
          <a:p>
            <a:pPr indent="-330200" lvl="0" marL="457200" marR="0" rtl="0" algn="l">
              <a:lnSpc>
                <a:spcPct val="125000"/>
              </a:lnSpc>
              <a:spcBef>
                <a:spcPts val="0"/>
              </a:spcBef>
              <a:spcAft>
                <a:spcPts val="0"/>
              </a:spcAft>
              <a:buClr>
                <a:schemeClr val="dk1"/>
              </a:buClr>
              <a:buSzPts val="2000"/>
              <a:buFont typeface="Calibri"/>
              <a:buNone/>
            </a:pPr>
            <a:r>
              <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Calibri"/>
              <a:buAutoNum type="arabicPeriod"/>
            </a:pPr>
            <a:r>
              <a:rPr lang="en-US" sz="2000">
                <a:solidFill>
                  <a:srgbClr val="4B4B4B"/>
                </a:solidFill>
                <a:latin typeface="Calibri"/>
                <a:ea typeface="Calibri"/>
                <a:cs typeface="Calibri"/>
                <a:sym typeface="Calibri"/>
              </a:rPr>
              <a:t>Each group presents their action plan to other groups. (10 min each group) </a:t>
            </a:r>
            <a:endParaRPr/>
          </a:p>
          <a:p>
            <a:pPr indent="-330200" lvl="0" marL="457200" marR="0" rtl="0" algn="l">
              <a:lnSpc>
                <a:spcPct val="125000"/>
              </a:lnSpc>
              <a:spcBef>
                <a:spcPts val="0"/>
              </a:spcBef>
              <a:spcAft>
                <a:spcPts val="0"/>
              </a:spcAft>
              <a:buClr>
                <a:schemeClr val="dk1"/>
              </a:buClr>
              <a:buSzPts val="2000"/>
              <a:buFont typeface="Calibri"/>
              <a:buNone/>
            </a:pPr>
            <a:r>
              <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Calibri"/>
              <a:buAutoNum type="arabicPeriod"/>
            </a:pPr>
            <a:r>
              <a:rPr lang="en-US" sz="2000">
                <a:solidFill>
                  <a:srgbClr val="4B4B4B"/>
                </a:solidFill>
                <a:latin typeface="Calibri"/>
                <a:ea typeface="Calibri"/>
                <a:cs typeface="Calibri"/>
                <a:sym typeface="Calibri"/>
              </a:rPr>
              <a:t>All participants discuss most feasible/achievable actions and merge them into one action plan. (30 min) </a:t>
            </a:r>
            <a:endParaRPr/>
          </a:p>
          <a:p>
            <a:pPr indent="-330200" lvl="0" marL="457200" marR="0" rtl="0" algn="l">
              <a:lnSpc>
                <a:spcPct val="125000"/>
              </a:lnSpc>
              <a:spcBef>
                <a:spcPts val="0"/>
              </a:spcBef>
              <a:spcAft>
                <a:spcPts val="0"/>
              </a:spcAft>
              <a:buClr>
                <a:schemeClr val="dk1"/>
              </a:buClr>
              <a:buSzPts val="2000"/>
              <a:buFont typeface="Calibri"/>
              <a:buNone/>
            </a:pPr>
            <a:r>
              <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Calibri"/>
              <a:buAutoNum type="arabicPeriod"/>
            </a:pPr>
            <a:r>
              <a:rPr lang="en-US" sz="2000">
                <a:solidFill>
                  <a:srgbClr val="4B4B4B"/>
                </a:solidFill>
                <a:latin typeface="Calibri"/>
                <a:ea typeface="Calibri"/>
                <a:cs typeface="Calibri"/>
                <a:sym typeface="Calibri"/>
              </a:rPr>
              <a:t>All participants share their impressions on the activity and achieved results in an open discussion format (15 min). </a:t>
            </a:r>
            <a:endParaRPr sz="2000">
              <a:solidFill>
                <a:srgbClr val="4B4B4B"/>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2"/>
          <p:cNvSpPr txBox="1"/>
          <p:nvPr/>
        </p:nvSpPr>
        <p:spPr>
          <a:xfrm>
            <a:off x="631701" y="599398"/>
            <a:ext cx="6422241" cy="3177311"/>
          </a:xfrm>
          <a:prstGeom prst="rect">
            <a:avLst/>
          </a:prstGeom>
          <a:noFill/>
          <a:ln>
            <a:noFill/>
          </a:ln>
        </p:spPr>
        <p:txBody>
          <a:bodyPr anchorCtr="0" anchor="t" bIns="0" lIns="0" spcFirstLastPara="1" rIns="0" wrap="square" tIns="0">
            <a:noAutofit/>
          </a:bodyPr>
          <a:lstStyle/>
          <a:p>
            <a:pPr indent="0" lvl="0" marL="0" marR="0" rtl="0" algn="l">
              <a:lnSpc>
                <a:spcPct val="56818"/>
              </a:lnSpc>
              <a:spcBef>
                <a:spcPts val="0"/>
              </a:spcBef>
              <a:spcAft>
                <a:spcPts val="0"/>
              </a:spcAft>
              <a:buNone/>
            </a:pPr>
            <a:r>
              <a:rPr b="1" lang="en-US" sz="4400">
                <a:solidFill>
                  <a:srgbClr val="5C8064"/>
                </a:solidFill>
                <a:latin typeface="Calibri"/>
                <a:ea typeface="Calibri"/>
                <a:cs typeface="Calibri"/>
                <a:sym typeface="Calibri"/>
              </a:rPr>
              <a:t>Workshop resources</a:t>
            </a:r>
            <a:endParaRPr b="1" sz="4400">
              <a:solidFill>
                <a:srgbClr val="5C8064"/>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Indicative lists of makerspace’s areas of activities</a:t>
            </a:r>
            <a:endParaRPr/>
          </a:p>
          <a:p>
            <a:pPr indent="0" lvl="0" marL="0" marR="0" rtl="0" algn="l">
              <a:lnSpc>
                <a:spcPct val="104166"/>
              </a:lnSpc>
              <a:spcBef>
                <a:spcPts val="0"/>
              </a:spcBef>
              <a:spcAft>
                <a:spcPts val="0"/>
              </a:spcAft>
              <a:buNone/>
            </a:pPr>
            <a:r>
              <a:t/>
            </a:r>
            <a:endParaRPr b="1" sz="2400">
              <a:solidFill>
                <a:srgbClr val="5C8064"/>
              </a:solidFill>
              <a:latin typeface="Calibri"/>
              <a:ea typeface="Calibri"/>
              <a:cs typeface="Calibri"/>
              <a:sym typeface="Calibri"/>
            </a:endParaRPr>
          </a:p>
          <a:p>
            <a:pPr indent="-330200" lvl="0" marL="457200" marR="0" rtl="0" algn="l">
              <a:lnSpc>
                <a:spcPct val="125000"/>
              </a:lnSpc>
              <a:spcBef>
                <a:spcPts val="0"/>
              </a:spcBef>
              <a:spcAft>
                <a:spcPts val="0"/>
              </a:spcAft>
              <a:buClr>
                <a:schemeClr val="dk1"/>
              </a:buClr>
              <a:buSzPts val="2000"/>
              <a:buFont typeface="Calibri"/>
              <a:buNone/>
            </a:pPr>
            <a:r>
              <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Prototyping and fabrication (can be narrowed down to different materials/technologies, e.g., electronics and robotics, metalworking, woodworking, audio and video production, etc.)</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Education and training </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Sourcing of materials, tools, and equipment </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Community events</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Cooperation with other organizations</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Administration and communication </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Facility and equipment management </a:t>
            </a:r>
            <a:endParaRPr sz="2000">
              <a:solidFill>
                <a:srgbClr val="4B4B4B"/>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3"/>
          <p:cNvSpPr txBox="1"/>
          <p:nvPr/>
        </p:nvSpPr>
        <p:spPr>
          <a:xfrm>
            <a:off x="631701" y="599399"/>
            <a:ext cx="6422241" cy="1000802"/>
          </a:xfrm>
          <a:prstGeom prst="rect">
            <a:avLst/>
          </a:prstGeom>
          <a:noFill/>
          <a:ln>
            <a:noFill/>
          </a:ln>
        </p:spPr>
        <p:txBody>
          <a:bodyPr anchorCtr="0" anchor="t" bIns="0" lIns="0" spcFirstLastPara="1" rIns="0" wrap="square" tIns="0">
            <a:noAutofit/>
          </a:bodyPr>
          <a:lstStyle/>
          <a:p>
            <a:pPr indent="0" lvl="0" marL="0" marR="0" rtl="0" algn="l">
              <a:lnSpc>
                <a:spcPct val="56818"/>
              </a:lnSpc>
              <a:spcBef>
                <a:spcPts val="0"/>
              </a:spcBef>
              <a:spcAft>
                <a:spcPts val="0"/>
              </a:spcAft>
              <a:buNone/>
            </a:pPr>
            <a:r>
              <a:rPr b="1" lang="en-US" sz="4400">
                <a:solidFill>
                  <a:srgbClr val="5C8064"/>
                </a:solidFill>
                <a:latin typeface="Calibri"/>
                <a:ea typeface="Calibri"/>
                <a:cs typeface="Calibri"/>
                <a:sym typeface="Calibri"/>
              </a:rPr>
              <a:t>Workshop resources</a:t>
            </a:r>
            <a:endParaRPr b="1" sz="4400">
              <a:solidFill>
                <a:srgbClr val="5C8064"/>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Template for the action plan</a:t>
            </a:r>
            <a:endParaRPr sz="2000">
              <a:solidFill>
                <a:srgbClr val="4B4B4B"/>
              </a:solidFill>
              <a:latin typeface="Calibri"/>
              <a:ea typeface="Calibri"/>
              <a:cs typeface="Calibri"/>
              <a:sym typeface="Calibri"/>
            </a:endParaRPr>
          </a:p>
        </p:txBody>
      </p:sp>
      <p:graphicFrame>
        <p:nvGraphicFramePr>
          <p:cNvPr id="257" name="Google Shape;257;p33"/>
          <p:cNvGraphicFramePr/>
          <p:nvPr/>
        </p:nvGraphicFramePr>
        <p:xfrm>
          <a:off x="642422" y="2082841"/>
          <a:ext cx="3000000" cy="3000000"/>
        </p:xfrm>
        <a:graphic>
          <a:graphicData uri="http://schemas.openxmlformats.org/drawingml/2006/table">
            <a:tbl>
              <a:tblPr>
                <a:noFill/>
                <a:tableStyleId>{667186D2-F872-4D01-A32E-964952761870}</a:tableStyleId>
              </a:tblPr>
              <a:tblGrid>
                <a:gridCol w="1327900"/>
                <a:gridCol w="1306275"/>
                <a:gridCol w="2251475"/>
                <a:gridCol w="1960500"/>
                <a:gridCol w="1960500"/>
                <a:gridCol w="2100525"/>
              </a:tblGrid>
              <a:tr h="940825">
                <a:tc>
                  <a:txBody>
                    <a:bodyPr/>
                    <a:lstStyle/>
                    <a:p>
                      <a:pPr indent="0" lvl="0" marL="0" marR="0" rtl="0" algn="l">
                        <a:spcBef>
                          <a:spcPts val="0"/>
                        </a:spcBef>
                        <a:spcAft>
                          <a:spcPts val="0"/>
                        </a:spcAft>
                        <a:buNone/>
                      </a:pPr>
                      <a:r>
                        <a:rPr b="1" lang="en-US" sz="2000" u="none" cap="none" strike="noStrike"/>
                        <a:t>Activity area</a:t>
                      </a:r>
                      <a:r>
                        <a:rPr b="0" lang="en-US" sz="2000" u="none" cap="none" strike="noStrike"/>
                        <a:t> </a:t>
                      </a:r>
                      <a:endParaRPr b="0" i="0" sz="3600" u="none" cap="none" strike="noStrike"/>
                    </a:p>
                  </a:txBody>
                  <a:tcPr marT="45725" marB="45725" marR="91450" marL="91450" anchor="ctr"/>
                </a:tc>
                <a:tc>
                  <a:txBody>
                    <a:bodyPr/>
                    <a:lstStyle/>
                    <a:p>
                      <a:pPr indent="0" lvl="0" marL="0" marR="0" rtl="0" algn="l">
                        <a:spcBef>
                          <a:spcPts val="0"/>
                        </a:spcBef>
                        <a:spcAft>
                          <a:spcPts val="0"/>
                        </a:spcAft>
                        <a:buNone/>
                      </a:pPr>
                      <a:r>
                        <a:rPr b="1" lang="en-US" sz="2000" u="none" cap="none" strike="noStrike"/>
                        <a:t>Suggested action</a:t>
                      </a:r>
                      <a:r>
                        <a:rPr b="0" lang="en-US" sz="2000" u="none" cap="none" strike="noStrike"/>
                        <a:t> </a:t>
                      </a:r>
                      <a:endParaRPr b="0" i="0" sz="3600" u="none" cap="none" strike="noStrike"/>
                    </a:p>
                  </a:txBody>
                  <a:tcPr marT="45725" marB="45725" marR="91450" marL="91450" anchor="ctr"/>
                </a:tc>
                <a:tc>
                  <a:txBody>
                    <a:bodyPr/>
                    <a:lstStyle/>
                    <a:p>
                      <a:pPr indent="0" lvl="0" marL="0" marR="0" rtl="0" algn="l">
                        <a:spcBef>
                          <a:spcPts val="0"/>
                        </a:spcBef>
                        <a:spcAft>
                          <a:spcPts val="0"/>
                        </a:spcAft>
                        <a:buNone/>
                      </a:pPr>
                      <a:r>
                        <a:rPr b="1" lang="en-US" sz="2000" u="none" cap="none" strike="noStrike"/>
                        <a:t>Required resources for action implementation</a:t>
                      </a:r>
                      <a:r>
                        <a:rPr b="0" lang="en-US" sz="2000" u="none" cap="none" strike="noStrike"/>
                        <a:t> </a:t>
                      </a:r>
                      <a:endParaRPr b="0" i="0" sz="3600" u="none" cap="none" strike="noStrike"/>
                    </a:p>
                  </a:txBody>
                  <a:tcPr marT="45725" marB="45725" marR="91450" marL="91450" anchor="ctr"/>
                </a:tc>
                <a:tc>
                  <a:txBody>
                    <a:bodyPr/>
                    <a:lstStyle/>
                    <a:p>
                      <a:pPr indent="0" lvl="0" marL="0" marR="0" rtl="0" algn="l">
                        <a:spcBef>
                          <a:spcPts val="0"/>
                        </a:spcBef>
                        <a:spcAft>
                          <a:spcPts val="0"/>
                        </a:spcAft>
                        <a:buNone/>
                      </a:pPr>
                      <a:r>
                        <a:rPr b="1" lang="en-US" sz="2000" u="none" cap="none" strike="noStrike"/>
                        <a:t>Action implementation timeline</a:t>
                      </a:r>
                      <a:r>
                        <a:rPr b="0" lang="en-US" sz="2000" u="none" cap="none" strike="noStrike"/>
                        <a:t> </a:t>
                      </a:r>
                      <a:endParaRPr b="0" i="0" sz="3600" u="none" cap="none" strike="noStrike"/>
                    </a:p>
                  </a:txBody>
                  <a:tcPr marT="45725" marB="45725" marR="91450" marL="91450" anchor="ctr"/>
                </a:tc>
                <a:tc>
                  <a:txBody>
                    <a:bodyPr/>
                    <a:lstStyle/>
                    <a:p>
                      <a:pPr indent="0" lvl="0" marL="0" marR="0" rtl="0" algn="l">
                        <a:spcBef>
                          <a:spcPts val="0"/>
                        </a:spcBef>
                        <a:spcAft>
                          <a:spcPts val="0"/>
                        </a:spcAft>
                        <a:buNone/>
                      </a:pPr>
                      <a:r>
                        <a:rPr b="1" lang="en-US" sz="2000" u="none" cap="none" strike="noStrike"/>
                        <a:t>Action objective and measurable result (impact)</a:t>
                      </a:r>
                      <a:r>
                        <a:rPr b="0" lang="en-US" sz="2000" u="none" cap="none" strike="noStrike"/>
                        <a:t> </a:t>
                      </a:r>
                      <a:endParaRPr b="0" i="0" sz="3600" u="none" cap="none" strike="noStrike"/>
                    </a:p>
                  </a:txBody>
                  <a:tcPr marT="45725" marB="45725" marR="91450" marL="91450" anchor="ctr"/>
                </a:tc>
                <a:tc>
                  <a:txBody>
                    <a:bodyPr/>
                    <a:lstStyle/>
                    <a:p>
                      <a:pPr indent="0" lvl="0" marL="0" marR="0" rtl="0" algn="l">
                        <a:spcBef>
                          <a:spcPts val="0"/>
                        </a:spcBef>
                        <a:spcAft>
                          <a:spcPts val="0"/>
                        </a:spcAft>
                        <a:buNone/>
                      </a:pPr>
                      <a:r>
                        <a:rPr b="1" lang="en-US" sz="2000" u="none" cap="none" strike="noStrike"/>
                        <a:t>Procedures to evaluate achieved impact</a:t>
                      </a:r>
                      <a:r>
                        <a:rPr b="0" lang="en-US" sz="2000" u="none" cap="none" strike="noStrike"/>
                        <a:t> </a:t>
                      </a:r>
                      <a:endParaRPr b="0" i="0" sz="3600" u="none" cap="none" strike="noStrike"/>
                    </a:p>
                  </a:txBody>
                  <a:tcPr marT="45725" marB="45725" marR="91450" marL="91450" anchor="ctr"/>
                </a:tc>
              </a:tr>
              <a:tr h="2852350">
                <a:tc>
                  <a:txBody>
                    <a:bodyPr/>
                    <a:lstStyle/>
                    <a:p>
                      <a:pPr indent="0" lvl="0" marL="0" marR="0" rtl="0" algn="l">
                        <a:spcBef>
                          <a:spcPts val="0"/>
                        </a:spcBef>
                        <a:spcAft>
                          <a:spcPts val="0"/>
                        </a:spcAft>
                        <a:buNone/>
                      </a:pPr>
                      <a:r>
                        <a:rPr b="0" i="1" lang="en-US" sz="1400" u="none" cap="none" strike="noStrike"/>
                        <a:t>E.g., Education and training </a:t>
                      </a:r>
                      <a:endParaRPr b="0" i="1" sz="4400" u="none" cap="none" strike="noStrike"/>
                    </a:p>
                  </a:txBody>
                  <a:tcPr marT="45725" marB="45725" marR="91450" marL="91450"/>
                </a:tc>
                <a:tc>
                  <a:txBody>
                    <a:bodyPr/>
                    <a:lstStyle/>
                    <a:p>
                      <a:pPr indent="0" lvl="0" marL="0" marR="0" rtl="0" algn="l">
                        <a:spcBef>
                          <a:spcPts val="0"/>
                        </a:spcBef>
                        <a:spcAft>
                          <a:spcPts val="0"/>
                        </a:spcAft>
                        <a:buNone/>
                      </a:pPr>
                      <a:r>
                        <a:rPr b="0" i="1" lang="en-US" sz="1400" u="none" cap="none" strike="noStrike"/>
                        <a:t>Creation of a brief circular design guideline to be used by makers </a:t>
                      </a:r>
                      <a:endParaRPr b="0" i="1" sz="4400" u="none" cap="none" strike="noStrike"/>
                    </a:p>
                  </a:txBody>
                  <a:tcPr marT="45725" marB="45725" marR="91450" marL="91450"/>
                </a:tc>
                <a:tc>
                  <a:txBody>
                    <a:bodyPr/>
                    <a:lstStyle/>
                    <a:p>
                      <a:pPr indent="0" lvl="0" marL="0" marR="0" rtl="0" algn="l">
                        <a:spcBef>
                          <a:spcPts val="0"/>
                        </a:spcBef>
                        <a:spcAft>
                          <a:spcPts val="0"/>
                        </a:spcAft>
                        <a:buNone/>
                      </a:pPr>
                      <a:r>
                        <a:rPr b="0" i="1" lang="en-US" sz="1400" u="none" cap="none" strike="noStrike"/>
                        <a:t>Human resources (1-2 people) for guideline creation + printing or digital display of prepared material </a:t>
                      </a:r>
                      <a:endParaRPr b="0" i="1" sz="4400" u="none" cap="none" strike="noStrike"/>
                    </a:p>
                  </a:txBody>
                  <a:tcPr marT="45725" marB="45725" marR="91450" marL="91450"/>
                </a:tc>
                <a:tc>
                  <a:txBody>
                    <a:bodyPr/>
                    <a:lstStyle/>
                    <a:p>
                      <a:pPr indent="0" lvl="0" marL="0" marR="0" rtl="0" algn="l">
                        <a:spcBef>
                          <a:spcPts val="0"/>
                        </a:spcBef>
                        <a:spcAft>
                          <a:spcPts val="0"/>
                        </a:spcAft>
                        <a:buNone/>
                      </a:pPr>
                      <a:r>
                        <a:rPr b="0" i="1" lang="en-US" sz="1400" u="none" cap="none" strike="noStrike"/>
                        <a:t>Guideline creation and selection of its display locations: 2 months </a:t>
                      </a:r>
                      <a:endParaRPr b="0" i="1" sz="4400" u="none" cap="none" strike="noStrike"/>
                    </a:p>
                    <a:p>
                      <a:pPr indent="0" lvl="0" marL="0" marR="0" rtl="0" algn="l">
                        <a:spcBef>
                          <a:spcPts val="0"/>
                        </a:spcBef>
                        <a:spcAft>
                          <a:spcPts val="0"/>
                        </a:spcAft>
                        <a:buNone/>
                      </a:pPr>
                      <a:r>
                        <a:rPr b="0" i="1" lang="en-US" sz="1400" u="none" cap="none" strike="noStrike"/>
                        <a:t>Guideline disclosure for makers: perpetually after 2 months </a:t>
                      </a:r>
                      <a:endParaRPr b="0" i="1" sz="4400" u="none" cap="none" strike="noStrike"/>
                    </a:p>
                    <a:p>
                      <a:pPr indent="0" lvl="0" marL="0" marR="0" rtl="0" algn="l">
                        <a:spcBef>
                          <a:spcPts val="0"/>
                        </a:spcBef>
                        <a:spcAft>
                          <a:spcPts val="0"/>
                        </a:spcAft>
                        <a:buNone/>
                      </a:pPr>
                      <a:r>
                        <a:rPr b="0" i="1" lang="en-US" sz="1400" u="none" cap="none" strike="noStrike"/>
                        <a:t> </a:t>
                      </a:r>
                      <a:endParaRPr b="0" i="1" sz="4400" u="none" cap="none" strike="noStrike"/>
                    </a:p>
                    <a:p>
                      <a:pPr indent="0" lvl="0" marL="0" marR="0" rtl="0" algn="l">
                        <a:spcBef>
                          <a:spcPts val="0"/>
                        </a:spcBef>
                        <a:spcAft>
                          <a:spcPts val="0"/>
                        </a:spcAft>
                        <a:buNone/>
                      </a:pPr>
                      <a:r>
                        <a:rPr b="0" i="1" lang="en-US" sz="1400" u="none" cap="none" strike="noStrike"/>
                        <a:t> </a:t>
                      </a:r>
                      <a:endParaRPr b="0" i="1" sz="4400" u="none" cap="none" strike="noStrike"/>
                    </a:p>
                  </a:txBody>
                  <a:tcPr marT="45725" marB="45725" marR="91450" marL="91450"/>
                </a:tc>
                <a:tc>
                  <a:txBody>
                    <a:bodyPr/>
                    <a:lstStyle/>
                    <a:p>
                      <a:pPr indent="0" lvl="0" marL="0" marR="0" rtl="0" algn="l">
                        <a:spcBef>
                          <a:spcPts val="0"/>
                        </a:spcBef>
                        <a:spcAft>
                          <a:spcPts val="0"/>
                        </a:spcAft>
                        <a:buNone/>
                      </a:pPr>
                      <a:r>
                        <a:rPr b="0" i="1" lang="en-US" sz="1400" u="none" cap="none" strike="noStrike"/>
                        <a:t>To raise awareness of makers about circular design concept and to promote its application in product design (after 6 months of guideline display at least 80% of makers will know about this concept and at least 50% of makers will have been tried to apply it to their product design) </a:t>
                      </a:r>
                      <a:endParaRPr b="0" i="1" sz="4400" u="none" cap="none" strike="noStrike"/>
                    </a:p>
                  </a:txBody>
                  <a:tcPr marT="45725" marB="45725" marR="91450" marL="91450"/>
                </a:tc>
                <a:tc>
                  <a:txBody>
                    <a:bodyPr/>
                    <a:lstStyle/>
                    <a:p>
                      <a:pPr indent="0" lvl="0" marL="0" marR="0" rtl="0" algn="l">
                        <a:spcBef>
                          <a:spcPts val="0"/>
                        </a:spcBef>
                        <a:spcAft>
                          <a:spcPts val="0"/>
                        </a:spcAft>
                        <a:buNone/>
                      </a:pPr>
                      <a:r>
                        <a:rPr b="0" i="1" lang="en-US" sz="1400" u="none" cap="none" strike="noStrike"/>
                        <a:t>Survey of makers </a:t>
                      </a:r>
                      <a:endParaRPr b="0" i="1" sz="4400" u="none" cap="none" strike="noStrike"/>
                    </a:p>
                  </a:txBody>
                  <a:tcPr marT="45725" marB="45725" marR="91450" marL="9145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4"/>
          <p:cNvSpPr txBox="1"/>
          <p:nvPr>
            <p:ph idx="1" type="body"/>
          </p:nvPr>
        </p:nvSpPr>
        <p:spPr>
          <a:xfrm>
            <a:off x="593538" y="560964"/>
            <a:ext cx="6213798" cy="944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4400"/>
              <a:buNone/>
            </a:pPr>
            <a:r>
              <a:rPr lang="en-US"/>
              <a:t>Continuous improvement</a:t>
            </a:r>
            <a:endParaRPr/>
          </a:p>
        </p:txBody>
      </p:sp>
      <p:sp>
        <p:nvSpPr>
          <p:cNvPr id="263" name="Google Shape;263;p34"/>
          <p:cNvSpPr txBox="1"/>
          <p:nvPr/>
        </p:nvSpPr>
        <p:spPr>
          <a:xfrm>
            <a:off x="179460" y="6532359"/>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
        <p:nvSpPr>
          <p:cNvPr id="264" name="Google Shape;264;p34"/>
          <p:cNvSpPr txBox="1"/>
          <p:nvPr>
            <p:ph idx="4" type="body"/>
          </p:nvPr>
        </p:nvSpPr>
        <p:spPr>
          <a:xfrm>
            <a:off x="593538" y="1578263"/>
            <a:ext cx="5994400" cy="18507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US" sz="2000"/>
              <a:t>Incorporating circular approaches into makerspaces can be effectively implemented through the Plan-Do-Check-Act (PDCA) approach, fostering a continuous cycle of improvement.</a:t>
            </a:r>
            <a:endParaRPr sz="2000"/>
          </a:p>
          <a:p>
            <a:pPr indent="0" lvl="0" marL="0" rtl="0" algn="l">
              <a:lnSpc>
                <a:spcPct val="90000"/>
              </a:lnSpc>
              <a:spcBef>
                <a:spcPts val="1000"/>
              </a:spcBef>
              <a:spcAft>
                <a:spcPts val="0"/>
              </a:spcAft>
              <a:buClr>
                <a:srgbClr val="5C8064"/>
              </a:buClr>
              <a:buSzPts val="2400"/>
              <a:buNone/>
            </a:pPr>
            <a:r>
              <a:rPr b="1" lang="en-US" sz="2400">
                <a:solidFill>
                  <a:srgbClr val="5C8064"/>
                </a:solidFill>
              </a:rPr>
              <a:t>Embracing the PDCA approach ensures a dynamic and iterative process, fostering a culture of continuous improvement and sustainability within makerspaces. </a:t>
            </a:r>
            <a:endParaRPr/>
          </a:p>
        </p:txBody>
      </p:sp>
      <p:grpSp>
        <p:nvGrpSpPr>
          <p:cNvPr id="265" name="Google Shape;265;p34"/>
          <p:cNvGrpSpPr/>
          <p:nvPr/>
        </p:nvGrpSpPr>
        <p:grpSpPr>
          <a:xfrm>
            <a:off x="7144346" y="2295493"/>
            <a:ext cx="4002937" cy="4002937"/>
            <a:chOff x="765317" y="-1393"/>
            <a:chExt cx="4002937" cy="4002937"/>
          </a:xfrm>
        </p:grpSpPr>
        <p:sp>
          <p:nvSpPr>
            <p:cNvPr id="266" name="Google Shape;266;p34"/>
            <p:cNvSpPr/>
            <p:nvPr/>
          </p:nvSpPr>
          <p:spPr>
            <a:xfrm>
              <a:off x="3262640" y="88404"/>
              <a:ext cx="1415816"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4"/>
            <p:cNvSpPr txBox="1"/>
            <p:nvPr/>
          </p:nvSpPr>
          <p:spPr>
            <a:xfrm>
              <a:off x="3262640" y="88404"/>
              <a:ext cx="1415816" cy="141581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4200"/>
                <a:buFont typeface="Calibri"/>
                <a:buNone/>
              </a:pPr>
              <a:r>
                <a:rPr lang="en-US" sz="4200">
                  <a:solidFill>
                    <a:schemeClr val="dk1"/>
                  </a:solidFill>
                  <a:latin typeface="Calibri"/>
                  <a:ea typeface="Calibri"/>
                  <a:cs typeface="Calibri"/>
                  <a:sym typeface="Calibri"/>
                </a:rPr>
                <a:t>Plan</a:t>
              </a:r>
              <a:endParaRPr/>
            </a:p>
          </p:txBody>
        </p:sp>
        <p:sp>
          <p:nvSpPr>
            <p:cNvPr id="268" name="Google Shape;268;p34"/>
            <p:cNvSpPr/>
            <p:nvPr/>
          </p:nvSpPr>
          <p:spPr>
            <a:xfrm>
              <a:off x="765317" y="-1393"/>
              <a:ext cx="4002937" cy="4002937"/>
            </a:xfrm>
            <a:custGeom>
              <a:rect b="b" l="l" r="r" t="t"/>
              <a:pathLst>
                <a:path extrusionOk="0" h="120000" w="120000">
                  <a:moveTo>
                    <a:pt x="112119" y="44131"/>
                  </a:moveTo>
                  <a:cubicBezTo>
                    <a:pt x="114597" y="52267"/>
                    <a:pt x="115135" y="60870"/>
                    <a:pt x="113691" y="69251"/>
                  </a:cubicBezTo>
                  <a:lnTo>
                    <a:pt x="118936" y="70849"/>
                  </a:lnTo>
                  <a:lnTo>
                    <a:pt x="108161" y="74664"/>
                  </a:lnTo>
                  <a:lnTo>
                    <a:pt x="100460" y="65223"/>
                  </a:lnTo>
                  <a:lnTo>
                    <a:pt x="105700" y="66818"/>
                  </a:lnTo>
                  <a:lnTo>
                    <a:pt x="105700" y="66818"/>
                  </a:lnTo>
                  <a:cubicBezTo>
                    <a:pt x="106712" y="60032"/>
                    <a:pt x="106200" y="53106"/>
                    <a:pt x="104202" y="46542"/>
                  </a:cubicBezTo>
                  <a:close/>
                </a:path>
              </a:pathLst>
            </a:custGeom>
            <a:solidFill>
              <a:schemeClr val="lt1"/>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4"/>
            <p:cNvSpPr/>
            <p:nvPr/>
          </p:nvSpPr>
          <p:spPr>
            <a:xfrm>
              <a:off x="3262640" y="2495929"/>
              <a:ext cx="1415816"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4"/>
            <p:cNvSpPr txBox="1"/>
            <p:nvPr/>
          </p:nvSpPr>
          <p:spPr>
            <a:xfrm>
              <a:off x="3262640" y="2495929"/>
              <a:ext cx="1415816" cy="141581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4200"/>
                <a:buFont typeface="Calibri"/>
                <a:buNone/>
              </a:pPr>
              <a:r>
                <a:rPr lang="en-US" sz="4200">
                  <a:solidFill>
                    <a:schemeClr val="dk1"/>
                  </a:solidFill>
                  <a:latin typeface="Calibri"/>
                  <a:ea typeface="Calibri"/>
                  <a:cs typeface="Calibri"/>
                  <a:sym typeface="Calibri"/>
                </a:rPr>
                <a:t>Do</a:t>
              </a:r>
              <a:endParaRPr/>
            </a:p>
          </p:txBody>
        </p:sp>
        <p:sp>
          <p:nvSpPr>
            <p:cNvPr id="271" name="Google Shape;271;p34"/>
            <p:cNvSpPr/>
            <p:nvPr/>
          </p:nvSpPr>
          <p:spPr>
            <a:xfrm>
              <a:off x="765317" y="-1393"/>
              <a:ext cx="4002937" cy="4002937"/>
            </a:xfrm>
            <a:custGeom>
              <a:rect b="b" l="l" r="r" t="t"/>
              <a:pathLst>
                <a:path extrusionOk="0" h="120000" w="120000">
                  <a:moveTo>
                    <a:pt x="75869" y="112119"/>
                  </a:moveTo>
                  <a:lnTo>
                    <a:pt x="75869" y="112119"/>
                  </a:lnTo>
                  <a:cubicBezTo>
                    <a:pt x="67733" y="114597"/>
                    <a:pt x="59130" y="115135"/>
                    <a:pt x="50749" y="113691"/>
                  </a:cubicBezTo>
                  <a:lnTo>
                    <a:pt x="49151" y="118936"/>
                  </a:lnTo>
                  <a:lnTo>
                    <a:pt x="45336" y="108161"/>
                  </a:lnTo>
                  <a:lnTo>
                    <a:pt x="54777" y="100460"/>
                  </a:lnTo>
                  <a:lnTo>
                    <a:pt x="53182" y="105700"/>
                  </a:lnTo>
                  <a:lnTo>
                    <a:pt x="53182" y="105700"/>
                  </a:lnTo>
                  <a:cubicBezTo>
                    <a:pt x="59968" y="106712"/>
                    <a:pt x="66894" y="106200"/>
                    <a:pt x="73458" y="104202"/>
                  </a:cubicBezTo>
                  <a:close/>
                </a:path>
              </a:pathLst>
            </a:custGeom>
            <a:solidFill>
              <a:schemeClr val="lt1"/>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4"/>
            <p:cNvSpPr/>
            <p:nvPr/>
          </p:nvSpPr>
          <p:spPr>
            <a:xfrm>
              <a:off x="855115" y="2495929"/>
              <a:ext cx="1415816"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4"/>
            <p:cNvSpPr txBox="1"/>
            <p:nvPr/>
          </p:nvSpPr>
          <p:spPr>
            <a:xfrm>
              <a:off x="855115" y="2495929"/>
              <a:ext cx="1415816" cy="141581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4200"/>
                <a:buFont typeface="Calibri"/>
                <a:buNone/>
              </a:pPr>
              <a:r>
                <a:rPr lang="en-US" sz="4200">
                  <a:solidFill>
                    <a:schemeClr val="dk1"/>
                  </a:solidFill>
                  <a:latin typeface="Calibri"/>
                  <a:ea typeface="Calibri"/>
                  <a:cs typeface="Calibri"/>
                  <a:sym typeface="Calibri"/>
                </a:rPr>
                <a:t>Check</a:t>
              </a:r>
              <a:endParaRPr/>
            </a:p>
          </p:txBody>
        </p:sp>
        <p:sp>
          <p:nvSpPr>
            <p:cNvPr id="274" name="Google Shape;274;p34"/>
            <p:cNvSpPr/>
            <p:nvPr/>
          </p:nvSpPr>
          <p:spPr>
            <a:xfrm>
              <a:off x="765317" y="-1393"/>
              <a:ext cx="4002937" cy="4002937"/>
            </a:xfrm>
            <a:custGeom>
              <a:rect b="b" l="l" r="r" t="t"/>
              <a:pathLst>
                <a:path extrusionOk="0" h="120000" w="120000">
                  <a:moveTo>
                    <a:pt x="7881" y="75869"/>
                  </a:moveTo>
                  <a:lnTo>
                    <a:pt x="7881" y="75869"/>
                  </a:lnTo>
                  <a:cubicBezTo>
                    <a:pt x="5403" y="67733"/>
                    <a:pt x="4865" y="59130"/>
                    <a:pt x="6309" y="50749"/>
                  </a:cubicBezTo>
                  <a:lnTo>
                    <a:pt x="1064" y="49151"/>
                  </a:lnTo>
                  <a:lnTo>
                    <a:pt x="11839" y="45336"/>
                  </a:lnTo>
                  <a:lnTo>
                    <a:pt x="19540" y="54777"/>
                  </a:lnTo>
                  <a:lnTo>
                    <a:pt x="14300" y="53182"/>
                  </a:lnTo>
                  <a:lnTo>
                    <a:pt x="14300" y="53182"/>
                  </a:lnTo>
                  <a:cubicBezTo>
                    <a:pt x="13288" y="59968"/>
                    <a:pt x="13800" y="66894"/>
                    <a:pt x="15798" y="73458"/>
                  </a:cubicBezTo>
                  <a:close/>
                </a:path>
              </a:pathLst>
            </a:custGeom>
            <a:solidFill>
              <a:schemeClr val="lt1"/>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4"/>
            <p:cNvSpPr/>
            <p:nvPr/>
          </p:nvSpPr>
          <p:spPr>
            <a:xfrm>
              <a:off x="855115" y="88404"/>
              <a:ext cx="1415816"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4"/>
            <p:cNvSpPr txBox="1"/>
            <p:nvPr/>
          </p:nvSpPr>
          <p:spPr>
            <a:xfrm>
              <a:off x="855115" y="88404"/>
              <a:ext cx="1415816" cy="141581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4200"/>
                <a:buFont typeface="Calibri"/>
                <a:buNone/>
              </a:pPr>
              <a:r>
                <a:rPr lang="en-US" sz="4200">
                  <a:solidFill>
                    <a:schemeClr val="dk1"/>
                  </a:solidFill>
                  <a:latin typeface="Calibri"/>
                  <a:ea typeface="Calibri"/>
                  <a:cs typeface="Calibri"/>
                  <a:sym typeface="Calibri"/>
                </a:rPr>
                <a:t>Act</a:t>
              </a:r>
              <a:endParaRPr/>
            </a:p>
          </p:txBody>
        </p:sp>
        <p:sp>
          <p:nvSpPr>
            <p:cNvPr id="277" name="Google Shape;277;p34"/>
            <p:cNvSpPr/>
            <p:nvPr/>
          </p:nvSpPr>
          <p:spPr>
            <a:xfrm>
              <a:off x="765317" y="-1393"/>
              <a:ext cx="4002937" cy="4002937"/>
            </a:xfrm>
            <a:custGeom>
              <a:rect b="b" l="l" r="r" t="t"/>
              <a:pathLst>
                <a:path extrusionOk="0" h="120000" w="120000">
                  <a:moveTo>
                    <a:pt x="44131" y="7881"/>
                  </a:moveTo>
                  <a:lnTo>
                    <a:pt x="44131" y="7881"/>
                  </a:lnTo>
                  <a:cubicBezTo>
                    <a:pt x="52267" y="5403"/>
                    <a:pt x="60870" y="4865"/>
                    <a:pt x="69251" y="6309"/>
                  </a:cubicBezTo>
                  <a:lnTo>
                    <a:pt x="70849" y="1064"/>
                  </a:lnTo>
                  <a:lnTo>
                    <a:pt x="74664" y="11839"/>
                  </a:lnTo>
                  <a:lnTo>
                    <a:pt x="65223" y="19540"/>
                  </a:lnTo>
                  <a:lnTo>
                    <a:pt x="66818" y="14300"/>
                  </a:lnTo>
                  <a:lnTo>
                    <a:pt x="66818" y="14300"/>
                  </a:lnTo>
                  <a:cubicBezTo>
                    <a:pt x="60032" y="13288"/>
                    <a:pt x="53106" y="13800"/>
                    <a:pt x="46542" y="15798"/>
                  </a:cubicBezTo>
                  <a:close/>
                </a:path>
              </a:pathLst>
            </a:custGeom>
            <a:solidFill>
              <a:schemeClr val="lt1"/>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5"/>
          <p:cNvSpPr txBox="1"/>
          <p:nvPr/>
        </p:nvSpPr>
        <p:spPr>
          <a:xfrm>
            <a:off x="179460" y="6532359"/>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
        <p:nvSpPr>
          <p:cNvPr id="283" name="Google Shape;283;p35"/>
          <p:cNvSpPr txBox="1"/>
          <p:nvPr>
            <p:ph idx="4" type="body"/>
          </p:nvPr>
        </p:nvSpPr>
        <p:spPr>
          <a:xfrm>
            <a:off x="593538" y="707571"/>
            <a:ext cx="5994400" cy="2721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2400"/>
              <a:buNone/>
            </a:pPr>
            <a:r>
              <a:rPr b="1" lang="en-US" sz="2400">
                <a:solidFill>
                  <a:srgbClr val="5C8064"/>
                </a:solidFill>
              </a:rPr>
              <a:t>In the "Plan" phase</a:t>
            </a:r>
            <a:r>
              <a:rPr lang="en-US" sz="2000"/>
              <a:t>, makerspace communities should establish clear goals and objectives for integrating circular principles, such as waste reduction, sustainable material usage, and product life extension. This involves designing projects with circularity in mind, setting guidelines for responsible material sourcing, and defining key performance indicators (KPIs).</a:t>
            </a:r>
            <a:endParaRPr sz="2000"/>
          </a:p>
          <a:p>
            <a:pPr indent="0" lvl="0" marL="0" rtl="0" algn="l">
              <a:lnSpc>
                <a:spcPct val="90000"/>
              </a:lnSpc>
              <a:spcBef>
                <a:spcPts val="1000"/>
              </a:spcBef>
              <a:spcAft>
                <a:spcPts val="0"/>
              </a:spcAft>
              <a:buClr>
                <a:srgbClr val="5C8064"/>
              </a:buClr>
              <a:buSzPts val="2400"/>
              <a:buNone/>
            </a:pPr>
            <a:r>
              <a:rPr b="1" lang="en-US" sz="2400">
                <a:solidFill>
                  <a:srgbClr val="5C8064"/>
                </a:solidFill>
              </a:rPr>
              <a:t>Moving to the "Do" phase</a:t>
            </a:r>
            <a:r>
              <a:rPr lang="en-US" sz="2000"/>
              <a:t>, makerspaces implement these plans by actively engaging community members in circular projects, providing access to tools and resources that facilitate sustainable making, and promoting collaboration.</a:t>
            </a:r>
            <a:endParaRPr b="1" sz="2400">
              <a:solidFill>
                <a:srgbClr val="5C8064"/>
              </a:solidFill>
            </a:endParaRPr>
          </a:p>
        </p:txBody>
      </p:sp>
      <p:grpSp>
        <p:nvGrpSpPr>
          <p:cNvPr id="284" name="Google Shape;284;p35"/>
          <p:cNvGrpSpPr/>
          <p:nvPr/>
        </p:nvGrpSpPr>
        <p:grpSpPr>
          <a:xfrm>
            <a:off x="7144346" y="2295493"/>
            <a:ext cx="4002937" cy="4002937"/>
            <a:chOff x="765317" y="-1393"/>
            <a:chExt cx="4002937" cy="4002937"/>
          </a:xfrm>
        </p:grpSpPr>
        <p:sp>
          <p:nvSpPr>
            <p:cNvPr id="285" name="Google Shape;285;p35"/>
            <p:cNvSpPr/>
            <p:nvPr/>
          </p:nvSpPr>
          <p:spPr>
            <a:xfrm>
              <a:off x="3262640" y="88404"/>
              <a:ext cx="1415816"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5"/>
            <p:cNvSpPr txBox="1"/>
            <p:nvPr/>
          </p:nvSpPr>
          <p:spPr>
            <a:xfrm>
              <a:off x="3262640" y="88404"/>
              <a:ext cx="1415816" cy="141581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5C8064"/>
                </a:buClr>
                <a:buSzPts val="4800"/>
                <a:buFont typeface="Calibri"/>
                <a:buNone/>
              </a:pPr>
              <a:r>
                <a:rPr b="1" lang="en-US" sz="4800">
                  <a:solidFill>
                    <a:srgbClr val="5C8064"/>
                  </a:solidFill>
                  <a:latin typeface="Calibri"/>
                  <a:ea typeface="Calibri"/>
                  <a:cs typeface="Calibri"/>
                  <a:sym typeface="Calibri"/>
                </a:rPr>
                <a:t>Plan</a:t>
              </a:r>
              <a:endParaRPr/>
            </a:p>
          </p:txBody>
        </p:sp>
        <p:sp>
          <p:nvSpPr>
            <p:cNvPr id="287" name="Google Shape;287;p35"/>
            <p:cNvSpPr/>
            <p:nvPr/>
          </p:nvSpPr>
          <p:spPr>
            <a:xfrm>
              <a:off x="765317" y="-1393"/>
              <a:ext cx="4002937" cy="4002937"/>
            </a:xfrm>
            <a:custGeom>
              <a:rect b="b" l="l" r="r" t="t"/>
              <a:pathLst>
                <a:path extrusionOk="0" h="120000" w="120000">
                  <a:moveTo>
                    <a:pt x="112119" y="44131"/>
                  </a:moveTo>
                  <a:cubicBezTo>
                    <a:pt x="114597" y="52267"/>
                    <a:pt x="115135" y="60870"/>
                    <a:pt x="113691" y="69251"/>
                  </a:cubicBezTo>
                  <a:lnTo>
                    <a:pt x="118936" y="70849"/>
                  </a:lnTo>
                  <a:lnTo>
                    <a:pt x="108161" y="74664"/>
                  </a:lnTo>
                  <a:lnTo>
                    <a:pt x="100460" y="65223"/>
                  </a:lnTo>
                  <a:lnTo>
                    <a:pt x="105700" y="66818"/>
                  </a:lnTo>
                  <a:lnTo>
                    <a:pt x="105700" y="66818"/>
                  </a:lnTo>
                  <a:cubicBezTo>
                    <a:pt x="106712" y="60032"/>
                    <a:pt x="106200" y="53106"/>
                    <a:pt x="104202" y="46542"/>
                  </a:cubicBezTo>
                  <a:close/>
                </a:path>
              </a:pathLst>
            </a:custGeom>
            <a:solidFill>
              <a:srgbClr val="5C8064"/>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5"/>
            <p:cNvSpPr/>
            <p:nvPr/>
          </p:nvSpPr>
          <p:spPr>
            <a:xfrm>
              <a:off x="3262640" y="2495929"/>
              <a:ext cx="1415816"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5"/>
            <p:cNvSpPr txBox="1"/>
            <p:nvPr/>
          </p:nvSpPr>
          <p:spPr>
            <a:xfrm>
              <a:off x="3262640" y="2495929"/>
              <a:ext cx="1415816" cy="141581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5C8064"/>
                </a:buClr>
                <a:buSzPts val="4800"/>
                <a:buFont typeface="Calibri"/>
                <a:buNone/>
              </a:pPr>
              <a:r>
                <a:rPr b="1" lang="en-US" sz="4800">
                  <a:solidFill>
                    <a:srgbClr val="5C8064"/>
                  </a:solidFill>
                  <a:latin typeface="Calibri"/>
                  <a:ea typeface="Calibri"/>
                  <a:cs typeface="Calibri"/>
                  <a:sym typeface="Calibri"/>
                </a:rPr>
                <a:t>Do</a:t>
              </a:r>
              <a:endParaRPr/>
            </a:p>
          </p:txBody>
        </p:sp>
        <p:sp>
          <p:nvSpPr>
            <p:cNvPr id="290" name="Google Shape;290;p35"/>
            <p:cNvSpPr/>
            <p:nvPr/>
          </p:nvSpPr>
          <p:spPr>
            <a:xfrm>
              <a:off x="765317" y="-1393"/>
              <a:ext cx="4002937" cy="4002937"/>
            </a:xfrm>
            <a:custGeom>
              <a:rect b="b" l="l" r="r" t="t"/>
              <a:pathLst>
                <a:path extrusionOk="0" h="120000" w="120000">
                  <a:moveTo>
                    <a:pt x="75869" y="112119"/>
                  </a:moveTo>
                  <a:lnTo>
                    <a:pt x="75869" y="112119"/>
                  </a:lnTo>
                  <a:cubicBezTo>
                    <a:pt x="67733" y="114597"/>
                    <a:pt x="59130" y="115135"/>
                    <a:pt x="50749" y="113691"/>
                  </a:cubicBezTo>
                  <a:lnTo>
                    <a:pt x="49151" y="118936"/>
                  </a:lnTo>
                  <a:lnTo>
                    <a:pt x="45336" y="108161"/>
                  </a:lnTo>
                  <a:lnTo>
                    <a:pt x="54777" y="100460"/>
                  </a:lnTo>
                  <a:lnTo>
                    <a:pt x="53182" y="105700"/>
                  </a:lnTo>
                  <a:lnTo>
                    <a:pt x="53182" y="105700"/>
                  </a:lnTo>
                  <a:cubicBezTo>
                    <a:pt x="59968" y="106712"/>
                    <a:pt x="66894" y="106200"/>
                    <a:pt x="73458" y="104202"/>
                  </a:cubicBezTo>
                  <a:close/>
                </a:path>
              </a:pathLst>
            </a:custGeom>
            <a:solidFill>
              <a:srgbClr val="5C8064"/>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5"/>
            <p:cNvSpPr/>
            <p:nvPr/>
          </p:nvSpPr>
          <p:spPr>
            <a:xfrm>
              <a:off x="855115" y="2495929"/>
              <a:ext cx="1415816"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5"/>
            <p:cNvSpPr txBox="1"/>
            <p:nvPr/>
          </p:nvSpPr>
          <p:spPr>
            <a:xfrm>
              <a:off x="855115" y="2495929"/>
              <a:ext cx="1415816" cy="141581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4200"/>
                <a:buFont typeface="Calibri"/>
                <a:buNone/>
              </a:pPr>
              <a:r>
                <a:rPr lang="en-US" sz="4200">
                  <a:solidFill>
                    <a:schemeClr val="dk1"/>
                  </a:solidFill>
                  <a:latin typeface="Calibri"/>
                  <a:ea typeface="Calibri"/>
                  <a:cs typeface="Calibri"/>
                  <a:sym typeface="Calibri"/>
                </a:rPr>
                <a:t>Check</a:t>
              </a:r>
              <a:endParaRPr/>
            </a:p>
          </p:txBody>
        </p:sp>
        <p:sp>
          <p:nvSpPr>
            <p:cNvPr id="293" name="Google Shape;293;p35"/>
            <p:cNvSpPr/>
            <p:nvPr/>
          </p:nvSpPr>
          <p:spPr>
            <a:xfrm>
              <a:off x="765317" y="-1393"/>
              <a:ext cx="4002937" cy="4002937"/>
            </a:xfrm>
            <a:custGeom>
              <a:rect b="b" l="l" r="r" t="t"/>
              <a:pathLst>
                <a:path extrusionOk="0" h="120000" w="120000">
                  <a:moveTo>
                    <a:pt x="7881" y="75869"/>
                  </a:moveTo>
                  <a:lnTo>
                    <a:pt x="7881" y="75869"/>
                  </a:lnTo>
                  <a:cubicBezTo>
                    <a:pt x="5403" y="67733"/>
                    <a:pt x="4865" y="59130"/>
                    <a:pt x="6309" y="50749"/>
                  </a:cubicBezTo>
                  <a:lnTo>
                    <a:pt x="1064" y="49151"/>
                  </a:lnTo>
                  <a:lnTo>
                    <a:pt x="11839" y="45336"/>
                  </a:lnTo>
                  <a:lnTo>
                    <a:pt x="19540" y="54777"/>
                  </a:lnTo>
                  <a:lnTo>
                    <a:pt x="14300" y="53182"/>
                  </a:lnTo>
                  <a:lnTo>
                    <a:pt x="14300" y="53182"/>
                  </a:lnTo>
                  <a:cubicBezTo>
                    <a:pt x="13288" y="59968"/>
                    <a:pt x="13800" y="66894"/>
                    <a:pt x="15798" y="73458"/>
                  </a:cubicBezTo>
                  <a:close/>
                </a:path>
              </a:pathLst>
            </a:custGeom>
            <a:solidFill>
              <a:schemeClr val="lt1"/>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5"/>
            <p:cNvSpPr/>
            <p:nvPr/>
          </p:nvSpPr>
          <p:spPr>
            <a:xfrm>
              <a:off x="855115" y="88404"/>
              <a:ext cx="1415816"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5"/>
            <p:cNvSpPr txBox="1"/>
            <p:nvPr/>
          </p:nvSpPr>
          <p:spPr>
            <a:xfrm>
              <a:off x="855115" y="88404"/>
              <a:ext cx="1415816" cy="141581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4200"/>
                <a:buFont typeface="Calibri"/>
                <a:buNone/>
              </a:pPr>
              <a:r>
                <a:rPr lang="en-US" sz="4200">
                  <a:solidFill>
                    <a:schemeClr val="dk1"/>
                  </a:solidFill>
                  <a:latin typeface="Calibri"/>
                  <a:ea typeface="Calibri"/>
                  <a:cs typeface="Calibri"/>
                  <a:sym typeface="Calibri"/>
                </a:rPr>
                <a:t>Act</a:t>
              </a:r>
              <a:endParaRPr/>
            </a:p>
          </p:txBody>
        </p:sp>
        <p:sp>
          <p:nvSpPr>
            <p:cNvPr id="296" name="Google Shape;296;p35"/>
            <p:cNvSpPr/>
            <p:nvPr/>
          </p:nvSpPr>
          <p:spPr>
            <a:xfrm>
              <a:off x="765317" y="-1393"/>
              <a:ext cx="4002937" cy="4002937"/>
            </a:xfrm>
            <a:custGeom>
              <a:rect b="b" l="l" r="r" t="t"/>
              <a:pathLst>
                <a:path extrusionOk="0" h="120000" w="120000">
                  <a:moveTo>
                    <a:pt x="44131" y="7881"/>
                  </a:moveTo>
                  <a:lnTo>
                    <a:pt x="44131" y="7881"/>
                  </a:lnTo>
                  <a:cubicBezTo>
                    <a:pt x="52267" y="5403"/>
                    <a:pt x="60870" y="4865"/>
                    <a:pt x="69251" y="6309"/>
                  </a:cubicBezTo>
                  <a:lnTo>
                    <a:pt x="70849" y="1064"/>
                  </a:lnTo>
                  <a:lnTo>
                    <a:pt x="74664" y="11839"/>
                  </a:lnTo>
                  <a:lnTo>
                    <a:pt x="65223" y="19540"/>
                  </a:lnTo>
                  <a:lnTo>
                    <a:pt x="66818" y="14300"/>
                  </a:lnTo>
                  <a:lnTo>
                    <a:pt x="66818" y="14300"/>
                  </a:lnTo>
                  <a:cubicBezTo>
                    <a:pt x="60032" y="13288"/>
                    <a:pt x="53106" y="13800"/>
                    <a:pt x="46542" y="15798"/>
                  </a:cubicBezTo>
                  <a:close/>
                </a:path>
              </a:pathLst>
            </a:custGeom>
            <a:solidFill>
              <a:schemeClr val="lt1"/>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6"/>
          <p:cNvSpPr txBox="1"/>
          <p:nvPr/>
        </p:nvSpPr>
        <p:spPr>
          <a:xfrm>
            <a:off x="179460" y="6532359"/>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
        <p:nvSpPr>
          <p:cNvPr id="302" name="Google Shape;302;p36"/>
          <p:cNvSpPr txBox="1"/>
          <p:nvPr>
            <p:ph idx="4" type="body"/>
          </p:nvPr>
        </p:nvSpPr>
        <p:spPr>
          <a:xfrm>
            <a:off x="593538" y="707571"/>
            <a:ext cx="5994400" cy="2721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2400"/>
              <a:buNone/>
            </a:pPr>
            <a:r>
              <a:rPr b="1" lang="en-US" sz="2400">
                <a:solidFill>
                  <a:srgbClr val="5C8064"/>
                </a:solidFill>
              </a:rPr>
              <a:t>In the "Check" phase</a:t>
            </a:r>
            <a:r>
              <a:rPr lang="en-US" sz="2000"/>
              <a:t>, regular assessments and evaluations are conducted to measure the effectiveness of circular initiatives. This involves monitoring project outcomes, assessing adherence to circular design principles, and gathering feedback from participants.</a:t>
            </a:r>
            <a:endParaRPr sz="2000"/>
          </a:p>
          <a:p>
            <a:pPr indent="0" lvl="0" marL="0" rtl="0" algn="l">
              <a:lnSpc>
                <a:spcPct val="90000"/>
              </a:lnSpc>
              <a:spcBef>
                <a:spcPts val="1000"/>
              </a:spcBef>
              <a:spcAft>
                <a:spcPts val="0"/>
              </a:spcAft>
              <a:buClr>
                <a:srgbClr val="5C8064"/>
              </a:buClr>
              <a:buSzPts val="2400"/>
              <a:buNone/>
            </a:pPr>
            <a:r>
              <a:rPr b="1" lang="en-US" sz="2400">
                <a:solidFill>
                  <a:srgbClr val="5C8064"/>
                </a:solidFill>
              </a:rPr>
              <a:t>Finally, in the "Act" phase</a:t>
            </a:r>
            <a:r>
              <a:rPr lang="en-US" sz="2000"/>
              <a:t>, makerspaces use the insights gained to make informed adjustments, refine existing practices, and scale successful circular projects.</a:t>
            </a:r>
            <a:endParaRPr sz="2000"/>
          </a:p>
        </p:txBody>
      </p:sp>
      <p:grpSp>
        <p:nvGrpSpPr>
          <p:cNvPr id="303" name="Google Shape;303;p36"/>
          <p:cNvGrpSpPr/>
          <p:nvPr/>
        </p:nvGrpSpPr>
        <p:grpSpPr>
          <a:xfrm>
            <a:off x="7100955" y="2295493"/>
            <a:ext cx="4091489" cy="4002937"/>
            <a:chOff x="721926" y="-1393"/>
            <a:chExt cx="4091489" cy="4002937"/>
          </a:xfrm>
        </p:grpSpPr>
        <p:sp>
          <p:nvSpPr>
            <p:cNvPr id="304" name="Google Shape;304;p36"/>
            <p:cNvSpPr/>
            <p:nvPr/>
          </p:nvSpPr>
          <p:spPr>
            <a:xfrm>
              <a:off x="3307801" y="88404"/>
              <a:ext cx="1415816"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6"/>
            <p:cNvSpPr txBox="1"/>
            <p:nvPr/>
          </p:nvSpPr>
          <p:spPr>
            <a:xfrm>
              <a:off x="3307801" y="88404"/>
              <a:ext cx="1415816" cy="141581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4200"/>
                <a:buFont typeface="Calibri"/>
                <a:buNone/>
              </a:pPr>
              <a:r>
                <a:rPr lang="en-US" sz="4200">
                  <a:solidFill>
                    <a:schemeClr val="dk1"/>
                  </a:solidFill>
                  <a:latin typeface="Calibri"/>
                  <a:ea typeface="Calibri"/>
                  <a:cs typeface="Calibri"/>
                  <a:sym typeface="Calibri"/>
                </a:rPr>
                <a:t>Plan</a:t>
              </a:r>
              <a:endParaRPr/>
            </a:p>
          </p:txBody>
        </p:sp>
        <p:sp>
          <p:nvSpPr>
            <p:cNvPr id="306" name="Google Shape;306;p36"/>
            <p:cNvSpPr/>
            <p:nvPr/>
          </p:nvSpPr>
          <p:spPr>
            <a:xfrm>
              <a:off x="810478" y="-1393"/>
              <a:ext cx="4002937" cy="4002937"/>
            </a:xfrm>
            <a:custGeom>
              <a:rect b="b" l="l" r="r" t="t"/>
              <a:pathLst>
                <a:path extrusionOk="0" h="120000" w="120000">
                  <a:moveTo>
                    <a:pt x="112119" y="44131"/>
                  </a:moveTo>
                  <a:cubicBezTo>
                    <a:pt x="114597" y="52267"/>
                    <a:pt x="115135" y="60870"/>
                    <a:pt x="113691" y="69251"/>
                  </a:cubicBezTo>
                  <a:lnTo>
                    <a:pt x="118936" y="70849"/>
                  </a:lnTo>
                  <a:lnTo>
                    <a:pt x="108161" y="74664"/>
                  </a:lnTo>
                  <a:lnTo>
                    <a:pt x="100460" y="65223"/>
                  </a:lnTo>
                  <a:lnTo>
                    <a:pt x="105700" y="66818"/>
                  </a:lnTo>
                  <a:lnTo>
                    <a:pt x="105700" y="66818"/>
                  </a:lnTo>
                  <a:cubicBezTo>
                    <a:pt x="106712" y="60032"/>
                    <a:pt x="106200" y="53106"/>
                    <a:pt x="104202" y="46542"/>
                  </a:cubicBezTo>
                  <a:close/>
                </a:path>
              </a:pathLst>
            </a:custGeom>
            <a:solidFill>
              <a:schemeClr val="lt1"/>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6"/>
            <p:cNvSpPr/>
            <p:nvPr/>
          </p:nvSpPr>
          <p:spPr>
            <a:xfrm>
              <a:off x="3307801" y="2495929"/>
              <a:ext cx="1415816"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6"/>
            <p:cNvSpPr txBox="1"/>
            <p:nvPr/>
          </p:nvSpPr>
          <p:spPr>
            <a:xfrm>
              <a:off x="3307801" y="2495929"/>
              <a:ext cx="1415816" cy="141581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4200"/>
                <a:buFont typeface="Calibri"/>
                <a:buNone/>
              </a:pPr>
              <a:r>
                <a:rPr lang="en-US" sz="4200">
                  <a:solidFill>
                    <a:schemeClr val="dk1"/>
                  </a:solidFill>
                  <a:latin typeface="Calibri"/>
                  <a:ea typeface="Calibri"/>
                  <a:cs typeface="Calibri"/>
                  <a:sym typeface="Calibri"/>
                </a:rPr>
                <a:t>Do</a:t>
              </a:r>
              <a:endParaRPr/>
            </a:p>
          </p:txBody>
        </p:sp>
        <p:sp>
          <p:nvSpPr>
            <p:cNvPr id="309" name="Google Shape;309;p36"/>
            <p:cNvSpPr/>
            <p:nvPr/>
          </p:nvSpPr>
          <p:spPr>
            <a:xfrm>
              <a:off x="810478" y="-1393"/>
              <a:ext cx="4002937" cy="4002937"/>
            </a:xfrm>
            <a:custGeom>
              <a:rect b="b" l="l" r="r" t="t"/>
              <a:pathLst>
                <a:path extrusionOk="0" h="120000" w="120000">
                  <a:moveTo>
                    <a:pt x="75869" y="112119"/>
                  </a:moveTo>
                  <a:lnTo>
                    <a:pt x="75869" y="112119"/>
                  </a:lnTo>
                  <a:cubicBezTo>
                    <a:pt x="69629" y="114020"/>
                    <a:pt x="63098" y="114783"/>
                    <a:pt x="56587" y="114375"/>
                  </a:cubicBezTo>
                  <a:lnTo>
                    <a:pt x="55564" y="119762"/>
                  </a:lnTo>
                  <a:lnTo>
                    <a:pt x="50611" y="109460"/>
                  </a:lnTo>
                  <a:lnTo>
                    <a:pt x="59166" y="100788"/>
                  </a:lnTo>
                  <a:lnTo>
                    <a:pt x="58145" y="106168"/>
                  </a:lnTo>
                  <a:lnTo>
                    <a:pt x="58145" y="106168"/>
                  </a:lnTo>
                  <a:cubicBezTo>
                    <a:pt x="63324" y="106376"/>
                    <a:pt x="68500" y="105712"/>
                    <a:pt x="73458" y="104202"/>
                  </a:cubicBezTo>
                  <a:close/>
                </a:path>
              </a:pathLst>
            </a:custGeom>
            <a:solidFill>
              <a:schemeClr val="lt1"/>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6"/>
            <p:cNvSpPr/>
            <p:nvPr/>
          </p:nvSpPr>
          <p:spPr>
            <a:xfrm>
              <a:off x="721926" y="2495929"/>
              <a:ext cx="1772517"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6"/>
            <p:cNvSpPr txBox="1"/>
            <p:nvPr/>
          </p:nvSpPr>
          <p:spPr>
            <a:xfrm>
              <a:off x="721926" y="2495929"/>
              <a:ext cx="1772517" cy="141581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5C8064"/>
                </a:buClr>
                <a:buSzPts val="4800"/>
                <a:buFont typeface="Calibri"/>
                <a:buNone/>
              </a:pPr>
              <a:r>
                <a:rPr b="1" lang="en-US" sz="4800">
                  <a:solidFill>
                    <a:srgbClr val="5C8064"/>
                  </a:solidFill>
                  <a:latin typeface="Calibri"/>
                  <a:ea typeface="Calibri"/>
                  <a:cs typeface="Calibri"/>
                  <a:sym typeface="Calibri"/>
                </a:rPr>
                <a:t>Check</a:t>
              </a:r>
              <a:endParaRPr/>
            </a:p>
          </p:txBody>
        </p:sp>
        <p:sp>
          <p:nvSpPr>
            <p:cNvPr id="312" name="Google Shape;312;p36"/>
            <p:cNvSpPr/>
            <p:nvPr/>
          </p:nvSpPr>
          <p:spPr>
            <a:xfrm>
              <a:off x="810478" y="-1393"/>
              <a:ext cx="4002937" cy="4002937"/>
            </a:xfrm>
            <a:custGeom>
              <a:rect b="b" l="l" r="r" t="t"/>
              <a:pathLst>
                <a:path extrusionOk="0" h="120000" w="120000">
                  <a:moveTo>
                    <a:pt x="7881" y="75869"/>
                  </a:moveTo>
                  <a:lnTo>
                    <a:pt x="7881" y="75869"/>
                  </a:lnTo>
                  <a:cubicBezTo>
                    <a:pt x="5403" y="67733"/>
                    <a:pt x="4865" y="59130"/>
                    <a:pt x="6309" y="50749"/>
                  </a:cubicBezTo>
                  <a:lnTo>
                    <a:pt x="1064" y="49151"/>
                  </a:lnTo>
                  <a:lnTo>
                    <a:pt x="11839" y="45336"/>
                  </a:lnTo>
                  <a:lnTo>
                    <a:pt x="19540" y="54777"/>
                  </a:lnTo>
                  <a:lnTo>
                    <a:pt x="14300" y="53182"/>
                  </a:lnTo>
                  <a:lnTo>
                    <a:pt x="14300" y="53182"/>
                  </a:lnTo>
                  <a:cubicBezTo>
                    <a:pt x="13288" y="59968"/>
                    <a:pt x="13800" y="66894"/>
                    <a:pt x="15798" y="73458"/>
                  </a:cubicBezTo>
                  <a:close/>
                </a:path>
              </a:pathLst>
            </a:custGeom>
            <a:solidFill>
              <a:srgbClr val="5C8064"/>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6"/>
            <p:cNvSpPr/>
            <p:nvPr/>
          </p:nvSpPr>
          <p:spPr>
            <a:xfrm>
              <a:off x="900276" y="88404"/>
              <a:ext cx="1415816"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6"/>
            <p:cNvSpPr txBox="1"/>
            <p:nvPr/>
          </p:nvSpPr>
          <p:spPr>
            <a:xfrm>
              <a:off x="900276" y="88404"/>
              <a:ext cx="1415816" cy="141581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5C8064"/>
                </a:buClr>
                <a:buSzPts val="4800"/>
                <a:buFont typeface="Calibri"/>
                <a:buNone/>
              </a:pPr>
              <a:r>
                <a:rPr b="1" lang="en-US" sz="4800">
                  <a:solidFill>
                    <a:srgbClr val="5C8064"/>
                  </a:solidFill>
                  <a:latin typeface="Calibri"/>
                  <a:ea typeface="Calibri"/>
                  <a:cs typeface="Calibri"/>
                  <a:sym typeface="Calibri"/>
                </a:rPr>
                <a:t>Act</a:t>
              </a:r>
              <a:endParaRPr/>
            </a:p>
          </p:txBody>
        </p:sp>
        <p:sp>
          <p:nvSpPr>
            <p:cNvPr id="315" name="Google Shape;315;p36"/>
            <p:cNvSpPr/>
            <p:nvPr/>
          </p:nvSpPr>
          <p:spPr>
            <a:xfrm>
              <a:off x="810478" y="-1393"/>
              <a:ext cx="4002937" cy="4002937"/>
            </a:xfrm>
            <a:custGeom>
              <a:rect b="b" l="l" r="r" t="t"/>
              <a:pathLst>
                <a:path extrusionOk="0" h="120000" w="120000">
                  <a:moveTo>
                    <a:pt x="44131" y="7881"/>
                  </a:moveTo>
                  <a:lnTo>
                    <a:pt x="44131" y="7881"/>
                  </a:lnTo>
                  <a:cubicBezTo>
                    <a:pt x="52267" y="5403"/>
                    <a:pt x="60870" y="4865"/>
                    <a:pt x="69251" y="6309"/>
                  </a:cubicBezTo>
                  <a:lnTo>
                    <a:pt x="70849" y="1064"/>
                  </a:lnTo>
                  <a:lnTo>
                    <a:pt x="74664" y="11839"/>
                  </a:lnTo>
                  <a:lnTo>
                    <a:pt x="65223" y="19540"/>
                  </a:lnTo>
                  <a:lnTo>
                    <a:pt x="66818" y="14300"/>
                  </a:lnTo>
                  <a:lnTo>
                    <a:pt x="66818" y="14300"/>
                  </a:lnTo>
                  <a:cubicBezTo>
                    <a:pt x="60032" y="13288"/>
                    <a:pt x="53106" y="13800"/>
                    <a:pt x="46542" y="15798"/>
                  </a:cubicBezTo>
                  <a:close/>
                </a:path>
              </a:pathLst>
            </a:custGeom>
            <a:solidFill>
              <a:srgbClr val="5C8064"/>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7"/>
          <p:cNvSpPr txBox="1"/>
          <p:nvPr>
            <p:ph idx="1" type="body"/>
          </p:nvPr>
        </p:nvSpPr>
        <p:spPr>
          <a:xfrm>
            <a:off x="5818681" y="458209"/>
            <a:ext cx="6213798" cy="944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4400"/>
              <a:buNone/>
            </a:pPr>
            <a:r>
              <a:rPr lang="en-US"/>
              <a:t>Discussion</a:t>
            </a:r>
            <a:endParaRPr/>
          </a:p>
          <a:p>
            <a:pPr indent="0" lvl="0" marL="0" rtl="0" algn="l">
              <a:lnSpc>
                <a:spcPct val="90000"/>
              </a:lnSpc>
              <a:spcBef>
                <a:spcPts val="1000"/>
              </a:spcBef>
              <a:spcAft>
                <a:spcPts val="0"/>
              </a:spcAft>
              <a:buClr>
                <a:srgbClr val="5C8064"/>
              </a:buClr>
              <a:buSzPts val="4400"/>
              <a:buNone/>
            </a:pPr>
            <a:r>
              <a:rPr lang="en-US"/>
              <a:t>and self-reflection </a:t>
            </a:r>
            <a:endParaRPr/>
          </a:p>
        </p:txBody>
      </p:sp>
      <p:pic>
        <p:nvPicPr>
          <p:cNvPr id="321" name="Google Shape;321;p37"/>
          <p:cNvPicPr preferRelativeResize="0"/>
          <p:nvPr/>
        </p:nvPicPr>
        <p:blipFill rotWithShape="1">
          <a:blip r:embed="rId3">
            <a:alphaModFix/>
          </a:blip>
          <a:srcRect b="0" l="0" r="0" t="14096"/>
          <a:stretch/>
        </p:blipFill>
        <p:spPr>
          <a:xfrm>
            <a:off x="0" y="-1"/>
            <a:ext cx="5320144" cy="6858000"/>
          </a:xfrm>
          <a:prstGeom prst="rect">
            <a:avLst/>
          </a:prstGeom>
          <a:noFill/>
          <a:ln>
            <a:noFill/>
          </a:ln>
        </p:spPr>
      </p:pic>
      <p:sp>
        <p:nvSpPr>
          <p:cNvPr id="322" name="Google Shape;322;p37"/>
          <p:cNvSpPr txBox="1"/>
          <p:nvPr/>
        </p:nvSpPr>
        <p:spPr>
          <a:xfrm>
            <a:off x="179460" y="6532359"/>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
        <p:nvSpPr>
          <p:cNvPr id="323" name="Google Shape;323;p37"/>
          <p:cNvSpPr txBox="1"/>
          <p:nvPr>
            <p:ph idx="4" type="body"/>
          </p:nvPr>
        </p:nvSpPr>
        <p:spPr>
          <a:xfrm>
            <a:off x="5818681" y="2503631"/>
            <a:ext cx="5994400" cy="18507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2400"/>
              <a:buNone/>
            </a:pPr>
            <a:r>
              <a:rPr b="1" lang="en-US" sz="2400">
                <a:solidFill>
                  <a:srgbClr val="5C8064"/>
                </a:solidFill>
              </a:rPr>
              <a:t>How the action plan developed during the workshop reflects the PDCA approach? </a:t>
            </a:r>
            <a:endParaRPr/>
          </a:p>
          <a:p>
            <a:pPr indent="0" lvl="0" marL="0" rtl="0" algn="l">
              <a:lnSpc>
                <a:spcPct val="90000"/>
              </a:lnSpc>
              <a:spcBef>
                <a:spcPts val="1000"/>
              </a:spcBef>
              <a:spcAft>
                <a:spcPts val="0"/>
              </a:spcAft>
              <a:buClr>
                <a:schemeClr val="dk1"/>
              </a:buClr>
              <a:buSzPts val="2400"/>
              <a:buNone/>
            </a:pPr>
            <a:r>
              <a:t/>
            </a:r>
            <a:endParaRPr b="1" sz="2400">
              <a:solidFill>
                <a:srgbClr val="5C8064"/>
              </a:solidFill>
            </a:endParaRPr>
          </a:p>
          <a:p>
            <a:pPr indent="0" lvl="0" marL="0" rtl="0" algn="l">
              <a:lnSpc>
                <a:spcPct val="90000"/>
              </a:lnSpc>
              <a:spcBef>
                <a:spcPts val="1000"/>
              </a:spcBef>
              <a:spcAft>
                <a:spcPts val="0"/>
              </a:spcAft>
              <a:buClr>
                <a:srgbClr val="5C8064"/>
              </a:buClr>
              <a:buSzPts val="2400"/>
              <a:buNone/>
            </a:pPr>
            <a:r>
              <a:rPr b="1" lang="en-US" sz="2400">
                <a:solidFill>
                  <a:srgbClr val="5C8064"/>
                </a:solidFill>
              </a:rPr>
              <a:t>How would you assess your abilities to apply circular approaches (before and after this topic)?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8"/>
          <p:cNvSpPr txBox="1"/>
          <p:nvPr>
            <p:ph idx="1" type="body"/>
          </p:nvPr>
        </p:nvSpPr>
        <p:spPr>
          <a:xfrm>
            <a:off x="593538" y="560964"/>
            <a:ext cx="6213798" cy="944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4400"/>
              <a:buNone/>
            </a:pPr>
            <a:r>
              <a:rPr lang="en-US"/>
              <a:t>Additional resources</a:t>
            </a:r>
            <a:endParaRPr/>
          </a:p>
        </p:txBody>
      </p:sp>
      <p:sp>
        <p:nvSpPr>
          <p:cNvPr id="329" name="Google Shape;329;p38"/>
          <p:cNvSpPr txBox="1"/>
          <p:nvPr/>
        </p:nvSpPr>
        <p:spPr>
          <a:xfrm>
            <a:off x="179460" y="6532359"/>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
        <p:nvSpPr>
          <p:cNvPr id="330" name="Google Shape;330;p38"/>
          <p:cNvSpPr txBox="1"/>
          <p:nvPr>
            <p:ph idx="4" type="body"/>
          </p:nvPr>
        </p:nvSpPr>
        <p:spPr>
          <a:xfrm>
            <a:off x="593537" y="1578263"/>
            <a:ext cx="11119491" cy="18507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US" sz="2000"/>
              <a:t>A Guide to implement circular economy in your everyday life: </a:t>
            </a:r>
            <a:r>
              <a:rPr lang="en-US" sz="2000" u="sng">
                <a:solidFill>
                  <a:schemeClr val="hlink"/>
                </a:solidFill>
                <a:hlinkClick r:id="rId3"/>
              </a:rPr>
              <a:t>https://ec.europa.eu/programmes/erasmus-plus/project-result-content/c76c3906-0812-458c-8566-b02e81a487c3/Guide_Circular_economy_DE-2.pdf</a:t>
            </a:r>
            <a:endParaRPr sz="2000"/>
          </a:p>
          <a:p>
            <a:pPr indent="0" lvl="0" marL="0" rtl="0" algn="l">
              <a:lnSpc>
                <a:spcPct val="90000"/>
              </a:lnSpc>
              <a:spcBef>
                <a:spcPts val="1000"/>
              </a:spcBef>
              <a:spcAft>
                <a:spcPts val="0"/>
              </a:spcAft>
              <a:buClr>
                <a:schemeClr val="dk1"/>
              </a:buClr>
              <a:buSzPts val="2000"/>
              <a:buNone/>
            </a:pPr>
            <a:r>
              <a:rPr lang="en-US" sz="2000"/>
              <a:t>Behavioral change for the circular economy: A review with focus on electronic waste management in the EU: </a:t>
            </a:r>
            <a:r>
              <a:rPr lang="en-US" sz="2000" u="sng">
                <a:solidFill>
                  <a:schemeClr val="hlink"/>
                </a:solidFill>
                <a:hlinkClick r:id="rId4"/>
              </a:rPr>
              <a:t>https://www.sciencedirect.com/science/article/pii/S2590289X20300062</a:t>
            </a:r>
            <a:endParaRPr sz="2000"/>
          </a:p>
          <a:p>
            <a:pPr indent="0" lvl="0" marL="0" rtl="0" algn="l">
              <a:lnSpc>
                <a:spcPct val="90000"/>
              </a:lnSpc>
              <a:spcBef>
                <a:spcPts val="1000"/>
              </a:spcBef>
              <a:spcAft>
                <a:spcPts val="0"/>
              </a:spcAft>
              <a:buClr>
                <a:schemeClr val="dk1"/>
              </a:buClr>
              <a:buSzPts val="2000"/>
              <a:buNone/>
            </a:pPr>
            <a:r>
              <a:rPr lang="en-US" sz="2000"/>
              <a:t>Behaviour change for a circular economy - How it works and why it pays off: </a:t>
            </a:r>
            <a:r>
              <a:rPr lang="en-US" sz="2000" u="sng">
                <a:solidFill>
                  <a:schemeClr val="hlink"/>
                </a:solidFill>
                <a:hlinkClick r:id="rId5"/>
              </a:rPr>
              <a:t>https://www.youtube.com/watch?v=DjyX12Sway0</a:t>
            </a:r>
            <a:endParaRPr sz="2000"/>
          </a:p>
          <a:p>
            <a:pPr indent="0" lvl="0" marL="0" rtl="0" algn="l">
              <a:lnSpc>
                <a:spcPct val="90000"/>
              </a:lnSpc>
              <a:spcBef>
                <a:spcPts val="1000"/>
              </a:spcBef>
              <a:spcAft>
                <a:spcPts val="0"/>
              </a:spcAft>
              <a:buClr>
                <a:schemeClr val="dk1"/>
              </a:buClr>
              <a:buSzPts val="2000"/>
              <a:buNone/>
            </a:pPr>
            <a:r>
              <a:rPr lang="en-US" sz="2000"/>
              <a:t>Circular consumption in the linear economy: only a drop in the ocean?: </a:t>
            </a:r>
            <a:r>
              <a:rPr lang="en-US" sz="2000" u="sng">
                <a:solidFill>
                  <a:schemeClr val="hlink"/>
                </a:solidFill>
                <a:hlinkClick r:id="rId6"/>
              </a:rPr>
              <a:t>https://www.circle-economy.com/blogs/circular-consumption-in-the-linear-economy-only-a-drop-in-the-ocean</a:t>
            </a:r>
            <a:endParaRPr sz="2000"/>
          </a:p>
          <a:p>
            <a:pPr indent="0" lvl="0" marL="0" rtl="0" algn="l">
              <a:lnSpc>
                <a:spcPct val="90000"/>
              </a:lnSpc>
              <a:spcBef>
                <a:spcPts val="1000"/>
              </a:spcBef>
              <a:spcAft>
                <a:spcPts val="0"/>
              </a:spcAft>
              <a:buClr>
                <a:schemeClr val="dk1"/>
              </a:buClr>
              <a:buSzPts val="2000"/>
              <a:buNone/>
            </a:pPr>
            <a:r>
              <a:rPr lang="en-US" sz="2000"/>
              <a:t>How to Build a Circular Economy: </a:t>
            </a:r>
            <a:r>
              <a:rPr lang="en-US" sz="2000" u="sng">
                <a:solidFill>
                  <a:schemeClr val="hlink"/>
                </a:solidFill>
                <a:hlinkClick r:id="rId7"/>
              </a:rPr>
              <a:t>https://www.wri.org/insights/how-build-circular-economy</a:t>
            </a:r>
            <a:endParaRPr sz="2000"/>
          </a:p>
          <a:p>
            <a:pPr indent="0" lvl="0" marL="0" rtl="0" algn="l">
              <a:lnSpc>
                <a:spcPct val="90000"/>
              </a:lnSpc>
              <a:spcBef>
                <a:spcPts val="1000"/>
              </a:spcBef>
              <a:spcAft>
                <a:spcPts val="0"/>
              </a:spcAft>
              <a:buClr>
                <a:schemeClr val="dk1"/>
              </a:buClr>
              <a:buSzPts val="2000"/>
              <a:buNone/>
            </a:pPr>
            <a:r>
              <a:rPr lang="en-US" sz="2000"/>
              <a:t>21 circular economy solutions: changing how we eat, live and travel for a more sustainable world: </a:t>
            </a:r>
            <a:r>
              <a:rPr lang="en-US" sz="2000" u="sng">
                <a:solidFill>
                  <a:schemeClr val="hlink"/>
                </a:solidFill>
                <a:hlinkClick r:id="rId8"/>
              </a:rPr>
              <a:t>https://www.weforum.org/agenda/2022/03/21-circular-economy-solutions/</a:t>
            </a:r>
            <a:r>
              <a:rPr lang="en-US" sz="2000"/>
              <a:t> </a:t>
            </a:r>
            <a:endParaRPr b="1" sz="2400">
              <a:solidFill>
                <a:srgbClr val="5C806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4"/>
          <p:cNvPicPr preferRelativeResize="0"/>
          <p:nvPr>
            <p:ph idx="2" type="pic"/>
          </p:nvPr>
        </p:nvPicPr>
        <p:blipFill rotWithShape="1">
          <a:blip r:embed="rId3">
            <a:alphaModFix/>
          </a:blip>
          <a:srcRect b="0" l="23984" r="23983" t="0"/>
          <a:stretch/>
        </p:blipFill>
        <p:spPr>
          <a:xfrm>
            <a:off x="0" y="0"/>
            <a:ext cx="5354664" cy="6858000"/>
          </a:xfrm>
          <a:prstGeom prst="rect">
            <a:avLst/>
          </a:prstGeom>
          <a:noFill/>
          <a:ln>
            <a:noFill/>
          </a:ln>
        </p:spPr>
      </p:pic>
      <p:sp>
        <p:nvSpPr>
          <p:cNvPr id="65" name="Google Shape;65;p14"/>
          <p:cNvSpPr txBox="1"/>
          <p:nvPr/>
        </p:nvSpPr>
        <p:spPr>
          <a:xfrm>
            <a:off x="179460" y="6532359"/>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
        <p:nvSpPr>
          <p:cNvPr id="66" name="Google Shape;66;p14"/>
          <p:cNvSpPr txBox="1"/>
          <p:nvPr/>
        </p:nvSpPr>
        <p:spPr>
          <a:xfrm>
            <a:off x="6096000" y="565679"/>
            <a:ext cx="5452872" cy="498598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2400">
                <a:solidFill>
                  <a:srgbClr val="5C8064"/>
                </a:solidFill>
                <a:latin typeface="Calibri"/>
                <a:ea typeface="Calibri"/>
                <a:cs typeface="Calibri"/>
                <a:sym typeface="Calibri"/>
              </a:rPr>
              <a:t>Makerspaces are by definition quite circular</a:t>
            </a:r>
            <a:r>
              <a:rPr lang="en-US" sz="2000">
                <a:solidFill>
                  <a:srgbClr val="4B4B4B"/>
                </a:solidFill>
                <a:latin typeface="Calibri"/>
                <a:ea typeface="Calibri"/>
                <a:cs typeface="Calibri"/>
                <a:sym typeface="Calibri"/>
              </a:rPr>
              <a:t>, as they encourage the sharing of...</a:t>
            </a:r>
            <a:endParaRPr/>
          </a:p>
          <a:p>
            <a:pPr indent="0" lvl="0" marL="0" marR="0" rtl="0" algn="l">
              <a:spcBef>
                <a:spcPts val="0"/>
              </a:spcBef>
              <a:spcAft>
                <a:spcPts val="0"/>
              </a:spcAft>
              <a:buNone/>
            </a:pPr>
            <a:r>
              <a:rPr lang="en-US" sz="2000">
                <a:solidFill>
                  <a:srgbClr val="4B4B4B"/>
                </a:solidFill>
                <a:latin typeface="Calibri"/>
                <a:ea typeface="Calibri"/>
                <a:cs typeface="Calibri"/>
                <a:sym typeface="Calibri"/>
              </a:rPr>
              <a:t>... tools</a:t>
            </a:r>
            <a:endParaRPr sz="2000">
              <a:solidFill>
                <a:srgbClr val="4B4B4B"/>
              </a:solidFill>
              <a:latin typeface="Calibri"/>
              <a:ea typeface="Calibri"/>
              <a:cs typeface="Calibri"/>
              <a:sym typeface="Calibri"/>
            </a:endParaRPr>
          </a:p>
          <a:p>
            <a:pPr indent="0" lvl="0" marL="0" marR="0" rtl="0" algn="l">
              <a:spcBef>
                <a:spcPts val="0"/>
              </a:spcBef>
              <a:spcAft>
                <a:spcPts val="0"/>
              </a:spcAft>
              <a:buNone/>
            </a:pPr>
            <a:r>
              <a:rPr lang="en-US" sz="2000">
                <a:solidFill>
                  <a:srgbClr val="4B4B4B"/>
                </a:solidFill>
                <a:latin typeface="Calibri"/>
                <a:ea typeface="Calibri"/>
                <a:cs typeface="Calibri"/>
                <a:sym typeface="Calibri"/>
              </a:rPr>
              <a:t>... equipment</a:t>
            </a:r>
            <a:endParaRPr sz="2000">
              <a:solidFill>
                <a:srgbClr val="4B4B4B"/>
              </a:solidFill>
              <a:latin typeface="Calibri"/>
              <a:ea typeface="Calibri"/>
              <a:cs typeface="Calibri"/>
              <a:sym typeface="Calibri"/>
            </a:endParaRPr>
          </a:p>
          <a:p>
            <a:pPr indent="0" lvl="0" marL="0" marR="0" rtl="0" algn="l">
              <a:spcBef>
                <a:spcPts val="0"/>
              </a:spcBef>
              <a:spcAft>
                <a:spcPts val="0"/>
              </a:spcAft>
              <a:buNone/>
            </a:pPr>
            <a:r>
              <a:rPr lang="en-US" sz="2000">
                <a:solidFill>
                  <a:srgbClr val="4B4B4B"/>
                </a:solidFill>
                <a:latin typeface="Calibri"/>
                <a:ea typeface="Calibri"/>
                <a:cs typeface="Calibri"/>
                <a:sym typeface="Calibri"/>
              </a:rPr>
              <a:t>... materials</a:t>
            </a:r>
            <a:endParaRPr sz="2000">
              <a:solidFill>
                <a:srgbClr val="4B4B4B"/>
              </a:solidFill>
              <a:latin typeface="Calibri"/>
              <a:ea typeface="Calibri"/>
              <a:cs typeface="Calibri"/>
              <a:sym typeface="Calibri"/>
            </a:endParaRPr>
          </a:p>
          <a:p>
            <a:pPr indent="0" lvl="0" marL="0" marR="0" rtl="0" algn="l">
              <a:spcBef>
                <a:spcPts val="0"/>
              </a:spcBef>
              <a:spcAft>
                <a:spcPts val="0"/>
              </a:spcAft>
              <a:buNone/>
            </a:pPr>
            <a:r>
              <a:rPr lang="en-US" sz="2000">
                <a:solidFill>
                  <a:srgbClr val="4B4B4B"/>
                </a:solidFill>
                <a:latin typeface="Calibri"/>
                <a:ea typeface="Calibri"/>
                <a:cs typeface="Calibri"/>
                <a:sym typeface="Calibri"/>
              </a:rPr>
              <a:t>… knowledge</a:t>
            </a:r>
            <a:endParaRPr sz="2000">
              <a:solidFill>
                <a:srgbClr val="4B4B4B"/>
              </a:solidFill>
              <a:latin typeface="Calibri"/>
              <a:ea typeface="Calibri"/>
              <a:cs typeface="Calibri"/>
              <a:sym typeface="Calibri"/>
            </a:endParaRPr>
          </a:p>
          <a:p>
            <a:pPr indent="0" lvl="0" marL="0" marR="0" rtl="0" algn="l">
              <a:spcBef>
                <a:spcPts val="0"/>
              </a:spcBef>
              <a:spcAft>
                <a:spcPts val="0"/>
              </a:spcAft>
              <a:buNone/>
            </a:pPr>
            <a:r>
              <a:rPr lang="en-US" sz="2000">
                <a:solidFill>
                  <a:srgbClr val="4B4B4B"/>
                </a:solidFill>
                <a:latin typeface="Calibri"/>
                <a:ea typeface="Calibri"/>
                <a:cs typeface="Calibri"/>
                <a:sym typeface="Calibri"/>
              </a:rPr>
              <a:t>... skills</a:t>
            </a:r>
            <a:endParaRPr sz="2000">
              <a:solidFill>
                <a:srgbClr val="4B4B4B"/>
              </a:solidFill>
              <a:latin typeface="Calibri"/>
              <a:ea typeface="Calibri"/>
              <a:cs typeface="Calibri"/>
              <a:sym typeface="Calibri"/>
            </a:endParaRPr>
          </a:p>
          <a:p>
            <a:pPr indent="0" lvl="0" marL="0" marR="0" rtl="0" algn="l">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spcBef>
                <a:spcPts val="0"/>
              </a:spcBef>
              <a:spcAft>
                <a:spcPts val="0"/>
              </a:spcAft>
              <a:buNone/>
            </a:pPr>
            <a:r>
              <a:rPr lang="en-US" sz="2000">
                <a:solidFill>
                  <a:srgbClr val="4B4B4B"/>
                </a:solidFill>
                <a:latin typeface="Calibri"/>
                <a:ea typeface="Calibri"/>
                <a:cs typeface="Calibri"/>
                <a:sym typeface="Calibri"/>
              </a:rPr>
              <a:t>By turning creative ideas into physical products, makers are well aware of the value of the resources used and the amount of work required for this process. </a:t>
            </a:r>
            <a:r>
              <a:rPr b="1" lang="en-US" sz="2400">
                <a:solidFill>
                  <a:srgbClr val="5C8064"/>
                </a:solidFill>
                <a:latin typeface="Calibri"/>
                <a:ea typeface="Calibri"/>
                <a:cs typeface="Calibri"/>
                <a:sym typeface="Calibri"/>
              </a:rPr>
              <a:t>The unique features of makerspaces position them into a favorable setting of mainstreaming circularity ideas even broader.</a:t>
            </a:r>
            <a:endParaRPr b="1" sz="2000">
              <a:solidFill>
                <a:srgbClr val="5C8064"/>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4400"/>
              <a:buFont typeface="Calibri"/>
              <a:buNone/>
            </a:pPr>
            <a:r>
              <a:rPr b="1" lang="en-US" sz="4400">
                <a:latin typeface="Calibri"/>
                <a:ea typeface="Calibri"/>
                <a:cs typeface="Calibri"/>
                <a:sym typeface="Calibri"/>
              </a:rPr>
              <a:t>Discussion</a:t>
            </a:r>
            <a:endParaRPr/>
          </a:p>
        </p:txBody>
      </p:sp>
      <p:sp>
        <p:nvSpPr>
          <p:cNvPr id="73" name="Google Shape;73;p15"/>
          <p:cNvSpPr txBox="1"/>
          <p:nvPr>
            <p:ph idx="2" type="body"/>
          </p:nvPr>
        </p:nvSpPr>
        <p:spPr>
          <a:xfrm>
            <a:off x="513524" y="1350817"/>
            <a:ext cx="4931767" cy="374114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B4B4B"/>
              </a:buClr>
              <a:buSzPts val="2000"/>
              <a:buNone/>
            </a:pPr>
            <a:r>
              <a:rPr b="0" lang="en-US" sz="2000">
                <a:solidFill>
                  <a:srgbClr val="4B4B4B"/>
                </a:solidFill>
              </a:rPr>
              <a:t>See the example of Amman Valley MakerSpace project and discuss the following question.</a:t>
            </a:r>
            <a:endParaRPr b="0" sz="2000">
              <a:solidFill>
                <a:srgbClr val="4B4B4B"/>
              </a:solidFill>
            </a:endParaRPr>
          </a:p>
          <a:p>
            <a:pPr indent="0" lvl="0" marL="0" rtl="0" algn="l">
              <a:lnSpc>
                <a:spcPct val="90000"/>
              </a:lnSpc>
              <a:spcBef>
                <a:spcPts val="1000"/>
              </a:spcBef>
              <a:spcAft>
                <a:spcPts val="0"/>
              </a:spcAft>
              <a:buClr>
                <a:srgbClr val="5C8064"/>
              </a:buClr>
              <a:buSzPts val="2400"/>
              <a:buNone/>
            </a:pPr>
            <a:r>
              <a:rPr b="1" lang="en-US" sz="2400">
                <a:solidFill>
                  <a:srgbClr val="5C8064"/>
                </a:solidFill>
              </a:rPr>
              <a:t>What are similarities and differences between the Amman Valley MakerSpace and your local makerspace with regards to sharing different resources among the community members:</a:t>
            </a:r>
            <a:endParaRPr/>
          </a:p>
          <a:p>
            <a:pPr indent="-342900" lvl="0" marL="342900" rtl="0" algn="l">
              <a:lnSpc>
                <a:spcPct val="90000"/>
              </a:lnSpc>
              <a:spcBef>
                <a:spcPts val="1000"/>
              </a:spcBef>
              <a:spcAft>
                <a:spcPts val="0"/>
              </a:spcAft>
              <a:buClr>
                <a:srgbClr val="5C8064"/>
              </a:buClr>
              <a:buSzPts val="2400"/>
              <a:buFont typeface="Arial"/>
              <a:buChar char="•"/>
            </a:pPr>
            <a:r>
              <a:rPr b="1" lang="en-US" sz="2400">
                <a:solidFill>
                  <a:srgbClr val="5C8064"/>
                </a:solidFill>
              </a:rPr>
              <a:t>tools, equipment, and materials?</a:t>
            </a:r>
            <a:endParaRPr b="1" sz="2400">
              <a:solidFill>
                <a:srgbClr val="5C8064"/>
              </a:solidFill>
            </a:endParaRPr>
          </a:p>
          <a:p>
            <a:pPr indent="-342900" lvl="0" marL="342900" rtl="0" algn="l">
              <a:lnSpc>
                <a:spcPct val="90000"/>
              </a:lnSpc>
              <a:spcBef>
                <a:spcPts val="1000"/>
              </a:spcBef>
              <a:spcAft>
                <a:spcPts val="0"/>
              </a:spcAft>
              <a:buClr>
                <a:srgbClr val="5C8064"/>
              </a:buClr>
              <a:buSzPts val="2400"/>
              <a:buFont typeface="Arial"/>
              <a:buChar char="•"/>
            </a:pPr>
            <a:r>
              <a:rPr b="1" lang="en-US" sz="2400">
                <a:solidFill>
                  <a:srgbClr val="5C8064"/>
                </a:solidFill>
              </a:rPr>
              <a:t>knowledge and skills? </a:t>
            </a:r>
            <a:endParaRPr/>
          </a:p>
        </p:txBody>
      </p:sp>
      <p:pic>
        <p:nvPicPr>
          <p:cNvPr id="74" name="Google Shape;74;p15">
            <a:hlinkClick r:id="rId3"/>
          </p:cNvPr>
          <p:cNvPicPr preferRelativeResize="0"/>
          <p:nvPr/>
        </p:nvPicPr>
        <p:blipFill rotWithShape="1">
          <a:blip r:embed="rId4">
            <a:alphaModFix/>
          </a:blip>
          <a:srcRect b="0" l="8682" r="9337" t="0"/>
          <a:stretch/>
        </p:blipFill>
        <p:spPr>
          <a:xfrm>
            <a:off x="5854033" y="2732809"/>
            <a:ext cx="5824443" cy="3614802"/>
          </a:xfrm>
          <a:prstGeom prst="rect">
            <a:avLst/>
          </a:prstGeom>
          <a:solidFill>
            <a:srgbClr val="ECECEC"/>
          </a:solidFill>
          <a:ln cap="rnd" cmpd="sng" w="190500">
            <a:solidFill>
              <a:srgbClr val="FFFFFF"/>
            </a:solidFill>
            <a:prstDash val="solid"/>
            <a:round/>
            <a:headEnd len="sm" w="sm" type="none"/>
            <a:tailEnd len="sm" w="sm" type="none"/>
          </a:ln>
          <a:effectLst>
            <a:outerShdw blurRad="50000" rotWithShape="0" algn="tl">
              <a:srgbClr val="000000">
                <a:alpha val="40784"/>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nvSpPr>
        <p:spPr>
          <a:xfrm>
            <a:off x="676173" y="663441"/>
            <a:ext cx="4249118" cy="4220286"/>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Previous Topics in this training program provide a wealth of information on different circular economy subjects. In order to unlock the long-term value of this knowledge, this Topic utilizes Bloom’s Taxonomy approach that provides a structured framework both for trainers and trainees to engage with the principles and concepts of circularity. Knowledge capture and the formation of competences and skills are strengthened as progress is made towards the higher steps of the pyramid.</a:t>
            </a:r>
            <a:endParaRPr/>
          </a:p>
        </p:txBody>
      </p:sp>
      <p:grpSp>
        <p:nvGrpSpPr>
          <p:cNvPr id="80" name="Google Shape;80;p16"/>
          <p:cNvGrpSpPr/>
          <p:nvPr/>
        </p:nvGrpSpPr>
        <p:grpSpPr>
          <a:xfrm>
            <a:off x="4560845" y="311726"/>
            <a:ext cx="7419108" cy="6546273"/>
            <a:chOff x="0" y="0"/>
            <a:chExt cx="7419108" cy="6546273"/>
          </a:xfrm>
        </p:grpSpPr>
        <p:sp>
          <p:nvSpPr>
            <p:cNvPr id="81" name="Google Shape;81;p16"/>
            <p:cNvSpPr/>
            <p:nvPr/>
          </p:nvSpPr>
          <p:spPr>
            <a:xfrm>
              <a:off x="0" y="0"/>
              <a:ext cx="6451399" cy="6546273"/>
            </a:xfrm>
            <a:prstGeom prst="triangle">
              <a:avLst>
                <a:gd fmla="val 50000" name="adj"/>
              </a:avLst>
            </a:prstGeom>
            <a:solidFill>
              <a:srgbClr val="5C80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p:nvPr/>
          </p:nvSpPr>
          <p:spPr>
            <a:xfrm>
              <a:off x="3225699" y="658143"/>
              <a:ext cx="4193409" cy="774812"/>
            </a:xfrm>
            <a:prstGeom prst="roundRect">
              <a:avLst>
                <a:gd fmla="val 16667" name="adj"/>
              </a:avLst>
            </a:prstGeom>
            <a:solidFill>
              <a:schemeClr val="lt1">
                <a:alpha val="89803"/>
              </a:schemeClr>
            </a:solidFill>
            <a:ln cap="flat" cmpd="sng" w="9525">
              <a:solidFill>
                <a:srgbClr val="63AD53">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txBox="1"/>
            <p:nvPr/>
          </p:nvSpPr>
          <p:spPr>
            <a:xfrm>
              <a:off x="3263522" y="695966"/>
              <a:ext cx="4117763" cy="69916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Creating: </a:t>
              </a:r>
              <a:r>
                <a:rPr lang="en-US" sz="1600">
                  <a:solidFill>
                    <a:schemeClr val="dk1"/>
                  </a:solidFill>
                  <a:latin typeface="Calibri"/>
                  <a:ea typeface="Calibri"/>
                  <a:cs typeface="Calibri"/>
                  <a:sym typeface="Calibri"/>
                </a:rPr>
                <a:t>To produce new circular economy based works</a:t>
              </a:r>
              <a:endParaRPr/>
            </a:p>
          </p:txBody>
        </p:sp>
        <p:sp>
          <p:nvSpPr>
            <p:cNvPr id="84" name="Google Shape;84;p16"/>
            <p:cNvSpPr/>
            <p:nvPr/>
          </p:nvSpPr>
          <p:spPr>
            <a:xfrm>
              <a:off x="3225699" y="1529807"/>
              <a:ext cx="4193409" cy="774812"/>
            </a:xfrm>
            <a:prstGeom prst="roundRect">
              <a:avLst>
                <a:gd fmla="val 16667" name="adj"/>
              </a:avLst>
            </a:prstGeom>
            <a:solidFill>
              <a:schemeClr val="lt1">
                <a:alpha val="89803"/>
              </a:schemeClr>
            </a:solidFill>
            <a:ln cap="flat" cmpd="sng" w="9525">
              <a:solidFill>
                <a:srgbClr val="63AD53">
                  <a:alpha val="8196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txBox="1"/>
            <p:nvPr/>
          </p:nvSpPr>
          <p:spPr>
            <a:xfrm>
              <a:off x="3263522" y="1567630"/>
              <a:ext cx="4117763" cy="69916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Evaluating:</a:t>
              </a:r>
              <a:r>
                <a:rPr lang="en-US" sz="1600">
                  <a:solidFill>
                    <a:schemeClr val="dk1"/>
                  </a:solidFill>
                  <a:latin typeface="Calibri"/>
                  <a:ea typeface="Calibri"/>
                  <a:cs typeface="Calibri"/>
                  <a:sym typeface="Calibri"/>
                </a:rPr>
                <a:t> To provide opinion on different circular economy ideas </a:t>
              </a:r>
              <a:endParaRPr/>
            </a:p>
          </p:txBody>
        </p:sp>
        <p:sp>
          <p:nvSpPr>
            <p:cNvPr id="86" name="Google Shape;86;p16"/>
            <p:cNvSpPr/>
            <p:nvPr/>
          </p:nvSpPr>
          <p:spPr>
            <a:xfrm>
              <a:off x="3225699" y="2401472"/>
              <a:ext cx="4193409" cy="774812"/>
            </a:xfrm>
            <a:prstGeom prst="roundRect">
              <a:avLst>
                <a:gd fmla="val 16667" name="adj"/>
              </a:avLst>
            </a:prstGeom>
            <a:solidFill>
              <a:schemeClr val="lt1">
                <a:alpha val="89803"/>
              </a:schemeClr>
            </a:solidFill>
            <a:ln cap="flat" cmpd="sng" w="9525">
              <a:solidFill>
                <a:srgbClr val="63AD53">
                  <a:alpha val="74117"/>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txBox="1"/>
            <p:nvPr/>
          </p:nvSpPr>
          <p:spPr>
            <a:xfrm>
              <a:off x="3263522" y="2439295"/>
              <a:ext cx="4117763" cy="69916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Analyzing</a:t>
              </a:r>
              <a:r>
                <a:rPr lang="en-US" sz="1600">
                  <a:solidFill>
                    <a:schemeClr val="dk1"/>
                  </a:solidFill>
                  <a:latin typeface="Calibri"/>
                  <a:ea typeface="Calibri"/>
                  <a:cs typeface="Calibri"/>
                  <a:sym typeface="Calibri"/>
                </a:rPr>
                <a:t>: To form connections among several circular economy ideas</a:t>
              </a:r>
              <a:endParaRPr/>
            </a:p>
          </p:txBody>
        </p:sp>
        <p:sp>
          <p:nvSpPr>
            <p:cNvPr id="88" name="Google Shape;88;p16"/>
            <p:cNvSpPr/>
            <p:nvPr/>
          </p:nvSpPr>
          <p:spPr>
            <a:xfrm>
              <a:off x="3225699" y="3273137"/>
              <a:ext cx="4193409" cy="774812"/>
            </a:xfrm>
            <a:prstGeom prst="roundRect">
              <a:avLst>
                <a:gd fmla="val 16667" name="adj"/>
              </a:avLst>
            </a:prstGeom>
            <a:solidFill>
              <a:schemeClr val="lt1">
                <a:alpha val="89803"/>
              </a:schemeClr>
            </a:solidFill>
            <a:ln cap="flat" cmpd="sng" w="9525">
              <a:solidFill>
                <a:srgbClr val="63AD53">
                  <a:alpha val="65882"/>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txBox="1"/>
            <p:nvPr/>
          </p:nvSpPr>
          <p:spPr>
            <a:xfrm>
              <a:off x="3263522" y="3310960"/>
              <a:ext cx="4117763" cy="69916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Applying:</a:t>
              </a:r>
              <a:r>
                <a:rPr lang="en-US" sz="1600">
                  <a:solidFill>
                    <a:schemeClr val="dk1"/>
                  </a:solidFill>
                  <a:latin typeface="Calibri"/>
                  <a:ea typeface="Calibri"/>
                  <a:cs typeface="Calibri"/>
                  <a:sym typeface="Calibri"/>
                </a:rPr>
                <a:t> To use information about circular economy in new contexts</a:t>
              </a:r>
              <a:endParaRPr/>
            </a:p>
          </p:txBody>
        </p:sp>
        <p:sp>
          <p:nvSpPr>
            <p:cNvPr id="90" name="Google Shape;90;p16"/>
            <p:cNvSpPr/>
            <p:nvPr/>
          </p:nvSpPr>
          <p:spPr>
            <a:xfrm>
              <a:off x="3225699" y="4144801"/>
              <a:ext cx="4193409" cy="774812"/>
            </a:xfrm>
            <a:prstGeom prst="roundRect">
              <a:avLst>
                <a:gd fmla="val 16667" name="adj"/>
              </a:avLst>
            </a:prstGeom>
            <a:solidFill>
              <a:schemeClr val="lt1">
                <a:alpha val="89803"/>
              </a:schemeClr>
            </a:solidFill>
            <a:ln cap="flat" cmpd="sng" w="9525">
              <a:solidFill>
                <a:srgbClr val="63AD53">
                  <a:alpha val="5803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txBox="1"/>
            <p:nvPr/>
          </p:nvSpPr>
          <p:spPr>
            <a:xfrm>
              <a:off x="3263522" y="4182624"/>
              <a:ext cx="4117763" cy="69916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Understanding: </a:t>
              </a:r>
              <a:r>
                <a:rPr b="0" lang="en-US" sz="1600">
                  <a:solidFill>
                    <a:schemeClr val="dk1"/>
                  </a:solidFill>
                  <a:latin typeface="Calibri"/>
                  <a:ea typeface="Calibri"/>
                  <a:cs typeface="Calibri"/>
                  <a:sym typeface="Calibri"/>
                </a:rPr>
                <a:t>To explain circular economy concept and coresponding ideas </a:t>
              </a:r>
              <a:endParaRPr/>
            </a:p>
          </p:txBody>
        </p:sp>
        <p:sp>
          <p:nvSpPr>
            <p:cNvPr id="92" name="Google Shape;92;p16"/>
            <p:cNvSpPr/>
            <p:nvPr/>
          </p:nvSpPr>
          <p:spPr>
            <a:xfrm>
              <a:off x="3225699" y="5016466"/>
              <a:ext cx="4193409" cy="774812"/>
            </a:xfrm>
            <a:prstGeom prst="roundRect">
              <a:avLst>
                <a:gd fmla="val 16667" name="adj"/>
              </a:avLst>
            </a:prstGeom>
            <a:solidFill>
              <a:schemeClr val="lt1">
                <a:alpha val="89803"/>
              </a:schemeClr>
            </a:solidFill>
            <a:ln cap="flat" cmpd="sng" w="9525">
              <a:solidFill>
                <a:srgbClr val="63AD53">
                  <a:alpha val="4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txBox="1"/>
            <p:nvPr/>
          </p:nvSpPr>
          <p:spPr>
            <a:xfrm>
              <a:off x="3263522" y="5054289"/>
              <a:ext cx="4117763" cy="69916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Remembering: </a:t>
              </a:r>
              <a:r>
                <a:rPr b="0" lang="en-US" sz="1600">
                  <a:solidFill>
                    <a:schemeClr val="dk1"/>
                  </a:solidFill>
                  <a:latin typeface="Calibri"/>
                  <a:ea typeface="Calibri"/>
                  <a:cs typeface="Calibri"/>
                  <a:sym typeface="Calibri"/>
                </a:rPr>
                <a:t>To recall basic circular economy concept and acompanying principles </a:t>
              </a:r>
              <a:r>
                <a:rPr lang="en-US" sz="1600">
                  <a:solidFill>
                    <a:schemeClr val="dk1"/>
                  </a:solidFill>
                  <a:latin typeface="Calibri"/>
                  <a:ea typeface="Calibri"/>
                  <a:cs typeface="Calibri"/>
                  <a:sym typeface="Calibri"/>
                </a:rPr>
                <a:t> </a:t>
              </a:r>
              <a:endParaRPr/>
            </a:p>
          </p:txBody>
        </p:sp>
      </p:grpSp>
      <p:cxnSp>
        <p:nvCxnSpPr>
          <p:cNvPr id="94" name="Google Shape;94;p16"/>
          <p:cNvCxnSpPr/>
          <p:nvPr/>
        </p:nvCxnSpPr>
        <p:spPr>
          <a:xfrm flipH="1" rot="10800000">
            <a:off x="5122718" y="1381991"/>
            <a:ext cx="2545773" cy="5486400"/>
          </a:xfrm>
          <a:prstGeom prst="straightConnector1">
            <a:avLst/>
          </a:prstGeom>
          <a:noFill/>
          <a:ln cap="flat" cmpd="sng" w="57150">
            <a:solidFill>
              <a:schemeClr val="lt1"/>
            </a:solidFill>
            <a:prstDash val="solid"/>
            <a:miter lim="800000"/>
            <a:headEnd len="sm" w="sm"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nvSpPr>
        <p:spPr>
          <a:xfrm>
            <a:off x="676173" y="569923"/>
            <a:ext cx="6420818" cy="4220286"/>
          </a:xfrm>
          <a:prstGeom prst="rect">
            <a:avLst/>
          </a:prstGeom>
          <a:noFill/>
          <a:ln>
            <a:noFill/>
          </a:ln>
        </p:spPr>
        <p:txBody>
          <a:bodyPr anchorCtr="0" anchor="t" bIns="0" lIns="0" spcFirstLastPara="1" rIns="0" wrap="square" tIns="0">
            <a:noAutofit/>
          </a:bodyPr>
          <a:lstStyle/>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Remembering:</a:t>
            </a:r>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Recalling key terms and definitions related to circular economy, such as reduce, reuse, recycle, and upcycling.</a:t>
            </a:r>
            <a:endParaRPr sz="2000">
              <a:solidFill>
                <a:srgbClr val="4B4B4B"/>
              </a:solidFill>
              <a:latin typeface="Calibri"/>
              <a:ea typeface="Calibri"/>
              <a:cs typeface="Calibri"/>
              <a:sym typeface="Calibri"/>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Remembering examples of circular practices in various industries.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Understanding:</a:t>
            </a:r>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Explaining the fundamental principles and goals of creating a closed-loop system.</a:t>
            </a:r>
            <a:endParaRPr sz="2000">
              <a:solidFill>
                <a:srgbClr val="4B4B4B"/>
              </a:solidFill>
              <a:latin typeface="Calibri"/>
              <a:ea typeface="Calibri"/>
              <a:cs typeface="Calibri"/>
              <a:sym typeface="Calibri"/>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Interpreting the interconnectedness of environmental, social, and economic aspects within the circular economy paradigm.</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Applying:</a:t>
            </a:r>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Demonstrating how to implement waste reduction strategies in practical scenarios.</a:t>
            </a:r>
            <a:endParaRPr sz="2000">
              <a:solidFill>
                <a:srgbClr val="4B4B4B"/>
              </a:solidFill>
              <a:latin typeface="Calibri"/>
              <a:ea typeface="Calibri"/>
              <a:cs typeface="Calibri"/>
              <a:sym typeface="Calibri"/>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Applying circular thinking to design projects, considering the lifecycle and end-of-life aspects of materials. </a:t>
            </a:r>
            <a:endParaRPr/>
          </a:p>
        </p:txBody>
      </p:sp>
      <p:grpSp>
        <p:nvGrpSpPr>
          <p:cNvPr id="100" name="Google Shape;100;p17"/>
          <p:cNvGrpSpPr/>
          <p:nvPr/>
        </p:nvGrpSpPr>
        <p:grpSpPr>
          <a:xfrm>
            <a:off x="6878013" y="3013363"/>
            <a:ext cx="4439899" cy="3844635"/>
            <a:chOff x="643469" y="0"/>
            <a:chExt cx="4439899" cy="3844635"/>
          </a:xfrm>
        </p:grpSpPr>
        <p:sp>
          <p:nvSpPr>
            <p:cNvPr id="101" name="Google Shape;101;p17"/>
            <p:cNvSpPr/>
            <p:nvPr/>
          </p:nvSpPr>
          <p:spPr>
            <a:xfrm>
              <a:off x="643469" y="0"/>
              <a:ext cx="3844635" cy="3844635"/>
            </a:xfrm>
            <a:prstGeom prst="triangle">
              <a:avLst>
                <a:gd fmla="val 50000" name="adj"/>
              </a:avLst>
            </a:prstGeom>
            <a:solidFill>
              <a:srgbClr val="5C80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p:nvPr/>
          </p:nvSpPr>
          <p:spPr>
            <a:xfrm>
              <a:off x="2584356" y="386528"/>
              <a:ext cx="2499012" cy="455048"/>
            </a:xfrm>
            <a:prstGeom prst="roundRect">
              <a:avLst>
                <a:gd fmla="val 16667" name="adj"/>
              </a:avLst>
            </a:prstGeom>
            <a:solidFill>
              <a:schemeClr val="lt1">
                <a:alpha val="89803"/>
              </a:schemeClr>
            </a:solidFill>
            <a:ln cap="flat" cmpd="sng" w="9525">
              <a:solidFill>
                <a:srgbClr val="63AD53">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7"/>
            <p:cNvSpPr txBox="1"/>
            <p:nvPr/>
          </p:nvSpPr>
          <p:spPr>
            <a:xfrm>
              <a:off x="2606570" y="408742"/>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Creating: </a:t>
              </a:r>
              <a:r>
                <a:rPr lang="en-US" sz="900">
                  <a:solidFill>
                    <a:schemeClr val="dk1"/>
                  </a:solidFill>
                  <a:latin typeface="Calibri"/>
                  <a:ea typeface="Calibri"/>
                  <a:cs typeface="Calibri"/>
                  <a:sym typeface="Calibri"/>
                </a:rPr>
                <a:t>To produce new circular economy based works</a:t>
              </a:r>
              <a:endParaRPr/>
            </a:p>
          </p:txBody>
        </p:sp>
        <p:sp>
          <p:nvSpPr>
            <p:cNvPr id="104" name="Google Shape;104;p17"/>
            <p:cNvSpPr/>
            <p:nvPr/>
          </p:nvSpPr>
          <p:spPr>
            <a:xfrm>
              <a:off x="2584356" y="898458"/>
              <a:ext cx="2499012" cy="455048"/>
            </a:xfrm>
            <a:prstGeom prst="roundRect">
              <a:avLst>
                <a:gd fmla="val 16667" name="adj"/>
              </a:avLst>
            </a:prstGeom>
            <a:solidFill>
              <a:schemeClr val="lt1">
                <a:alpha val="89803"/>
              </a:schemeClr>
            </a:solidFill>
            <a:ln cap="flat" cmpd="sng" w="9525">
              <a:solidFill>
                <a:srgbClr val="63AD53">
                  <a:alpha val="8196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txBox="1"/>
            <p:nvPr/>
          </p:nvSpPr>
          <p:spPr>
            <a:xfrm>
              <a:off x="2606570" y="920672"/>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Evaluating:</a:t>
              </a:r>
              <a:r>
                <a:rPr lang="en-US" sz="900">
                  <a:solidFill>
                    <a:schemeClr val="dk1"/>
                  </a:solidFill>
                  <a:latin typeface="Calibri"/>
                  <a:ea typeface="Calibri"/>
                  <a:cs typeface="Calibri"/>
                  <a:sym typeface="Calibri"/>
                </a:rPr>
                <a:t> To provide opinion on different circular economy ideas </a:t>
              </a:r>
              <a:endParaRPr/>
            </a:p>
          </p:txBody>
        </p:sp>
        <p:sp>
          <p:nvSpPr>
            <p:cNvPr id="106" name="Google Shape;106;p17"/>
            <p:cNvSpPr/>
            <p:nvPr/>
          </p:nvSpPr>
          <p:spPr>
            <a:xfrm>
              <a:off x="2584356" y="1410387"/>
              <a:ext cx="2499012" cy="455048"/>
            </a:xfrm>
            <a:prstGeom prst="roundRect">
              <a:avLst>
                <a:gd fmla="val 16667" name="adj"/>
              </a:avLst>
            </a:prstGeom>
            <a:solidFill>
              <a:schemeClr val="lt1">
                <a:alpha val="89803"/>
              </a:schemeClr>
            </a:solidFill>
            <a:ln cap="flat" cmpd="sng" w="9525">
              <a:solidFill>
                <a:srgbClr val="63AD53">
                  <a:alpha val="74117"/>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7"/>
            <p:cNvSpPr txBox="1"/>
            <p:nvPr/>
          </p:nvSpPr>
          <p:spPr>
            <a:xfrm>
              <a:off x="2606570" y="1432601"/>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Analyzing</a:t>
              </a:r>
              <a:r>
                <a:rPr lang="en-US" sz="900">
                  <a:solidFill>
                    <a:schemeClr val="dk1"/>
                  </a:solidFill>
                  <a:latin typeface="Calibri"/>
                  <a:ea typeface="Calibri"/>
                  <a:cs typeface="Calibri"/>
                  <a:sym typeface="Calibri"/>
                </a:rPr>
                <a:t>: To form connections among several circular economy ideas</a:t>
              </a:r>
              <a:endParaRPr/>
            </a:p>
          </p:txBody>
        </p:sp>
        <p:sp>
          <p:nvSpPr>
            <p:cNvPr id="108" name="Google Shape;108;p17"/>
            <p:cNvSpPr/>
            <p:nvPr/>
          </p:nvSpPr>
          <p:spPr>
            <a:xfrm>
              <a:off x="2584356" y="1922317"/>
              <a:ext cx="2499012" cy="455048"/>
            </a:xfrm>
            <a:prstGeom prst="roundRect">
              <a:avLst>
                <a:gd fmla="val 16667" name="adj"/>
              </a:avLst>
            </a:prstGeom>
            <a:solidFill>
              <a:srgbClr val="BFDEB8">
                <a:alpha val="89803"/>
              </a:srgbClr>
            </a:solidFill>
            <a:ln cap="flat" cmpd="sng" w="9525">
              <a:solidFill>
                <a:srgbClr val="63AD53">
                  <a:alpha val="65882"/>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txBox="1"/>
            <p:nvPr/>
          </p:nvSpPr>
          <p:spPr>
            <a:xfrm>
              <a:off x="2606570" y="1944531"/>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Applying:</a:t>
              </a:r>
              <a:r>
                <a:rPr lang="en-US" sz="900">
                  <a:solidFill>
                    <a:schemeClr val="dk1"/>
                  </a:solidFill>
                  <a:latin typeface="Calibri"/>
                  <a:ea typeface="Calibri"/>
                  <a:cs typeface="Calibri"/>
                  <a:sym typeface="Calibri"/>
                </a:rPr>
                <a:t> To use information about circular economy in new contexts</a:t>
              </a:r>
              <a:endParaRPr/>
            </a:p>
          </p:txBody>
        </p:sp>
        <p:sp>
          <p:nvSpPr>
            <p:cNvPr id="110" name="Google Shape;110;p17"/>
            <p:cNvSpPr/>
            <p:nvPr/>
          </p:nvSpPr>
          <p:spPr>
            <a:xfrm>
              <a:off x="2584356" y="2434247"/>
              <a:ext cx="2499012" cy="455048"/>
            </a:xfrm>
            <a:prstGeom prst="roundRect">
              <a:avLst>
                <a:gd fmla="val 16667" name="adj"/>
              </a:avLst>
            </a:prstGeom>
            <a:solidFill>
              <a:srgbClr val="BFDEB8">
                <a:alpha val="89803"/>
              </a:srgbClr>
            </a:solidFill>
            <a:ln cap="flat" cmpd="sng" w="9525">
              <a:solidFill>
                <a:srgbClr val="63AD53">
                  <a:alpha val="5803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txBox="1"/>
            <p:nvPr/>
          </p:nvSpPr>
          <p:spPr>
            <a:xfrm>
              <a:off x="2606570" y="2456461"/>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Understanding: </a:t>
              </a:r>
              <a:r>
                <a:rPr b="0" lang="en-US" sz="900">
                  <a:solidFill>
                    <a:schemeClr val="dk1"/>
                  </a:solidFill>
                  <a:latin typeface="Calibri"/>
                  <a:ea typeface="Calibri"/>
                  <a:cs typeface="Calibri"/>
                  <a:sym typeface="Calibri"/>
                </a:rPr>
                <a:t>To explain circular economy concept and coresponding ideas </a:t>
              </a:r>
              <a:endParaRPr/>
            </a:p>
          </p:txBody>
        </p:sp>
        <p:sp>
          <p:nvSpPr>
            <p:cNvPr id="112" name="Google Shape;112;p17"/>
            <p:cNvSpPr/>
            <p:nvPr/>
          </p:nvSpPr>
          <p:spPr>
            <a:xfrm>
              <a:off x="2584356" y="2946176"/>
              <a:ext cx="2499012" cy="455048"/>
            </a:xfrm>
            <a:prstGeom prst="roundRect">
              <a:avLst>
                <a:gd fmla="val 16667" name="adj"/>
              </a:avLst>
            </a:prstGeom>
            <a:solidFill>
              <a:srgbClr val="BFDEB8">
                <a:alpha val="89803"/>
              </a:srgbClr>
            </a:solidFill>
            <a:ln cap="flat" cmpd="sng" w="9525">
              <a:solidFill>
                <a:srgbClr val="63AD53">
                  <a:alpha val="4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7"/>
            <p:cNvSpPr txBox="1"/>
            <p:nvPr/>
          </p:nvSpPr>
          <p:spPr>
            <a:xfrm>
              <a:off x="2606570" y="2968390"/>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Remembering: </a:t>
              </a:r>
              <a:r>
                <a:rPr b="0" lang="en-US" sz="900">
                  <a:solidFill>
                    <a:schemeClr val="dk1"/>
                  </a:solidFill>
                  <a:latin typeface="Calibri"/>
                  <a:ea typeface="Calibri"/>
                  <a:cs typeface="Calibri"/>
                  <a:sym typeface="Calibri"/>
                </a:rPr>
                <a:t>To recall basic circular economy concept and acompanying principles </a:t>
              </a:r>
              <a:r>
                <a:rPr lang="en-US" sz="900">
                  <a:solidFill>
                    <a:schemeClr val="dk1"/>
                  </a:solidFill>
                  <a:latin typeface="Calibri"/>
                  <a:ea typeface="Calibri"/>
                  <a:cs typeface="Calibri"/>
                  <a:sym typeface="Calibri"/>
                </a:rPr>
                <a:t>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nvSpPr>
        <p:spPr>
          <a:xfrm>
            <a:off x="676173" y="569923"/>
            <a:ext cx="6420818" cy="4220286"/>
          </a:xfrm>
          <a:prstGeom prst="rect">
            <a:avLst/>
          </a:prstGeom>
          <a:noFill/>
          <a:ln>
            <a:noFill/>
          </a:ln>
        </p:spPr>
        <p:txBody>
          <a:bodyPr anchorCtr="0" anchor="t" bIns="0" lIns="0" spcFirstLastPara="1" rIns="0" wrap="square" tIns="0">
            <a:noAutofit/>
          </a:bodyPr>
          <a:lstStyle/>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Analyzing:</a:t>
            </a:r>
            <a:endParaRPr b="1" sz="2400">
              <a:solidFill>
                <a:srgbClr val="5C8064"/>
              </a:solidFill>
              <a:latin typeface="Calibri"/>
              <a:ea typeface="Calibri"/>
              <a:cs typeface="Calibri"/>
              <a:sym typeface="Calibri"/>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Analyzing case studies or real-world examples of businesses or communities successfully implementing circular practices.</a:t>
            </a:r>
            <a:endParaRPr sz="2000">
              <a:solidFill>
                <a:srgbClr val="4B4B4B"/>
              </a:solidFill>
              <a:latin typeface="Calibri"/>
              <a:ea typeface="Calibri"/>
              <a:cs typeface="Calibri"/>
              <a:sym typeface="Calibri"/>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Breaking down the components of a product or system to evaluate its potential for circularity.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Evaluating:</a:t>
            </a:r>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Assessing the effectiveness of different circularity initiatives or circular business models.</a:t>
            </a:r>
            <a:endParaRPr sz="2000">
              <a:solidFill>
                <a:srgbClr val="4B4B4B"/>
              </a:solidFill>
              <a:latin typeface="Calibri"/>
              <a:ea typeface="Calibri"/>
              <a:cs typeface="Calibri"/>
              <a:sym typeface="Calibri"/>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Evaluating the environmental and social impact of various circular practices.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Creating:</a:t>
            </a:r>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Applying knowledge to create innovative solutions that embody circular economy principles.</a:t>
            </a:r>
            <a:endParaRPr sz="2000">
              <a:solidFill>
                <a:srgbClr val="4B4B4B"/>
              </a:solidFill>
              <a:latin typeface="Calibri"/>
              <a:ea typeface="Calibri"/>
              <a:cs typeface="Calibri"/>
              <a:sym typeface="Calibri"/>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Developing new products, services, or systems that prioritize sustainability, circularity, and responsible resource management.</a:t>
            </a:r>
            <a:endParaRPr/>
          </a:p>
        </p:txBody>
      </p:sp>
      <p:grpSp>
        <p:nvGrpSpPr>
          <p:cNvPr id="119" name="Google Shape;119;p18"/>
          <p:cNvGrpSpPr/>
          <p:nvPr/>
        </p:nvGrpSpPr>
        <p:grpSpPr>
          <a:xfrm>
            <a:off x="6878013" y="3013363"/>
            <a:ext cx="4439899" cy="3844635"/>
            <a:chOff x="643469" y="0"/>
            <a:chExt cx="4439899" cy="3844635"/>
          </a:xfrm>
        </p:grpSpPr>
        <p:sp>
          <p:nvSpPr>
            <p:cNvPr id="120" name="Google Shape;120;p18"/>
            <p:cNvSpPr/>
            <p:nvPr/>
          </p:nvSpPr>
          <p:spPr>
            <a:xfrm>
              <a:off x="643469" y="0"/>
              <a:ext cx="3844635" cy="3844635"/>
            </a:xfrm>
            <a:prstGeom prst="triangle">
              <a:avLst>
                <a:gd fmla="val 50000" name="adj"/>
              </a:avLst>
            </a:prstGeom>
            <a:solidFill>
              <a:srgbClr val="5C80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8"/>
            <p:cNvSpPr/>
            <p:nvPr/>
          </p:nvSpPr>
          <p:spPr>
            <a:xfrm>
              <a:off x="2584356" y="386528"/>
              <a:ext cx="2499012" cy="455048"/>
            </a:xfrm>
            <a:prstGeom prst="roundRect">
              <a:avLst>
                <a:gd fmla="val 16667" name="adj"/>
              </a:avLst>
            </a:prstGeom>
            <a:solidFill>
              <a:srgbClr val="BFDEB8">
                <a:alpha val="89803"/>
              </a:srgbClr>
            </a:solidFill>
            <a:ln cap="flat" cmpd="sng" w="9525">
              <a:solidFill>
                <a:srgbClr val="63AD53">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8"/>
            <p:cNvSpPr txBox="1"/>
            <p:nvPr/>
          </p:nvSpPr>
          <p:spPr>
            <a:xfrm>
              <a:off x="2606570" y="408742"/>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Creating: </a:t>
              </a:r>
              <a:r>
                <a:rPr lang="en-US" sz="900">
                  <a:solidFill>
                    <a:schemeClr val="dk1"/>
                  </a:solidFill>
                  <a:latin typeface="Calibri"/>
                  <a:ea typeface="Calibri"/>
                  <a:cs typeface="Calibri"/>
                  <a:sym typeface="Calibri"/>
                </a:rPr>
                <a:t>To produce new circular economy based works</a:t>
              </a:r>
              <a:endParaRPr/>
            </a:p>
          </p:txBody>
        </p:sp>
        <p:sp>
          <p:nvSpPr>
            <p:cNvPr id="123" name="Google Shape;123;p18"/>
            <p:cNvSpPr/>
            <p:nvPr/>
          </p:nvSpPr>
          <p:spPr>
            <a:xfrm>
              <a:off x="2584356" y="898458"/>
              <a:ext cx="2499012" cy="455048"/>
            </a:xfrm>
            <a:prstGeom prst="roundRect">
              <a:avLst>
                <a:gd fmla="val 16667" name="adj"/>
              </a:avLst>
            </a:prstGeom>
            <a:solidFill>
              <a:srgbClr val="BFDEB8">
                <a:alpha val="89803"/>
              </a:srgbClr>
            </a:solidFill>
            <a:ln cap="flat" cmpd="sng" w="9525">
              <a:solidFill>
                <a:srgbClr val="63AD53">
                  <a:alpha val="8196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txBox="1"/>
            <p:nvPr/>
          </p:nvSpPr>
          <p:spPr>
            <a:xfrm>
              <a:off x="2606570" y="920672"/>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Evaluating:</a:t>
              </a:r>
              <a:r>
                <a:rPr lang="en-US" sz="900">
                  <a:solidFill>
                    <a:schemeClr val="dk1"/>
                  </a:solidFill>
                  <a:latin typeface="Calibri"/>
                  <a:ea typeface="Calibri"/>
                  <a:cs typeface="Calibri"/>
                  <a:sym typeface="Calibri"/>
                </a:rPr>
                <a:t> To provide opinion on different circular economy ideas </a:t>
              </a:r>
              <a:endParaRPr/>
            </a:p>
          </p:txBody>
        </p:sp>
        <p:sp>
          <p:nvSpPr>
            <p:cNvPr id="125" name="Google Shape;125;p18"/>
            <p:cNvSpPr/>
            <p:nvPr/>
          </p:nvSpPr>
          <p:spPr>
            <a:xfrm>
              <a:off x="2584356" y="1410387"/>
              <a:ext cx="2499012" cy="455048"/>
            </a:xfrm>
            <a:prstGeom prst="roundRect">
              <a:avLst>
                <a:gd fmla="val 16667" name="adj"/>
              </a:avLst>
            </a:prstGeom>
            <a:solidFill>
              <a:srgbClr val="BFDEB8">
                <a:alpha val="89803"/>
              </a:srgbClr>
            </a:solidFill>
            <a:ln cap="flat" cmpd="sng" w="9525">
              <a:solidFill>
                <a:srgbClr val="63AD53">
                  <a:alpha val="74117"/>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8"/>
            <p:cNvSpPr txBox="1"/>
            <p:nvPr/>
          </p:nvSpPr>
          <p:spPr>
            <a:xfrm>
              <a:off x="2606570" y="1432601"/>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Analyzing</a:t>
              </a:r>
              <a:r>
                <a:rPr lang="en-US" sz="900">
                  <a:solidFill>
                    <a:schemeClr val="dk1"/>
                  </a:solidFill>
                  <a:latin typeface="Calibri"/>
                  <a:ea typeface="Calibri"/>
                  <a:cs typeface="Calibri"/>
                  <a:sym typeface="Calibri"/>
                </a:rPr>
                <a:t>: To form connections among several circular economy ideas</a:t>
              </a:r>
              <a:endParaRPr/>
            </a:p>
          </p:txBody>
        </p:sp>
        <p:sp>
          <p:nvSpPr>
            <p:cNvPr id="127" name="Google Shape;127;p18"/>
            <p:cNvSpPr/>
            <p:nvPr/>
          </p:nvSpPr>
          <p:spPr>
            <a:xfrm>
              <a:off x="2584356" y="1922317"/>
              <a:ext cx="2499012" cy="455048"/>
            </a:xfrm>
            <a:prstGeom prst="roundRect">
              <a:avLst>
                <a:gd fmla="val 16667" name="adj"/>
              </a:avLst>
            </a:prstGeom>
            <a:solidFill>
              <a:schemeClr val="lt1">
                <a:alpha val="89803"/>
              </a:schemeClr>
            </a:solidFill>
            <a:ln cap="flat" cmpd="sng" w="9525">
              <a:solidFill>
                <a:srgbClr val="63AD53">
                  <a:alpha val="65882"/>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8"/>
            <p:cNvSpPr txBox="1"/>
            <p:nvPr/>
          </p:nvSpPr>
          <p:spPr>
            <a:xfrm>
              <a:off x="2606570" y="1944531"/>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Applying:</a:t>
              </a:r>
              <a:r>
                <a:rPr lang="en-US" sz="900">
                  <a:solidFill>
                    <a:schemeClr val="dk1"/>
                  </a:solidFill>
                  <a:latin typeface="Calibri"/>
                  <a:ea typeface="Calibri"/>
                  <a:cs typeface="Calibri"/>
                  <a:sym typeface="Calibri"/>
                </a:rPr>
                <a:t> To use information about circular economy in new contexts</a:t>
              </a:r>
              <a:endParaRPr/>
            </a:p>
          </p:txBody>
        </p:sp>
        <p:sp>
          <p:nvSpPr>
            <p:cNvPr id="129" name="Google Shape;129;p18"/>
            <p:cNvSpPr/>
            <p:nvPr/>
          </p:nvSpPr>
          <p:spPr>
            <a:xfrm>
              <a:off x="2584356" y="2434247"/>
              <a:ext cx="2499012" cy="455048"/>
            </a:xfrm>
            <a:prstGeom prst="roundRect">
              <a:avLst>
                <a:gd fmla="val 16667" name="adj"/>
              </a:avLst>
            </a:prstGeom>
            <a:solidFill>
              <a:schemeClr val="lt1">
                <a:alpha val="89803"/>
              </a:schemeClr>
            </a:solidFill>
            <a:ln cap="flat" cmpd="sng" w="9525">
              <a:solidFill>
                <a:srgbClr val="63AD53">
                  <a:alpha val="5803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8"/>
            <p:cNvSpPr txBox="1"/>
            <p:nvPr/>
          </p:nvSpPr>
          <p:spPr>
            <a:xfrm>
              <a:off x="2606570" y="2456461"/>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Understanding: </a:t>
              </a:r>
              <a:r>
                <a:rPr b="0" lang="en-US" sz="900">
                  <a:solidFill>
                    <a:schemeClr val="dk1"/>
                  </a:solidFill>
                  <a:latin typeface="Calibri"/>
                  <a:ea typeface="Calibri"/>
                  <a:cs typeface="Calibri"/>
                  <a:sym typeface="Calibri"/>
                </a:rPr>
                <a:t>To explain circular economy concept and coresponding ideas </a:t>
              </a:r>
              <a:endParaRPr/>
            </a:p>
          </p:txBody>
        </p:sp>
        <p:sp>
          <p:nvSpPr>
            <p:cNvPr id="131" name="Google Shape;131;p18"/>
            <p:cNvSpPr/>
            <p:nvPr/>
          </p:nvSpPr>
          <p:spPr>
            <a:xfrm>
              <a:off x="2584356" y="2946176"/>
              <a:ext cx="2499012" cy="455048"/>
            </a:xfrm>
            <a:prstGeom prst="roundRect">
              <a:avLst>
                <a:gd fmla="val 16667" name="adj"/>
              </a:avLst>
            </a:prstGeom>
            <a:solidFill>
              <a:schemeClr val="lt1">
                <a:alpha val="89803"/>
              </a:schemeClr>
            </a:solidFill>
            <a:ln cap="flat" cmpd="sng" w="9525">
              <a:solidFill>
                <a:srgbClr val="63AD53">
                  <a:alpha val="4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txBox="1"/>
            <p:nvPr/>
          </p:nvSpPr>
          <p:spPr>
            <a:xfrm>
              <a:off x="2606570" y="2968390"/>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Remembering: </a:t>
              </a:r>
              <a:r>
                <a:rPr b="0" lang="en-US" sz="900">
                  <a:solidFill>
                    <a:schemeClr val="dk1"/>
                  </a:solidFill>
                  <a:latin typeface="Calibri"/>
                  <a:ea typeface="Calibri"/>
                  <a:cs typeface="Calibri"/>
                  <a:sym typeface="Calibri"/>
                </a:rPr>
                <a:t>To recall basic circular economy concept and acompanying principles </a:t>
              </a:r>
              <a:r>
                <a:rPr lang="en-US" sz="900">
                  <a:solidFill>
                    <a:schemeClr val="dk1"/>
                  </a:solidFill>
                  <a:latin typeface="Calibri"/>
                  <a:ea typeface="Calibri"/>
                  <a:cs typeface="Calibri"/>
                  <a:sym typeface="Calibri"/>
                </a:rPr>
                <a:t>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txBox="1"/>
          <p:nvPr>
            <p:ph type="title"/>
          </p:nvPr>
        </p:nvSpPr>
        <p:spPr>
          <a:xfrm>
            <a:off x="475423" y="574875"/>
            <a:ext cx="9992551" cy="5508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5C8064"/>
              </a:buClr>
              <a:buSzPct val="100000"/>
              <a:buFont typeface="Calibri"/>
              <a:buNone/>
            </a:pPr>
            <a:r>
              <a:rPr lang="en-US" sz="4900"/>
              <a:t>Discussion and self-reflection</a:t>
            </a:r>
            <a:endParaRPr/>
          </a:p>
        </p:txBody>
      </p:sp>
      <p:sp>
        <p:nvSpPr>
          <p:cNvPr id="138" name="Google Shape;138;p19"/>
          <p:cNvSpPr txBox="1"/>
          <p:nvPr/>
        </p:nvSpPr>
        <p:spPr>
          <a:xfrm>
            <a:off x="548575" y="1482625"/>
            <a:ext cx="6745843" cy="3177311"/>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Based on this Taxonomy, the integration of circular approaches in everyday work life depends on the individual's (or organisation's) ability to apply the knowledge in different settings. For example, when analysing the organisation's activities, setting new goals or evaluating existing initiatives, all related to mainstreaming circular economy approaches.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Based on your experiences and understanding of different circular economy ideas, where would you place yourself in Bloom’s Taxonomy pyramid? Why? </a:t>
            </a:r>
            <a:endParaRPr/>
          </a:p>
          <a:p>
            <a:pPr indent="0" lvl="0" marL="0" marR="0" rtl="0" algn="l">
              <a:lnSpc>
                <a:spcPct val="104166"/>
              </a:lnSpc>
              <a:spcBef>
                <a:spcPts val="0"/>
              </a:spcBef>
              <a:spcAft>
                <a:spcPts val="0"/>
              </a:spcAft>
              <a:buNone/>
            </a:pPr>
            <a:r>
              <a:t/>
            </a:r>
            <a:endParaRPr b="1" sz="2400">
              <a:solidFill>
                <a:srgbClr val="5C8064"/>
              </a:solidFill>
              <a:latin typeface="Calibri"/>
              <a:ea typeface="Calibri"/>
              <a:cs typeface="Calibri"/>
              <a:sym typeface="Calibri"/>
            </a:endParaRPr>
          </a:p>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What further actions, resources or assistance are needed for you to advance further towards the higher steps of the pyramid? How can makerspace community support your advancement?</a:t>
            </a:r>
            <a:r>
              <a:rPr lang="en-US" sz="2000">
                <a:solidFill>
                  <a:srgbClr val="4B4B4B"/>
                </a:solidFill>
                <a:latin typeface="Calibri"/>
                <a:ea typeface="Calibri"/>
                <a:cs typeface="Calibri"/>
                <a:sym typeface="Calibri"/>
              </a:rPr>
              <a:t> </a:t>
            </a:r>
            <a:endParaRPr sz="2000">
              <a:solidFill>
                <a:srgbClr val="4B4B4B"/>
              </a:solidFill>
              <a:latin typeface="Calibri"/>
              <a:ea typeface="Calibri"/>
              <a:cs typeface="Calibri"/>
              <a:sym typeface="Calibri"/>
            </a:endParaRPr>
          </a:p>
        </p:txBody>
      </p:sp>
      <p:sp>
        <p:nvSpPr>
          <p:cNvPr id="139" name="Google Shape;139;p19"/>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grpSp>
        <p:nvGrpSpPr>
          <p:cNvPr id="140" name="Google Shape;140;p19"/>
          <p:cNvGrpSpPr/>
          <p:nvPr/>
        </p:nvGrpSpPr>
        <p:grpSpPr>
          <a:xfrm>
            <a:off x="6972804" y="2608118"/>
            <a:ext cx="4906318" cy="4249882"/>
            <a:chOff x="9" y="0"/>
            <a:chExt cx="4906318" cy="4249882"/>
          </a:xfrm>
        </p:grpSpPr>
        <p:sp>
          <p:nvSpPr>
            <p:cNvPr id="141" name="Google Shape;141;p19"/>
            <p:cNvSpPr/>
            <p:nvPr/>
          </p:nvSpPr>
          <p:spPr>
            <a:xfrm>
              <a:off x="9" y="0"/>
              <a:ext cx="4249882" cy="4249882"/>
            </a:xfrm>
            <a:prstGeom prst="triangle">
              <a:avLst>
                <a:gd fmla="val 50000" name="adj"/>
              </a:avLst>
            </a:prstGeom>
            <a:solidFill>
              <a:srgbClr val="5C80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p:nvPr/>
          </p:nvSpPr>
          <p:spPr>
            <a:xfrm>
              <a:off x="2143904" y="427270"/>
              <a:ext cx="2762423" cy="503013"/>
            </a:xfrm>
            <a:prstGeom prst="roundRect">
              <a:avLst>
                <a:gd fmla="val 16667" name="adj"/>
              </a:avLst>
            </a:prstGeom>
            <a:solidFill>
              <a:schemeClr val="lt1">
                <a:alpha val="89803"/>
              </a:schemeClr>
            </a:solidFill>
            <a:ln cap="flat" cmpd="sng" w="9525">
              <a:solidFill>
                <a:srgbClr val="63AD53">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9"/>
            <p:cNvSpPr txBox="1"/>
            <p:nvPr/>
          </p:nvSpPr>
          <p:spPr>
            <a:xfrm>
              <a:off x="2168459" y="451825"/>
              <a:ext cx="2713313" cy="453903"/>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Calibri"/>
                <a:buNone/>
              </a:pPr>
              <a:r>
                <a:rPr b="1" lang="en-US" sz="1100">
                  <a:solidFill>
                    <a:schemeClr val="dk1"/>
                  </a:solidFill>
                  <a:latin typeface="Calibri"/>
                  <a:ea typeface="Calibri"/>
                  <a:cs typeface="Calibri"/>
                  <a:sym typeface="Calibri"/>
                </a:rPr>
                <a:t>Creating: </a:t>
              </a:r>
              <a:r>
                <a:rPr lang="en-US" sz="1100">
                  <a:solidFill>
                    <a:schemeClr val="dk1"/>
                  </a:solidFill>
                  <a:latin typeface="Calibri"/>
                  <a:ea typeface="Calibri"/>
                  <a:cs typeface="Calibri"/>
                  <a:sym typeface="Calibri"/>
                </a:rPr>
                <a:t>To produce new circular economy based works</a:t>
              </a:r>
              <a:endParaRPr/>
            </a:p>
          </p:txBody>
        </p:sp>
        <p:sp>
          <p:nvSpPr>
            <p:cNvPr id="144" name="Google Shape;144;p19"/>
            <p:cNvSpPr/>
            <p:nvPr/>
          </p:nvSpPr>
          <p:spPr>
            <a:xfrm>
              <a:off x="2143904" y="993160"/>
              <a:ext cx="2762423" cy="503013"/>
            </a:xfrm>
            <a:prstGeom prst="roundRect">
              <a:avLst>
                <a:gd fmla="val 16667" name="adj"/>
              </a:avLst>
            </a:prstGeom>
            <a:solidFill>
              <a:schemeClr val="lt1">
                <a:alpha val="89803"/>
              </a:schemeClr>
            </a:solidFill>
            <a:ln cap="flat" cmpd="sng" w="9525">
              <a:solidFill>
                <a:srgbClr val="63AD53">
                  <a:alpha val="8196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9"/>
            <p:cNvSpPr txBox="1"/>
            <p:nvPr/>
          </p:nvSpPr>
          <p:spPr>
            <a:xfrm>
              <a:off x="2168459" y="1017715"/>
              <a:ext cx="2713313" cy="453903"/>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Calibri"/>
                <a:buNone/>
              </a:pPr>
              <a:r>
                <a:rPr b="1" lang="en-US" sz="1100">
                  <a:solidFill>
                    <a:schemeClr val="dk1"/>
                  </a:solidFill>
                  <a:latin typeface="Calibri"/>
                  <a:ea typeface="Calibri"/>
                  <a:cs typeface="Calibri"/>
                  <a:sym typeface="Calibri"/>
                </a:rPr>
                <a:t>Evaluating:</a:t>
              </a:r>
              <a:r>
                <a:rPr lang="en-US" sz="1100">
                  <a:solidFill>
                    <a:schemeClr val="dk1"/>
                  </a:solidFill>
                  <a:latin typeface="Calibri"/>
                  <a:ea typeface="Calibri"/>
                  <a:cs typeface="Calibri"/>
                  <a:sym typeface="Calibri"/>
                </a:rPr>
                <a:t> To provide opinion on different circular economy ideas </a:t>
              </a:r>
              <a:endParaRPr/>
            </a:p>
          </p:txBody>
        </p:sp>
        <p:sp>
          <p:nvSpPr>
            <p:cNvPr id="146" name="Google Shape;146;p19"/>
            <p:cNvSpPr/>
            <p:nvPr/>
          </p:nvSpPr>
          <p:spPr>
            <a:xfrm>
              <a:off x="2143904" y="1559050"/>
              <a:ext cx="2762423" cy="503013"/>
            </a:xfrm>
            <a:prstGeom prst="roundRect">
              <a:avLst>
                <a:gd fmla="val 16667" name="adj"/>
              </a:avLst>
            </a:prstGeom>
            <a:solidFill>
              <a:schemeClr val="lt1">
                <a:alpha val="89803"/>
              </a:schemeClr>
            </a:solidFill>
            <a:ln cap="flat" cmpd="sng" w="9525">
              <a:solidFill>
                <a:srgbClr val="63AD53">
                  <a:alpha val="74117"/>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9"/>
            <p:cNvSpPr txBox="1"/>
            <p:nvPr/>
          </p:nvSpPr>
          <p:spPr>
            <a:xfrm>
              <a:off x="2168459" y="1583605"/>
              <a:ext cx="2713313" cy="453903"/>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Calibri"/>
                <a:buNone/>
              </a:pPr>
              <a:r>
                <a:rPr b="1" lang="en-US" sz="1100">
                  <a:solidFill>
                    <a:schemeClr val="dk1"/>
                  </a:solidFill>
                  <a:latin typeface="Calibri"/>
                  <a:ea typeface="Calibri"/>
                  <a:cs typeface="Calibri"/>
                  <a:sym typeface="Calibri"/>
                </a:rPr>
                <a:t>Analyzing</a:t>
              </a:r>
              <a:r>
                <a:rPr lang="en-US" sz="1100">
                  <a:solidFill>
                    <a:schemeClr val="dk1"/>
                  </a:solidFill>
                  <a:latin typeface="Calibri"/>
                  <a:ea typeface="Calibri"/>
                  <a:cs typeface="Calibri"/>
                  <a:sym typeface="Calibri"/>
                </a:rPr>
                <a:t>: To form connections among several circular economy ideas</a:t>
              </a:r>
              <a:endParaRPr/>
            </a:p>
          </p:txBody>
        </p:sp>
        <p:sp>
          <p:nvSpPr>
            <p:cNvPr id="148" name="Google Shape;148;p19"/>
            <p:cNvSpPr/>
            <p:nvPr/>
          </p:nvSpPr>
          <p:spPr>
            <a:xfrm>
              <a:off x="2143904" y="2124941"/>
              <a:ext cx="2762423" cy="503013"/>
            </a:xfrm>
            <a:prstGeom prst="roundRect">
              <a:avLst>
                <a:gd fmla="val 16667" name="adj"/>
              </a:avLst>
            </a:prstGeom>
            <a:solidFill>
              <a:schemeClr val="lt1">
                <a:alpha val="89803"/>
              </a:schemeClr>
            </a:solidFill>
            <a:ln cap="flat" cmpd="sng" w="9525">
              <a:solidFill>
                <a:srgbClr val="63AD53">
                  <a:alpha val="65882"/>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txBox="1"/>
            <p:nvPr/>
          </p:nvSpPr>
          <p:spPr>
            <a:xfrm>
              <a:off x="2168459" y="2149496"/>
              <a:ext cx="2713313" cy="453903"/>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Calibri"/>
                <a:buNone/>
              </a:pPr>
              <a:r>
                <a:rPr b="1" lang="en-US" sz="1100">
                  <a:solidFill>
                    <a:schemeClr val="dk1"/>
                  </a:solidFill>
                  <a:latin typeface="Calibri"/>
                  <a:ea typeface="Calibri"/>
                  <a:cs typeface="Calibri"/>
                  <a:sym typeface="Calibri"/>
                </a:rPr>
                <a:t>Applying:</a:t>
              </a:r>
              <a:r>
                <a:rPr lang="en-US" sz="1100">
                  <a:solidFill>
                    <a:schemeClr val="dk1"/>
                  </a:solidFill>
                  <a:latin typeface="Calibri"/>
                  <a:ea typeface="Calibri"/>
                  <a:cs typeface="Calibri"/>
                  <a:sym typeface="Calibri"/>
                </a:rPr>
                <a:t> To use information about circular economy in new contexts</a:t>
              </a:r>
              <a:endParaRPr/>
            </a:p>
          </p:txBody>
        </p:sp>
        <p:sp>
          <p:nvSpPr>
            <p:cNvPr id="150" name="Google Shape;150;p19"/>
            <p:cNvSpPr/>
            <p:nvPr/>
          </p:nvSpPr>
          <p:spPr>
            <a:xfrm>
              <a:off x="2143904" y="2690831"/>
              <a:ext cx="2762423" cy="503013"/>
            </a:xfrm>
            <a:prstGeom prst="roundRect">
              <a:avLst>
                <a:gd fmla="val 16667" name="adj"/>
              </a:avLst>
            </a:prstGeom>
            <a:solidFill>
              <a:schemeClr val="lt1">
                <a:alpha val="89803"/>
              </a:schemeClr>
            </a:solidFill>
            <a:ln cap="flat" cmpd="sng" w="9525">
              <a:solidFill>
                <a:srgbClr val="63AD53">
                  <a:alpha val="5803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9"/>
            <p:cNvSpPr txBox="1"/>
            <p:nvPr/>
          </p:nvSpPr>
          <p:spPr>
            <a:xfrm>
              <a:off x="2168459" y="2715386"/>
              <a:ext cx="2713313" cy="453903"/>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Calibri"/>
                <a:buNone/>
              </a:pPr>
              <a:r>
                <a:rPr b="1" lang="en-US" sz="1100">
                  <a:solidFill>
                    <a:schemeClr val="dk1"/>
                  </a:solidFill>
                  <a:latin typeface="Calibri"/>
                  <a:ea typeface="Calibri"/>
                  <a:cs typeface="Calibri"/>
                  <a:sym typeface="Calibri"/>
                </a:rPr>
                <a:t>Understanding: </a:t>
              </a:r>
              <a:r>
                <a:rPr b="0" lang="en-US" sz="1100">
                  <a:solidFill>
                    <a:schemeClr val="dk1"/>
                  </a:solidFill>
                  <a:latin typeface="Calibri"/>
                  <a:ea typeface="Calibri"/>
                  <a:cs typeface="Calibri"/>
                  <a:sym typeface="Calibri"/>
                </a:rPr>
                <a:t>To explain circular economy concept and coresponding ideas </a:t>
              </a:r>
              <a:endParaRPr/>
            </a:p>
          </p:txBody>
        </p:sp>
        <p:sp>
          <p:nvSpPr>
            <p:cNvPr id="152" name="Google Shape;152;p19"/>
            <p:cNvSpPr/>
            <p:nvPr/>
          </p:nvSpPr>
          <p:spPr>
            <a:xfrm>
              <a:off x="2143904" y="3256721"/>
              <a:ext cx="2762423" cy="503013"/>
            </a:xfrm>
            <a:prstGeom prst="roundRect">
              <a:avLst>
                <a:gd fmla="val 16667" name="adj"/>
              </a:avLst>
            </a:prstGeom>
            <a:solidFill>
              <a:schemeClr val="lt1">
                <a:alpha val="89803"/>
              </a:schemeClr>
            </a:solidFill>
            <a:ln cap="flat" cmpd="sng" w="9525">
              <a:solidFill>
                <a:srgbClr val="63AD53">
                  <a:alpha val="4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txBox="1"/>
            <p:nvPr/>
          </p:nvSpPr>
          <p:spPr>
            <a:xfrm>
              <a:off x="2168459" y="3281276"/>
              <a:ext cx="2713313" cy="453903"/>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Calibri"/>
                <a:buNone/>
              </a:pPr>
              <a:r>
                <a:rPr b="1" lang="en-US" sz="1100">
                  <a:solidFill>
                    <a:schemeClr val="dk1"/>
                  </a:solidFill>
                  <a:latin typeface="Calibri"/>
                  <a:ea typeface="Calibri"/>
                  <a:cs typeface="Calibri"/>
                  <a:sym typeface="Calibri"/>
                </a:rPr>
                <a:t>Remembering: </a:t>
              </a:r>
              <a:r>
                <a:rPr b="0" lang="en-US" sz="1100">
                  <a:solidFill>
                    <a:schemeClr val="dk1"/>
                  </a:solidFill>
                  <a:latin typeface="Calibri"/>
                  <a:ea typeface="Calibri"/>
                  <a:cs typeface="Calibri"/>
                  <a:sym typeface="Calibri"/>
                </a:rPr>
                <a:t>To recall basic circular economy concept and acompanying principles </a:t>
              </a:r>
              <a:r>
                <a:rPr lang="en-US" sz="1100">
                  <a:solidFill>
                    <a:schemeClr val="dk1"/>
                  </a:solidFill>
                  <a:latin typeface="Calibri"/>
                  <a:ea typeface="Calibri"/>
                  <a:cs typeface="Calibri"/>
                  <a:sym typeface="Calibri"/>
                </a:rPr>
                <a:t>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0"/>
          <p:cNvSpPr txBox="1"/>
          <p:nvPr>
            <p:ph idx="1" type="body"/>
          </p:nvPr>
        </p:nvSpPr>
        <p:spPr>
          <a:xfrm>
            <a:off x="5818681" y="458209"/>
            <a:ext cx="6213798" cy="944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4400"/>
              <a:buNone/>
            </a:pPr>
            <a:r>
              <a:rPr lang="en-US"/>
              <a:t>Circular approaches</a:t>
            </a:r>
            <a:endParaRPr/>
          </a:p>
        </p:txBody>
      </p:sp>
      <p:pic>
        <p:nvPicPr>
          <p:cNvPr id="159" name="Google Shape;159;p20"/>
          <p:cNvPicPr preferRelativeResize="0"/>
          <p:nvPr/>
        </p:nvPicPr>
        <p:blipFill rotWithShape="1">
          <a:blip r:embed="rId3">
            <a:alphaModFix/>
          </a:blip>
          <a:srcRect b="-1607" l="27041" r="21730" t="1607"/>
          <a:stretch/>
        </p:blipFill>
        <p:spPr>
          <a:xfrm>
            <a:off x="0" y="0"/>
            <a:ext cx="5354664" cy="6965667"/>
          </a:xfrm>
          <a:prstGeom prst="rect">
            <a:avLst/>
          </a:prstGeom>
          <a:noFill/>
          <a:ln>
            <a:noFill/>
          </a:ln>
        </p:spPr>
      </p:pic>
      <p:sp>
        <p:nvSpPr>
          <p:cNvPr id="160" name="Google Shape;160;p20"/>
          <p:cNvSpPr txBox="1"/>
          <p:nvPr/>
        </p:nvSpPr>
        <p:spPr>
          <a:xfrm>
            <a:off x="179460" y="6532359"/>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
        <p:nvSpPr>
          <p:cNvPr id="161" name="Google Shape;161;p20"/>
          <p:cNvSpPr txBox="1"/>
          <p:nvPr>
            <p:ph idx="4" type="body"/>
          </p:nvPr>
        </p:nvSpPr>
        <p:spPr>
          <a:xfrm>
            <a:off x="5818681" y="1475508"/>
            <a:ext cx="5994400" cy="18507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US" sz="2000"/>
              <a:t>What is meant by circular approaches?</a:t>
            </a:r>
            <a:endParaRPr sz="2000"/>
          </a:p>
          <a:p>
            <a:pPr indent="0" lvl="0" marL="0" rtl="0" algn="l">
              <a:lnSpc>
                <a:spcPct val="90000"/>
              </a:lnSpc>
              <a:spcBef>
                <a:spcPts val="1000"/>
              </a:spcBef>
              <a:spcAft>
                <a:spcPts val="0"/>
              </a:spcAft>
              <a:buClr>
                <a:schemeClr val="dk1"/>
              </a:buClr>
              <a:buSzPts val="2000"/>
              <a:buNone/>
            </a:pPr>
            <a:r>
              <a:rPr lang="en-US" sz="2000"/>
              <a:t>In a general sense, </a:t>
            </a:r>
            <a:r>
              <a:rPr b="1" lang="en-US" sz="2400">
                <a:solidFill>
                  <a:srgbClr val="5C8064"/>
                </a:solidFill>
              </a:rPr>
              <a:t>it is the application of knowledge about the circular economy to the different decision-making processes. </a:t>
            </a:r>
            <a:r>
              <a:rPr lang="en-US" sz="2000"/>
              <a:t>These processes can range from the simplest and routine, such as proper sorting of packaging or use of public transport, to the highly complex or large-scale, such as designing a new product or developing a sustainable business strategy.</a:t>
            </a:r>
            <a:endParaRPr sz="2000"/>
          </a:p>
          <a:p>
            <a:pPr indent="0" lvl="0" marL="0" rtl="0" algn="l">
              <a:lnSpc>
                <a:spcPct val="90000"/>
              </a:lnSpc>
              <a:spcBef>
                <a:spcPts val="1000"/>
              </a:spcBef>
              <a:spcAft>
                <a:spcPts val="0"/>
              </a:spcAft>
              <a:buClr>
                <a:schemeClr val="dk1"/>
              </a:buClr>
              <a:buSzPts val="2000"/>
              <a:buNone/>
            </a:pPr>
            <a:r>
              <a:rPr lang="en-US" sz="2000"/>
              <a:t>When we adopt circular approaches, we look at our actions through the lens of the circular economy, in addition to other considerations. This can be simplified to the question of </a:t>
            </a:r>
            <a:r>
              <a:rPr b="1" lang="en-US" sz="2400">
                <a:solidFill>
                  <a:srgbClr val="5C8064"/>
                </a:solidFill>
              </a:rPr>
              <a:t>"How can I reduce resource consumption and waste generation through this action?" </a:t>
            </a:r>
            <a:endParaRPr b="1" sz="2000">
              <a:solidFill>
                <a:srgbClr val="5C8064"/>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BSR / Color Palette">
      <a:dk1>
        <a:srgbClr val="4B4B4D"/>
      </a:dk1>
      <a:lt1>
        <a:srgbClr val="FFFFFF"/>
      </a:lt1>
      <a:dk2>
        <a:srgbClr val="004E84"/>
      </a:dk2>
      <a:lt2>
        <a:srgbClr val="FFFFFF"/>
      </a:lt2>
      <a:accent1>
        <a:srgbClr val="6B9BC2"/>
      </a:accent1>
      <a:accent2>
        <a:srgbClr val="377F77"/>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a:themeElements>
    <a:clrScheme name="BSR / Color Palette">
      <a:dk1>
        <a:srgbClr val="4B4B4D"/>
      </a:dk1>
      <a:lt1>
        <a:srgbClr val="FFFFFF"/>
      </a:lt1>
      <a:dk2>
        <a:srgbClr val="004E84"/>
      </a:dk2>
      <a:lt2>
        <a:srgbClr val="FFFFFF"/>
      </a:lt2>
      <a:accent1>
        <a:srgbClr val="6B9BC2"/>
      </a:accent1>
      <a:accent2>
        <a:srgbClr val="377F77"/>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